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91" r:id="rId5"/>
    <p:sldId id="292" r:id="rId6"/>
    <p:sldId id="293" r:id="rId7"/>
    <p:sldId id="308" r:id="rId8"/>
    <p:sldId id="309" r:id="rId9"/>
    <p:sldId id="311" r:id="rId10"/>
    <p:sldId id="325" r:id="rId11"/>
    <p:sldId id="331" r:id="rId12"/>
    <p:sldId id="294" r:id="rId13"/>
    <p:sldId id="312" r:id="rId14"/>
    <p:sldId id="313" r:id="rId15"/>
    <p:sldId id="314" r:id="rId16"/>
    <p:sldId id="320" r:id="rId17"/>
    <p:sldId id="295" r:id="rId18"/>
    <p:sldId id="315" r:id="rId19"/>
    <p:sldId id="318" r:id="rId20"/>
    <p:sldId id="316" r:id="rId21"/>
    <p:sldId id="334" r:id="rId22"/>
    <p:sldId id="296" r:id="rId23"/>
    <p:sldId id="319" r:id="rId24"/>
    <p:sldId id="328" r:id="rId25"/>
    <p:sldId id="329" r:id="rId26"/>
    <p:sldId id="330" r:id="rId27"/>
    <p:sldId id="297" r:id="rId28"/>
    <p:sldId id="298" r:id="rId29"/>
    <p:sldId id="323" r:id="rId30"/>
    <p:sldId id="324" r:id="rId31"/>
    <p:sldId id="327" r:id="rId32"/>
    <p:sldId id="333" r:id="rId33"/>
    <p:sldId id="321" r:id="rId34"/>
    <p:sldId id="322" r:id="rId35"/>
    <p:sldId id="326" r:id="rId36"/>
    <p:sldId id="304" r:id="rId37"/>
    <p:sldId id="332" r:id="rId38"/>
    <p:sldId id="305" r:id="rId39"/>
    <p:sldId id="306" r:id="rId40"/>
    <p:sldId id="317" r:id="rId41"/>
    <p:sldId id="307" r:id="rId42"/>
    <p:sldId id="335" r:id="rId43"/>
    <p:sldId id="259" r:id="rId44"/>
    <p:sldId id="260" r:id="rId45"/>
    <p:sldId id="29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9E848-8D92-47D1-A33A-F0C26394C265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7F729-0EF2-435B-A8C7-97BD13150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5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729-0EF2-435B-A8C7-97BD13150B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1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864096"/>
          </a:xfrm>
        </p:spPr>
        <p:txBody>
          <a:bodyPr/>
          <a:lstStyle/>
          <a:p>
            <a:r>
              <a:rPr lang="ru-RU" sz="1600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/>
              </a:rPr>
              <a:t>Государственное автономное профессиональное образовательное учреждение Республики Саха (Якутия) "Якутский промышленный техникум имени Т.Г. Десяткина"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564904"/>
            <a:ext cx="3200400" cy="246429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Атласов </a:t>
            </a:r>
            <a:r>
              <a:rPr lang="ru-RU" sz="2400" dirty="0" err="1" smtClean="0"/>
              <a:t>Айысен</a:t>
            </a:r>
            <a:r>
              <a:rPr lang="ru-RU" sz="2400" dirty="0" smtClean="0"/>
              <a:t> </a:t>
            </a:r>
            <a:r>
              <a:rPr lang="ru-RU" sz="2400" dirty="0" smtClean="0"/>
              <a:t>Павлович</a:t>
            </a:r>
          </a:p>
          <a:p>
            <a:endParaRPr lang="ru-RU" sz="2400" dirty="0"/>
          </a:p>
          <a:p>
            <a:r>
              <a:rPr lang="ru-RU" sz="2400" dirty="0"/>
              <a:t>П</a:t>
            </a:r>
            <a:r>
              <a:rPr lang="ru-RU" sz="2400" dirty="0" smtClean="0"/>
              <a:t>реподаватель</a:t>
            </a:r>
            <a:endParaRPr lang="ru-RU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2592288" cy="429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674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юра\Desktop\Аттестация 2022\НПК\Скан_20220425 (2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9621"/>
            <a:ext cx="3561314" cy="489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Нюра\Desktop\Аттестация 2022\НПК\Скан_20220425 (2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19753"/>
            <a:ext cx="1883794" cy="25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Нюра\Desktop\Аттестация 2022\НПК\Скан_20220426 (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44208" y="1509621"/>
            <a:ext cx="1831432" cy="25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Нюра\Desktop\Аттестация 2022\НПК\Скан_20220426 (6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4169" y="3664391"/>
            <a:ext cx="2180082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8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968346" cy="372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842338"/>
            <a:ext cx="2902707" cy="372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495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/>
              <a:t>Результаты участия обучающихся в выставках, конкурсах, олимпиадах, конференциях, соревнованиях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348880"/>
            <a:ext cx="705678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Всероссийские </a:t>
            </a:r>
            <a:r>
              <a:rPr lang="ru-RU" sz="1100" b="1" dirty="0" smtClean="0"/>
              <a:t>конкурсы</a:t>
            </a:r>
          </a:p>
          <a:p>
            <a:pPr algn="ctr"/>
            <a:endParaRPr lang="ru-RU" sz="1100" b="1" dirty="0" smtClean="0"/>
          </a:p>
          <a:p>
            <a:r>
              <a:rPr lang="ru-RU" sz="1200" dirty="0" smtClean="0"/>
              <a:t>Тетина </a:t>
            </a:r>
            <a:r>
              <a:rPr lang="ru-RU" sz="1200" dirty="0"/>
              <a:t>Ляля, Финал Национального чемпионата «Молодые профессионалы» по WSR Кузбасс, 7-20 сентября 2020г., по компетенции «Ювелирное дело», диплом 2 степени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Васильева </a:t>
            </a:r>
            <a:r>
              <a:rPr lang="ru-RU" sz="1200" dirty="0" err="1"/>
              <a:t>Дайаана</a:t>
            </a:r>
            <a:r>
              <a:rPr lang="ru-RU" sz="1200" dirty="0"/>
              <a:t>, Финал Национального чемпионата «Молодые профессионалы» (Юниоры) по WSR Кузбасс, 7-20 сентября 2020г., по компетенции «Ювелирное дело», диплом 2 степени; </a:t>
            </a:r>
            <a:endParaRPr lang="ru-RU" sz="1200" dirty="0" smtClean="0"/>
          </a:p>
          <a:p>
            <a:r>
              <a:rPr lang="ru-RU" sz="1200" dirty="0" err="1" smtClean="0"/>
              <a:t>Канаев</a:t>
            </a:r>
            <a:r>
              <a:rPr lang="ru-RU" sz="1200" dirty="0" smtClean="0"/>
              <a:t> </a:t>
            </a:r>
            <a:r>
              <a:rPr lang="ru-RU" sz="1200" dirty="0"/>
              <a:t>Сергей, Финал Национального чемпионата «Молодые профессионалы» по WSR г. Уфа, 25-29 августа 2021г., по компетенции «Ювелирное дело», диплом 1 степени; </a:t>
            </a:r>
            <a:endParaRPr lang="ru-RU" sz="1200" dirty="0" smtClean="0"/>
          </a:p>
          <a:p>
            <a:r>
              <a:rPr lang="ru-RU" sz="1200" dirty="0" smtClean="0"/>
              <a:t>Филиппова </a:t>
            </a:r>
            <a:r>
              <a:rPr lang="ru-RU" sz="1200" dirty="0"/>
              <a:t>Мария, Финал Национального чемпионата «Молодые профессионалы» по WSR (Юниоры) г. Уфа, 25-29 августа 2021г., по компетенции «Ювелирное дело», диплом 3 степени; </a:t>
            </a:r>
            <a:endParaRPr lang="ru-RU" sz="1200" dirty="0" smtClean="0"/>
          </a:p>
          <a:p>
            <a:r>
              <a:rPr lang="ru-RU" sz="1200" dirty="0" smtClean="0"/>
              <a:t>Федулов </a:t>
            </a:r>
            <a:r>
              <a:rPr lang="ru-RU" sz="1200" dirty="0"/>
              <a:t>Константин, I Национальный чемпионат </a:t>
            </a:r>
            <a:r>
              <a:rPr lang="ru-RU" sz="1200" dirty="0" err="1"/>
              <a:t>DeafSkills</a:t>
            </a:r>
            <a:r>
              <a:rPr lang="ru-RU" sz="1200" dirty="0"/>
              <a:t>, г. Казань, декабрь 2021г., диплом 2 степени; Новикова Ангелина, Итоговые соревнования, приравненные к Финалу X Национального чемпионата «Молодые профессионалы» по WSR, Красноярский край, 28 марта-10 апреля 2022г., медальон за профессионализм.; </a:t>
            </a:r>
            <a:r>
              <a:rPr lang="ru-RU" sz="1200" dirty="0" err="1"/>
              <a:t>Лукачевская</a:t>
            </a:r>
            <a:r>
              <a:rPr lang="ru-RU" sz="1200" dirty="0"/>
              <a:t> Елена, Итоговые соревнования, приравненные к Финалу X Национального чемпионата «Молодые профессионалы» по WSR (Юниоры), Красноярский край, 28 марта-10 апреля 2022г., диплом 3 степени. Петров Руслан, II Национальный чемпионат </a:t>
            </a:r>
            <a:r>
              <a:rPr lang="ru-RU" sz="1200" dirty="0" err="1"/>
              <a:t>DeafSkills</a:t>
            </a:r>
            <a:r>
              <a:rPr lang="ru-RU" sz="1200" dirty="0"/>
              <a:t>, Республика Башкортостан г. Уфа, 22 октября 2022г., диплом 2 степени; </a:t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6791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71531"/>
            <a:ext cx="2674441" cy="367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66" b="10706"/>
          <a:stretch/>
        </p:blipFill>
        <p:spPr bwMode="auto">
          <a:xfrm>
            <a:off x="323528" y="1394993"/>
            <a:ext cx="2779075" cy="48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63" r="17023"/>
          <a:stretch/>
        </p:blipFill>
        <p:spPr bwMode="auto">
          <a:xfrm>
            <a:off x="3258234" y="1394993"/>
            <a:ext cx="2829465" cy="267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2" r="8585"/>
          <a:stretch/>
        </p:blipFill>
        <p:spPr bwMode="auto">
          <a:xfrm>
            <a:off x="3258234" y="4221088"/>
            <a:ext cx="2829465" cy="20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30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27116"/>
            <a:ext cx="3168352" cy="451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5847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218" y="4077072"/>
            <a:ext cx="456589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16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5" y="1916832"/>
            <a:ext cx="3384376" cy="418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916832"/>
            <a:ext cx="1990606" cy="420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38" b="11978"/>
          <a:stretch/>
        </p:blipFill>
        <p:spPr bwMode="auto">
          <a:xfrm>
            <a:off x="3923928" y="1929532"/>
            <a:ext cx="2520280" cy="419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23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2217291" cy="303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77" y="993962"/>
            <a:ext cx="2193212" cy="301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038103"/>
            <a:ext cx="2181148" cy="2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57" y="4050708"/>
            <a:ext cx="3254252" cy="237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574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Результаты участия и продуктивность методической деятельности преподавателя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04864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Диплом </a:t>
            </a:r>
            <a:r>
              <a:rPr lang="ru-RU" sz="1200" dirty="0"/>
              <a:t>эксперта. За участие в Х открытом региональном чемпионате «Молодые профессионалы» </a:t>
            </a:r>
            <a:r>
              <a:rPr lang="ru-RU" sz="1200" dirty="0" err="1"/>
              <a:t>Worldskills</a:t>
            </a:r>
            <a:r>
              <a:rPr lang="ru-RU" sz="1200" dirty="0"/>
              <a:t> Russia-2021 </a:t>
            </a:r>
            <a:endParaRPr lang="ru-RU" sz="1200" dirty="0" smtClean="0"/>
          </a:p>
          <a:p>
            <a:r>
              <a:rPr lang="ru-RU" sz="1200" dirty="0" smtClean="0"/>
              <a:t>Диплом </a:t>
            </a:r>
            <a:r>
              <a:rPr lang="ru-RU" sz="1200" dirty="0"/>
              <a:t>эксперта. За участие в IХ открытом региональном чемпионате «Молодые профессионалы» </a:t>
            </a:r>
            <a:r>
              <a:rPr lang="ru-RU" sz="1200" dirty="0" err="1"/>
              <a:t>Worldskills</a:t>
            </a:r>
            <a:r>
              <a:rPr lang="ru-RU" sz="1200" dirty="0"/>
              <a:t> Russia-2021 </a:t>
            </a:r>
            <a:endParaRPr lang="ru-RU" sz="1200" dirty="0" smtClean="0"/>
          </a:p>
          <a:p>
            <a:r>
              <a:rPr lang="ru-RU" sz="1200" dirty="0" smtClean="0"/>
              <a:t>Диплом </a:t>
            </a:r>
            <a:r>
              <a:rPr lang="ru-RU" sz="1200" dirty="0"/>
              <a:t>эксперта Финал IX Национального чемпионата «Молодые профессионалы» по WSR г. Уфа, 25-29 августа 2021г., по компетенции «Ювелирное дело</a:t>
            </a:r>
            <a:r>
              <a:rPr lang="ru-RU" sz="1200" dirty="0" smtClean="0"/>
              <a:t>».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Диплом эксперта. Финал Х национального чемпионата «Молодые профессионалы» </a:t>
            </a:r>
            <a:r>
              <a:rPr lang="ru-RU" sz="1200" dirty="0" err="1"/>
              <a:t>Worldskills</a:t>
            </a:r>
            <a:r>
              <a:rPr lang="ru-RU" sz="1200" dirty="0"/>
              <a:t> </a:t>
            </a:r>
            <a:r>
              <a:rPr lang="ru-RU" sz="1200" dirty="0" err="1"/>
              <a:t>Russia</a:t>
            </a:r>
            <a:r>
              <a:rPr lang="ru-RU" sz="1200" dirty="0"/>
              <a:t> СВИДЕТЕЛЬСТВО № 0000107939 Свидетельство дает право участия в оценке демонстрационного экзамена по стандартам </a:t>
            </a:r>
            <a:r>
              <a:rPr lang="ru-RU" sz="1200" dirty="0" err="1"/>
              <a:t>Worldskills</a:t>
            </a:r>
            <a:r>
              <a:rPr lang="ru-RU" sz="1200" dirty="0"/>
              <a:t>. В 2022г. </a:t>
            </a:r>
            <a:endParaRPr lang="ru-RU" sz="1200" dirty="0" smtClean="0"/>
          </a:p>
          <a:p>
            <a:r>
              <a:rPr lang="ru-RU" sz="1200" dirty="0" smtClean="0"/>
              <a:t>Сертификат </a:t>
            </a:r>
            <a:r>
              <a:rPr lang="ru-RU" sz="1200" dirty="0"/>
              <a:t>оценивающего эксперта Конкурса профессионального мастерства среди рабочих специальностей СПО на призы Якутской городской Думы. 25 ноябрь 2022г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Диплом эксперта Финал X Национального чемпионата «Молодые профессионалы» </a:t>
            </a:r>
            <a:r>
              <a:rPr lang="ru-RU" sz="1200" dirty="0" err="1"/>
              <a:t>Worldskills</a:t>
            </a:r>
            <a:r>
              <a:rPr lang="ru-RU" sz="1200" dirty="0"/>
              <a:t> </a:t>
            </a:r>
            <a:r>
              <a:rPr lang="ru-RU" sz="1200" dirty="0" err="1"/>
              <a:t>Russia</a:t>
            </a:r>
            <a:r>
              <a:rPr lang="ru-RU" sz="1200" dirty="0"/>
              <a:t>. Красноярский край 28 март-10 апрель 2022г. по компетенции «Ювелирное дело». </a:t>
            </a:r>
            <a:endParaRPr lang="ru-RU" sz="1200" dirty="0" smtClean="0"/>
          </a:p>
          <a:p>
            <a:r>
              <a:rPr lang="ru-RU" sz="1200" dirty="0" smtClean="0"/>
              <a:t>Сертификат </a:t>
            </a:r>
            <a:r>
              <a:rPr lang="ru-RU" sz="1200" dirty="0"/>
              <a:t>VIII республиканского заочного конкурса методических разработок среди педагогических работников организаций среднего профессионального образования «Педагогические идеи». 2023 г. 4 февраль. </a:t>
            </a:r>
            <a:endParaRPr lang="ru-RU" sz="1200" dirty="0" smtClean="0"/>
          </a:p>
          <a:p>
            <a:r>
              <a:rPr lang="ru-RU" sz="1200" dirty="0" smtClean="0"/>
              <a:t>Диплом </a:t>
            </a:r>
            <a:r>
              <a:rPr lang="ru-RU" sz="1200" dirty="0"/>
              <a:t>главного эксперта Региональный этап чемпионата по профессиональному мастерству «Профессионалы» - 2023 в Республике Саха (Якутия) 13-26 марта 2023г. Ювелирное дело (юниоры) </a:t>
            </a:r>
            <a:endParaRPr lang="ru-RU" sz="1200" dirty="0" smtClean="0"/>
          </a:p>
          <a:p>
            <a:r>
              <a:rPr lang="ru-RU" sz="1200" dirty="0" smtClean="0"/>
              <a:t>Диплом </a:t>
            </a:r>
            <a:r>
              <a:rPr lang="ru-RU" sz="1200" dirty="0"/>
              <a:t>оценивающего эксперта Региональный этап чемпионата по профессиональному мастерству «Профессионалы» - 2023 в Республике Саха (Якутия) 13-26 марта 2023г. Ювелирное дело (основные)</a:t>
            </a:r>
          </a:p>
        </p:txBody>
      </p:sp>
    </p:spTree>
    <p:extLst>
      <p:ext uri="{BB962C8B-B14F-4D97-AF65-F5344CB8AC3E}">
        <p14:creationId xmlns:p14="http://schemas.microsoft.com/office/powerpoint/2010/main" val="849042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22457"/>
            <a:ext cx="2520280" cy="346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Нюра\Desktop\Аттестация 2022\ворлдскиллс\Скан_20220425 (20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71302"/>
            <a:ext cx="2520280" cy="346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Нюра\Desktop\Аттестация 2022\ворлдскиллс\Скан_20220425 (2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71302"/>
            <a:ext cx="2592288" cy="356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45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юра\Pictures\Сканы\Скан_20230503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3354"/>
            <a:ext cx="3939139" cy="541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Нюра\Pictures\Сканы\Скан_202305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44420"/>
            <a:ext cx="3850328" cy="52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2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dirty="0" smtClean="0"/>
              <a:t>Дипломы</a:t>
            </a:r>
            <a:endParaRPr lang="ru-RU" dirty="0"/>
          </a:p>
        </p:txBody>
      </p:sp>
      <p:pic>
        <p:nvPicPr>
          <p:cNvPr id="1026" name="Picture 2" descr="C:\Users\Нюра\Desktop\Аттестация 2022\Образование\Скан_20220425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47959" y="1984681"/>
            <a:ext cx="1808517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юра\Desktop\Аттестация 2022\Образование\Скан_20220425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81851" y="4580626"/>
            <a:ext cx="178029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юра\Desktop\Аттестация 2022\Образование\Скан_202204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5405" y="2086799"/>
            <a:ext cx="1736510" cy="238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493189"/>
            <a:ext cx="32403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latin typeface="Times New Roman"/>
                <a:ea typeface="Calibri"/>
              </a:rPr>
              <a:t>ФГАОУ ВПО "Северо-Восточный федеральный университет им. М. К. </a:t>
            </a:r>
            <a:r>
              <a:rPr lang="ru-RU" sz="1000" i="1" dirty="0" err="1">
                <a:latin typeface="Times New Roman"/>
                <a:ea typeface="Calibri"/>
              </a:rPr>
              <a:t>Аммосова</a:t>
            </a:r>
            <a:r>
              <a:rPr lang="ru-RU" sz="1000" i="1" dirty="0">
                <a:latin typeface="Times New Roman"/>
                <a:ea typeface="Calibri"/>
              </a:rPr>
              <a:t>" г. Якутск, Физико-технический институт, квалификация: Технология художественной обработки материалов. 2015г.бакалавр</a:t>
            </a:r>
            <a:endParaRPr lang="ru-RU" sz="10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39" y="1523966"/>
            <a:ext cx="3312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latin typeface="Times New Roman"/>
                <a:ea typeface="Calibri"/>
              </a:rPr>
              <a:t>ФГАОУВО «Дальневосточный федеральный университет» г. Владивосток, квалификация: Технология художественной обработки материалов, 2017г магистр</a:t>
            </a:r>
            <a:endParaRPr lang="ru-RU" sz="10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0947" y="4149080"/>
            <a:ext cx="3222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latin typeface="Times New Roman"/>
                <a:ea typeface="Calibri"/>
              </a:rPr>
              <a:t>ГАУДПО РС(Я) «Институт развития профессионального образования», квалификация: Педагог профессионального образования, Якутск 2021г.</a:t>
            </a:r>
            <a:endParaRPr lang="ru-RU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695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065535" cy="362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Нюра\Pictures\Сканы\Скан_20230503 (5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6" b="30959"/>
          <a:stretch/>
        </p:blipFill>
        <p:spPr bwMode="auto">
          <a:xfrm>
            <a:off x="6101812" y="1412776"/>
            <a:ext cx="253062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85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848" y="544806"/>
            <a:ext cx="2212904" cy="29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1862" y="3843645"/>
            <a:ext cx="19442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674" b="18111"/>
          <a:stretch/>
        </p:blipFill>
        <p:spPr bwMode="auto">
          <a:xfrm>
            <a:off x="774920" y="3843645"/>
            <a:ext cx="3388761" cy="260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733" y="544806"/>
            <a:ext cx="3893065" cy="29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388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Результаты личного участия преподавателя в конкурсах (выставках) профессионального мастерства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636912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Диплом в номинации «ЛУЧШЕЕ НАУЧНОЕ </a:t>
            </a:r>
            <a:r>
              <a:rPr lang="ru-RU" sz="1200" dirty="0" err="1"/>
              <a:t>ИССЛЕДОВАНИЕ»Научно</a:t>
            </a:r>
            <a:r>
              <a:rPr lang="ru-RU" sz="1200" dirty="0"/>
              <a:t>-практическая конференция педагогических работников образовательных организаций « </a:t>
            </a:r>
            <a:r>
              <a:rPr lang="ru-RU" sz="1200" dirty="0" err="1"/>
              <a:t>Инновации.Наука.Бизнес</a:t>
            </a:r>
            <a:r>
              <a:rPr lang="ru-RU" sz="1200" dirty="0"/>
              <a:t>: Региональная модель развития среднего профессионального образования в Республике Саха (Якутия). 2022 г. </a:t>
            </a:r>
            <a:endParaRPr lang="ru-RU" sz="1200" dirty="0" smtClean="0"/>
          </a:p>
          <a:p>
            <a:r>
              <a:rPr lang="ru-RU" sz="1200" dirty="0" smtClean="0"/>
              <a:t>Диплом </a:t>
            </a:r>
            <a:r>
              <a:rPr lang="ru-RU" sz="1200" dirty="0"/>
              <a:t>2 степени. Республиканского фестиваля художественной самодеятельности работников СПО РС(Я) «Педагогическая весна-2022», посвященного 100-летию образования Якутской АССР. 2022 г. </a:t>
            </a:r>
            <a:endParaRPr lang="ru-RU" sz="1200" dirty="0" smtClean="0"/>
          </a:p>
          <a:p>
            <a:r>
              <a:rPr lang="ru-RU" sz="1200" dirty="0" smtClean="0"/>
              <a:t>Сертификат </a:t>
            </a:r>
            <a:r>
              <a:rPr lang="ru-RU" sz="1200" dirty="0"/>
              <a:t>участника республиканских педагогических чтений «Проблемы и перспективы реализации </a:t>
            </a:r>
            <a:r>
              <a:rPr lang="ru-RU" sz="1200" dirty="0" err="1"/>
              <a:t>компетентносного</a:t>
            </a:r>
            <a:r>
              <a:rPr lang="ru-RU" sz="1200" dirty="0"/>
              <a:t> подхода к обучению в учреждениях среднего профессионального образования» 2022г. </a:t>
            </a:r>
            <a:endParaRPr lang="ru-RU" sz="1200" dirty="0" smtClean="0"/>
          </a:p>
          <a:p>
            <a:r>
              <a:rPr lang="ru-RU" sz="1200" dirty="0" smtClean="0"/>
              <a:t>Диплом </a:t>
            </a:r>
            <a:r>
              <a:rPr lang="ru-RU" sz="1200" dirty="0"/>
              <a:t>2 степени. Республиканский межнациональный фестиваль «Гордость земли родной» посвященный к Году труда в РС(Я) и Году педагога и наставника в РФ. 22 февраль 2023г. </a:t>
            </a:r>
            <a:endParaRPr lang="ru-RU" sz="1200" dirty="0" smtClean="0"/>
          </a:p>
          <a:p>
            <a:r>
              <a:rPr lang="ru-RU" sz="1200" dirty="0" smtClean="0"/>
              <a:t>Диплом </a:t>
            </a:r>
            <a:r>
              <a:rPr lang="ru-RU" sz="1200" dirty="0"/>
              <a:t>2 степени смотра </a:t>
            </a:r>
            <a:r>
              <a:rPr lang="ru-RU" sz="1200" dirty="0" err="1"/>
              <a:t>стревой</a:t>
            </a:r>
            <a:r>
              <a:rPr lang="ru-RU" sz="1200" dirty="0"/>
              <a:t> подготовки среди молодежных советов членских организаций и координационных советов организаций профсоюзов Федерации профсоюзов Республики Саха (Якутия) 24 февраль 2023г. </a:t>
            </a:r>
            <a:r>
              <a:rPr lang="ru-RU" sz="1200" dirty="0" err="1"/>
              <a:t>г.Якутск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 smtClean="0"/>
              <a:t>Диплом </a:t>
            </a:r>
            <a:r>
              <a:rPr lang="ru-RU" sz="1200" dirty="0"/>
              <a:t>2 степени в первенстве профсоюза «</a:t>
            </a:r>
            <a:r>
              <a:rPr lang="ru-RU" sz="1200" dirty="0" err="1"/>
              <a:t>Профзолото</a:t>
            </a:r>
            <a:r>
              <a:rPr lang="ru-RU" sz="1200" dirty="0"/>
              <a:t>» по волейболу март 2023г. </a:t>
            </a:r>
            <a:r>
              <a:rPr lang="ru-RU" sz="1200" dirty="0" err="1" smtClean="0"/>
              <a:t>г.Якутск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97575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юра\Pictures\Сканы\Скан_20230503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25389"/>
            <a:ext cx="3816424" cy="52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юра\Pictures\Сканы\Скан_20230503 (4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5" t="-1112" b="27541"/>
          <a:stretch/>
        </p:blipFill>
        <p:spPr bwMode="auto">
          <a:xfrm>
            <a:off x="4860032" y="836712"/>
            <a:ext cx="3528392" cy="52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39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65150"/>
            <a:ext cx="8497887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360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2856809" cy="214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97" y="980728"/>
            <a:ext cx="1987193" cy="22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4752528" cy="242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708" y="1016102"/>
            <a:ext cx="2879085" cy="215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403" y="3568771"/>
            <a:ext cx="3242357" cy="243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26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54" y="1008551"/>
            <a:ext cx="3456384" cy="26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431" y="1008551"/>
            <a:ext cx="3580656" cy="268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61" y="3861048"/>
            <a:ext cx="345638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098" y="3876322"/>
            <a:ext cx="3580656" cy="257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259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Autofit/>
          </a:bodyPr>
          <a:lstStyle/>
          <a:p>
            <a:r>
              <a:rPr lang="ru-RU" sz="2800" dirty="0"/>
              <a:t>Эффективность работы по программно-методическому сопровождению образовательного процесса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420888"/>
            <a:ext cx="66967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-     методические </a:t>
            </a:r>
            <a:r>
              <a:rPr lang="ru-RU" sz="1200" dirty="0"/>
              <a:t>рекомендации по проведению уроков </a:t>
            </a:r>
            <a:r>
              <a:rPr lang="ru-RU" sz="1200" dirty="0" smtClean="0"/>
              <a:t>теоретического обучения</a:t>
            </a:r>
            <a:r>
              <a:rPr lang="ru-RU" sz="1200" dirty="0"/>
              <a:t>, отражающие использование им новых образовательных </a:t>
            </a:r>
            <a:r>
              <a:rPr lang="ru-RU" sz="1200" dirty="0" smtClean="0"/>
              <a:t> технологий</a:t>
            </a:r>
            <a:r>
              <a:rPr lang="ru-RU" sz="1200" dirty="0"/>
              <a:t>;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фонд </a:t>
            </a:r>
            <a:r>
              <a:rPr lang="ru-RU" sz="1200" dirty="0"/>
              <a:t>оценочных средств по ПМ.01. Изготовление ювелирных и художественных изделий из цветных и драгоценных металлов.. ПМ.03. Изготовление ювелирных изделий со вставками ПМ.04. Ремонт и реставрация ювелирных и художественных изделий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/>
              <a:t>п</a:t>
            </a:r>
            <a:r>
              <a:rPr lang="ru-RU" sz="1200" dirty="0" smtClean="0"/>
              <a:t>рограмма </a:t>
            </a:r>
            <a:r>
              <a:rPr lang="ru-RU" sz="1200" dirty="0"/>
              <a:t>итоговой государственной аттестации выпускников по профессии 54.01.02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Нормативно-правовое </a:t>
            </a:r>
            <a:r>
              <a:rPr lang="ru-RU" sz="1200" dirty="0"/>
              <a:t>обеспечение деятельности мастерских: - Паспорт мастерских; -График производственной практики;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/>
              <a:t>д</a:t>
            </a:r>
            <a:r>
              <a:rPr lang="ru-RU" sz="1200" dirty="0" smtClean="0"/>
              <a:t>окументы </a:t>
            </a:r>
            <a:r>
              <a:rPr lang="ru-RU" sz="1200" dirty="0"/>
              <a:t>по Пожарной безопасности и технике безопасности.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/>
              <a:t>к</a:t>
            </a:r>
            <a:r>
              <a:rPr lang="ru-RU" sz="1200" dirty="0" smtClean="0"/>
              <a:t>омплект </a:t>
            </a:r>
            <a:r>
              <a:rPr lang="ru-RU" sz="1200" dirty="0"/>
              <a:t>методических материалов </a:t>
            </a:r>
            <a:r>
              <a:rPr lang="ru-RU" sz="1200" dirty="0" smtClean="0"/>
              <a:t>: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перечень </a:t>
            </a:r>
            <a:r>
              <a:rPr lang="ru-RU" sz="1200" dirty="0" smtClean="0"/>
              <a:t>у </a:t>
            </a:r>
            <a:r>
              <a:rPr lang="ru-RU" sz="1200" dirty="0"/>
              <a:t>работ;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/>
              <a:t>о</a:t>
            </a:r>
            <a:r>
              <a:rPr lang="ru-RU" sz="1200" dirty="0" smtClean="0"/>
              <a:t>бразцы </a:t>
            </a:r>
            <a:r>
              <a:rPr lang="ru-RU" sz="1200" dirty="0"/>
              <a:t>по темам </a:t>
            </a:r>
            <a:r>
              <a:rPr lang="ru-RU" sz="1200" dirty="0" smtClean="0"/>
              <a:t>работ</a:t>
            </a:r>
            <a:r>
              <a:rPr lang="ru-RU" sz="120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ru-RU" sz="1200" dirty="0" err="1" smtClean="0"/>
              <a:t>инструкционно</a:t>
            </a:r>
            <a:r>
              <a:rPr lang="ru-RU" sz="1200" dirty="0" smtClean="0"/>
              <a:t>- </a:t>
            </a:r>
            <a:r>
              <a:rPr lang="ru-RU" sz="1200" dirty="0"/>
              <a:t>технологические карты</a:t>
            </a:r>
            <a:r>
              <a:rPr lang="ru-RU" sz="120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планы </a:t>
            </a:r>
            <a:r>
              <a:rPr lang="ru-RU" sz="1200" dirty="0"/>
              <a:t>занятий;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-</a:t>
            </a:r>
            <a:r>
              <a:rPr lang="ru-RU" sz="1200" dirty="0"/>
              <a:t>Задания для самостоятельной работы;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/>
              <a:t>д</a:t>
            </a:r>
            <a:r>
              <a:rPr lang="ru-RU" sz="1200" dirty="0" smtClean="0"/>
              <a:t>идактические </a:t>
            </a:r>
            <a:r>
              <a:rPr lang="ru-RU" sz="1200" dirty="0"/>
              <a:t>материалы для закрепления.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/>
              <a:t>м</a:t>
            </a:r>
            <a:r>
              <a:rPr lang="ru-RU" sz="1200" dirty="0" smtClean="0"/>
              <a:t>етодические </a:t>
            </a:r>
            <a:r>
              <a:rPr lang="ru-RU" sz="1200" dirty="0"/>
              <a:t>рекомендации по выполнению курсового проекта по стандартам WSR по профессии 54.01.02 Ювелир </a:t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33752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Результаты использования новых образовательных технологий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276872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Информационно-коммуникационные </a:t>
            </a:r>
            <a:r>
              <a:rPr lang="ru-RU" sz="1600" dirty="0"/>
              <a:t>технологии </a:t>
            </a:r>
            <a:r>
              <a:rPr lang="ru-RU" sz="1600" dirty="0" err="1"/>
              <a:t>Здоровьесберегающие</a:t>
            </a:r>
            <a:r>
              <a:rPr lang="ru-RU" sz="1600" dirty="0"/>
              <a:t> технологии; </a:t>
            </a:r>
            <a:endParaRPr lang="ru-RU" sz="1600" dirty="0" smtClean="0"/>
          </a:p>
          <a:p>
            <a:r>
              <a:rPr lang="ru-RU" sz="1600" dirty="0" smtClean="0"/>
              <a:t>Проектно-исследовательские </a:t>
            </a:r>
            <a:r>
              <a:rPr lang="ru-RU" sz="1600" dirty="0"/>
              <a:t>технологии; </a:t>
            </a:r>
            <a:endParaRPr lang="ru-RU" sz="1600" dirty="0" smtClean="0"/>
          </a:p>
          <a:p>
            <a:r>
              <a:rPr lang="ru-RU" sz="1600" dirty="0" smtClean="0"/>
              <a:t>Дистанционное </a:t>
            </a:r>
            <a:r>
              <a:rPr lang="ru-RU" sz="1600" dirty="0"/>
              <a:t>обучение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Эффективно использует в своей деятельности новые образовательные технологии (в том числе ЭОР и ИКТ); методические материалы, разработанные педагогическим работником с применением новых образовательных технологий, размещены на официальных сайтах; </a:t>
            </a:r>
            <a:endParaRPr lang="ru-RU" sz="1600" dirty="0" smtClean="0"/>
          </a:p>
          <a:p>
            <a:r>
              <a:rPr lang="ru-RU" sz="1600" dirty="0" smtClean="0"/>
              <a:t>На </a:t>
            </a:r>
            <a:r>
              <a:rPr lang="ru-RU" sz="1600" dirty="0"/>
              <a:t>основе ИКТ составлены мультимедийные презентации уроков по учебной практике по темам: «Разработка ювелирного изделия в стиле Ар-</a:t>
            </a:r>
            <a:r>
              <a:rPr lang="ru-RU" sz="1600" dirty="0" err="1"/>
              <a:t>Деко</a:t>
            </a:r>
            <a:r>
              <a:rPr lang="ru-RU" sz="1600" dirty="0"/>
              <a:t> с помощью программы </a:t>
            </a:r>
            <a:r>
              <a:rPr lang="ru-RU" sz="1600" dirty="0" err="1"/>
              <a:t>Fusion</a:t>
            </a:r>
            <a:r>
              <a:rPr lang="ru-RU" sz="1600" dirty="0"/>
              <a:t> 360», «Изготовление фантазийной формы огранки», «Разработка дизайна ювелирного изделия в стиле Авангард», «Плавка и отливка металла». 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03234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21151"/>
            <a:ext cx="279845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77"/>
          <a:stretch/>
        </p:blipFill>
        <p:spPr bwMode="auto">
          <a:xfrm>
            <a:off x="4355976" y="1697767"/>
            <a:ext cx="3986145" cy="229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62" y="4117303"/>
            <a:ext cx="2021295" cy="214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70" r="19103"/>
          <a:stretch/>
        </p:blipFill>
        <p:spPr bwMode="auto">
          <a:xfrm>
            <a:off x="6084167" y="4117303"/>
            <a:ext cx="2938907" cy="214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79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pic>
        <p:nvPicPr>
          <p:cNvPr id="2050" name="Picture 2" descr="C:\Users\Нюра\Desktop\Аттестация 2022\Образование\Скан_20220425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0672" y="3650528"/>
            <a:ext cx="2273665" cy="312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юра\Desktop\Аттестация 2022\Образование\Скан_20220425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546" y="3635030"/>
            <a:ext cx="235627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271046"/>
            <a:ext cx="31683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Courier New"/>
              </a:rPr>
              <a:t>Удостоверение о повышении квалификации </a:t>
            </a:r>
            <a:r>
              <a:rPr lang="ru-RU" sz="1000" dirty="0" err="1">
                <a:solidFill>
                  <a:srgbClr val="000000"/>
                </a:solidFill>
                <a:latin typeface="Times New Roman"/>
                <a:ea typeface="Courier New"/>
              </a:rPr>
              <a:t>Нетворкинг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Courier New"/>
              </a:rPr>
              <a:t>: проектирование будущего или взгляд из будущего ГАУ  ДПО РС(Я)«ИРПО» 16ч.</a:t>
            </a:r>
            <a:endParaRPr lang="ru-RU" sz="1000" dirty="0">
              <a:solidFill>
                <a:srgbClr val="000000"/>
              </a:solidFill>
              <a:effectLst/>
              <a:latin typeface="Courier New"/>
              <a:ea typeface="Courier New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3429000"/>
            <a:ext cx="30740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Courier New"/>
              </a:rPr>
              <a:t>Удостоверение о повышении квалификации «Куратор группы(курса) обучающихся по программам СПО»ГАУ  ДПО РС(Я)«ИРПО» 34ч.</a:t>
            </a:r>
            <a:endParaRPr lang="ru-RU" sz="1000" dirty="0">
              <a:solidFill>
                <a:srgbClr val="000000"/>
              </a:solidFill>
              <a:effectLst/>
              <a:latin typeface="Courier New"/>
              <a:ea typeface="Courier Ne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235" y="2237462"/>
            <a:ext cx="228581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8092" y="1556792"/>
            <a:ext cx="32221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Удостоверение о повышении квалификации «Защита детей от информации, причиняющей вред их здоровью и развитию» 36ч. 14.05.22г. </a:t>
            </a:r>
          </a:p>
        </p:txBody>
      </p:sp>
    </p:spTree>
    <p:extLst>
      <p:ext uri="{BB962C8B-B14F-4D97-AF65-F5344CB8AC3E}">
        <p14:creationId xmlns:p14="http://schemas.microsoft.com/office/powerpoint/2010/main" val="2863500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97386"/>
            <a:ext cx="2304256" cy="32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94556"/>
            <a:ext cx="2448272" cy="334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794556"/>
            <a:ext cx="2408683" cy="331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6800"/>
            <a:ext cx="2160240" cy="28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165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40"/>
          <a:stretch/>
        </p:blipFill>
        <p:spPr bwMode="auto">
          <a:xfrm>
            <a:off x="467544" y="1638615"/>
            <a:ext cx="3940173" cy="19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92351"/>
            <a:ext cx="393191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708" y="1638615"/>
            <a:ext cx="3830341" cy="19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10" b="13925"/>
          <a:stretch/>
        </p:blipFill>
        <p:spPr bwMode="auto">
          <a:xfrm>
            <a:off x="4937708" y="3792351"/>
            <a:ext cx="3830341" cy="20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1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726789" cy="279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090839" cy="545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80" b="10062"/>
          <a:stretch/>
        </p:blipFill>
        <p:spPr bwMode="auto">
          <a:xfrm>
            <a:off x="1115616" y="3720214"/>
            <a:ext cx="2949792" cy="247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442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82622"/>
            <a:ext cx="2485951" cy="342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792"/>
            <a:ext cx="23072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540" b="34331"/>
          <a:stretch/>
        </p:blipFill>
        <p:spPr bwMode="auto">
          <a:xfrm>
            <a:off x="539552" y="1747073"/>
            <a:ext cx="3106648" cy="204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73" r="11477"/>
          <a:stretch/>
        </p:blipFill>
        <p:spPr bwMode="auto">
          <a:xfrm>
            <a:off x="529279" y="3933056"/>
            <a:ext cx="311692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194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337" y="1700808"/>
            <a:ext cx="34563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73" b="10051"/>
          <a:stretch/>
        </p:blipFill>
        <p:spPr bwMode="auto">
          <a:xfrm>
            <a:off x="1547664" y="1679606"/>
            <a:ext cx="2897599" cy="461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27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юра\Desktop\Аттестация 2022\Группа\Скан_20220425 (30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799"/>
            <a:ext cx="2184895" cy="300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Нюра\Desktop\Аттестация 2022\Группа\Скан_20220425 (3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4853" y="1628800"/>
            <a:ext cx="2184895" cy="300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Нюра\Desktop\Аттестация 2022\Группа\Скан_20220425 (32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9572" y="1641012"/>
            <a:ext cx="2230588" cy="306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201" y="4708526"/>
            <a:ext cx="2771478" cy="196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815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3312368"/>
          </a:xfrm>
        </p:spPr>
        <p:txBody>
          <a:bodyPr>
            <a:normAutofit/>
          </a:bodyPr>
          <a:lstStyle/>
          <a:p>
            <a:r>
              <a:rPr lang="ru-RU" sz="2000" dirty="0"/>
              <a:t>Результаты проведенных преподавателем  конференций, выставок, конкурсов профессионального мастерства, иных конкурсов и аналогичных мероприятий (в области преподаваемого учебного предмета, курса, дисциплины (модуля):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364" y="2492896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Обучающиеся </a:t>
            </a:r>
            <a:r>
              <a:rPr lang="ru-RU" sz="1200" dirty="0"/>
              <a:t>стали призерами, проведенных </a:t>
            </a:r>
            <a:r>
              <a:rPr lang="ru-RU" sz="1200" dirty="0" smtClean="0"/>
              <a:t> преподавателем  конкурсов </a:t>
            </a:r>
            <a:r>
              <a:rPr lang="ru-RU" sz="1200" dirty="0"/>
              <a:t>профессионального мастерства, иных конкурсов и аналогичных мероприятий (в области преподаваемого учебного курса, ПМ (модуля)) в ПОО, заняли призовые места на республиканском уровне и приняли участие в всероссийском и международном уровнях:</a:t>
            </a:r>
          </a:p>
          <a:p>
            <a:r>
              <a:rPr lang="ru-RU" sz="1200" dirty="0"/>
              <a:t>Тетина Ляля, Финал Национального чемпионата «Молодые профессионалы» по WSR Кузбасс, 7-20 сентября 2020г., по компетенции «Ювелирное дело», диплом 2 степени;</a:t>
            </a:r>
          </a:p>
          <a:p>
            <a:r>
              <a:rPr lang="ru-RU" sz="1200" dirty="0" smtClean="0"/>
              <a:t>Васильева </a:t>
            </a:r>
            <a:r>
              <a:rPr lang="ru-RU" sz="1200" dirty="0" err="1"/>
              <a:t>Дайаана</a:t>
            </a:r>
            <a:r>
              <a:rPr lang="ru-RU" sz="1200" dirty="0"/>
              <a:t>, Финал Национального чемпионата «Молодые профессионалы» (Юниоры) по WSR Кузбасс, 7-20 сентября 2020г., по компетенции «Ювелирное дело», диплом 2 степени;</a:t>
            </a:r>
          </a:p>
          <a:p>
            <a:r>
              <a:rPr lang="ru-RU" sz="1200" dirty="0" err="1"/>
              <a:t>Канаев</a:t>
            </a:r>
            <a:r>
              <a:rPr lang="ru-RU" sz="1200" dirty="0"/>
              <a:t> Сергей, Финал Национального чемпионата «Молодые профессионалы» по WSR г. Уфа, 25-29 августа 2021г., по компетенции «Ювелирное дело», диплом 1 степени;</a:t>
            </a:r>
          </a:p>
          <a:p>
            <a:r>
              <a:rPr lang="ru-RU" sz="1200" dirty="0"/>
              <a:t>Филиппова Мария, Финал Национального чемпионата «Молодые профессионалы» по WSR (Юниоры) г. Уфа, 25-29 августа 2021г., по компетенции «Ювелирное дело», диплом 3 степени;</a:t>
            </a:r>
          </a:p>
          <a:p>
            <a:r>
              <a:rPr lang="ru-RU" sz="1200" dirty="0"/>
              <a:t>Федулов Константин, I Национальный чемпионат </a:t>
            </a:r>
            <a:r>
              <a:rPr lang="ru-RU" sz="1200" dirty="0" err="1"/>
              <a:t>DeafSkills</a:t>
            </a:r>
            <a:r>
              <a:rPr lang="ru-RU" sz="1200" dirty="0"/>
              <a:t>, г. Казань, декабрь 2021г., диплом 2 степени; </a:t>
            </a:r>
          </a:p>
          <a:p>
            <a:r>
              <a:rPr lang="ru-RU" sz="1200" dirty="0"/>
              <a:t>Новикова Ангелина, Итоговые соревнования, приравненные к Финалу </a:t>
            </a:r>
            <a:r>
              <a:rPr lang="ru-RU" sz="1200" dirty="0" err="1"/>
              <a:t>XНационального</a:t>
            </a:r>
            <a:r>
              <a:rPr lang="ru-RU" sz="1200" dirty="0"/>
              <a:t> чемпионата «Молодые профессионалы» по WSR, Красноярский край, 28 марта-10 апреля 2022г., медальон за профессионализм.;</a:t>
            </a:r>
          </a:p>
          <a:p>
            <a:r>
              <a:rPr lang="ru-RU" sz="1200" dirty="0" err="1"/>
              <a:t>Лукачевская</a:t>
            </a:r>
            <a:r>
              <a:rPr lang="ru-RU" sz="1200" dirty="0"/>
              <a:t> Елена, Итоговые соревнования, приравненные к Финалу X Национального чемпионата «Молодые профессионалы» по WSR (Юниоры), Красноярский край, 28 марта-10 апреля 2022г., диплом 3 степени.</a:t>
            </a:r>
          </a:p>
          <a:p>
            <a:r>
              <a:rPr lang="ru-RU" sz="1200" dirty="0"/>
              <a:t>Петров Руслан, II Национальный чемпионат </a:t>
            </a:r>
            <a:r>
              <a:rPr lang="ru-RU" sz="1200" dirty="0" err="1"/>
              <a:t>DeafSkills</a:t>
            </a:r>
            <a:r>
              <a:rPr lang="ru-RU" sz="1200" dirty="0"/>
              <a:t>, Республика Башкортостан г. Уфа, 22 октября 2022г., диплом 2 степени;                                                                                                                               </a:t>
            </a:r>
            <a:endParaRPr lang="ru-RU" sz="1200" dirty="0" smtClean="0"/>
          </a:p>
          <a:p>
            <a:r>
              <a:rPr lang="ru-RU" sz="1200" dirty="0" smtClean="0"/>
              <a:t>Новикова </a:t>
            </a:r>
            <a:r>
              <a:rPr lang="ru-RU" sz="1200" dirty="0"/>
              <a:t>Ангелина Олимпиада по худ </a:t>
            </a:r>
            <a:r>
              <a:rPr lang="ru-RU" sz="1200" dirty="0" err="1"/>
              <a:t>дицсиплине</a:t>
            </a:r>
            <a:r>
              <a:rPr lang="ru-RU" sz="1200" dirty="0"/>
              <a:t> "Дизайн" тема: "Творчество </a:t>
            </a:r>
            <a:r>
              <a:rPr lang="ru-RU" sz="1200" dirty="0" err="1"/>
              <a:t>А.С.Пушкина</a:t>
            </a:r>
            <a:r>
              <a:rPr lang="ru-RU" sz="1200" dirty="0"/>
              <a:t>  в рамках НПК </a:t>
            </a:r>
            <a:r>
              <a:rPr lang="ru-RU" sz="1200" dirty="0" err="1"/>
              <a:t>Егоровских</a:t>
            </a:r>
            <a:r>
              <a:rPr lang="ru-RU" sz="1200" dirty="0"/>
              <a:t> чтений" СВФУ   29.03.23г.</a:t>
            </a:r>
          </a:p>
        </p:txBody>
      </p:sp>
    </p:spTree>
    <p:extLst>
      <p:ext uri="{BB962C8B-B14F-4D97-AF65-F5344CB8AC3E}">
        <p14:creationId xmlns:p14="http://schemas.microsoft.com/office/powerpoint/2010/main" val="2586416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17" y="856799"/>
            <a:ext cx="3899839" cy="275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686" y="856799"/>
            <a:ext cx="3652664" cy="278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17" y="3816222"/>
            <a:ext cx="3899839" cy="260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686" y="3816222"/>
            <a:ext cx="3652664" cy="260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838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ГИА и ГАК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204864"/>
            <a:ext cx="54726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Итоги:</a:t>
            </a:r>
          </a:p>
          <a:p>
            <a:r>
              <a:rPr lang="ru-RU" sz="1400" dirty="0"/>
              <a:t>2020-2023 </a:t>
            </a:r>
            <a:r>
              <a:rPr lang="ru-RU" sz="1400" dirty="0" err="1"/>
              <a:t>уч.г</a:t>
            </a:r>
            <a:r>
              <a:rPr lang="ru-RU" sz="1400" dirty="0"/>
              <a:t>.  Показатели ВКР - 100%, качество - 92%</a:t>
            </a:r>
          </a:p>
          <a:p>
            <a:r>
              <a:rPr lang="ru-RU" sz="1400" dirty="0"/>
              <a:t>Промежуточная аттестация: </a:t>
            </a:r>
          </a:p>
          <a:p>
            <a:r>
              <a:rPr lang="ru-RU" sz="1400" dirty="0"/>
              <a:t>ПМ01. ИЗГОТОВЛЕНИЕ ЮВЕЛИРНЫХ И ХУДОЖЕСТВЕННЫХ ИЗДЕЛИЙ ИЗ ЦВЕТНЫХ И ДРАГОЦЕННЫХ МЕТАЛЛОВ</a:t>
            </a:r>
          </a:p>
          <a:p>
            <a:r>
              <a:rPr lang="ru-RU" sz="1400" dirty="0"/>
              <a:t>2020-2021 уч. год успеваемость- 100%, качество-54%;</a:t>
            </a:r>
          </a:p>
          <a:p>
            <a:r>
              <a:rPr lang="ru-RU" sz="1400" dirty="0"/>
              <a:t>2021-2022 уч. год успеваемость-100%, качество- 62%;</a:t>
            </a:r>
          </a:p>
          <a:p>
            <a:r>
              <a:rPr lang="ru-RU" sz="1400" dirty="0"/>
              <a:t>2022-2023 уч. год I полугодие- успеваемость 100%, качество 68%.</a:t>
            </a:r>
          </a:p>
          <a:p>
            <a:r>
              <a:rPr lang="ru-RU" sz="1400" dirty="0"/>
              <a:t>УП 01.01.</a:t>
            </a:r>
          </a:p>
          <a:p>
            <a:r>
              <a:rPr lang="ru-RU" sz="1400" dirty="0"/>
              <a:t>2020-2021 уч. год успеваемость- 100%, качество-78%;</a:t>
            </a:r>
          </a:p>
          <a:p>
            <a:r>
              <a:rPr lang="ru-RU" sz="1400" dirty="0"/>
              <a:t>2021-2022 уч. год успеваемость-100%, качество- 82%;</a:t>
            </a:r>
          </a:p>
          <a:p>
            <a:r>
              <a:rPr lang="ru-RU" sz="1400" dirty="0"/>
              <a:t>2022-2023 уч. год I полугодие- успеваемость 100%, качество 88%.</a:t>
            </a:r>
          </a:p>
          <a:p>
            <a:r>
              <a:rPr lang="ru-RU" sz="1400" dirty="0"/>
              <a:t>Квалификационный экзамен: </a:t>
            </a:r>
          </a:p>
          <a:p>
            <a:r>
              <a:rPr lang="ru-RU" sz="1400" dirty="0"/>
              <a:t>ПМ01. ИЗГОТОВЛЕНИЕ ЮВЕЛИРНЫХ И ХУДОЖЕСТВЕННЫХ ИЗДЕЛИЙ ИЗ ЦВЕТНЫХ И ДРАГОЦЕННЫХ МЕТАЛЛОВ</a:t>
            </a:r>
          </a:p>
          <a:p>
            <a:r>
              <a:rPr lang="ru-RU" sz="1400" dirty="0"/>
              <a:t>2021-2022 </a:t>
            </a:r>
            <a:r>
              <a:rPr lang="ru-RU" sz="1400" dirty="0" err="1"/>
              <a:t>уч.год</a:t>
            </a:r>
            <a:r>
              <a:rPr lang="ru-RU" sz="1400" dirty="0"/>
              <a:t> успеваемость 100%, качество 84%</a:t>
            </a:r>
          </a:p>
          <a:p>
            <a:r>
              <a:rPr lang="ru-RU" sz="1400" dirty="0"/>
              <a:t>2022-2023 </a:t>
            </a:r>
            <a:r>
              <a:rPr lang="ru-RU" sz="1400" dirty="0" err="1"/>
              <a:t>уч.год</a:t>
            </a:r>
            <a:r>
              <a:rPr lang="ru-RU" sz="1400" dirty="0"/>
              <a:t> успеваемость 100%, качество 88%</a:t>
            </a:r>
          </a:p>
        </p:txBody>
      </p:sp>
    </p:spTree>
    <p:extLst>
      <p:ext uri="{BB962C8B-B14F-4D97-AF65-F5344CB8AC3E}">
        <p14:creationId xmlns:p14="http://schemas.microsoft.com/office/powerpoint/2010/main" val="2133185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2808312"/>
          </a:xfrm>
        </p:spPr>
        <p:txBody>
          <a:bodyPr>
            <a:normAutofit/>
          </a:bodyPr>
          <a:lstStyle/>
          <a:p>
            <a:r>
              <a:rPr lang="ru-RU" sz="2400" dirty="0"/>
              <a:t>Распространение опыта </a:t>
            </a:r>
            <a:br>
              <a:rPr lang="ru-RU" sz="2400" dirty="0"/>
            </a:br>
            <a:r>
              <a:rPr lang="ru-RU" sz="2400" dirty="0"/>
              <a:t>по критериям оценки деятельности педагога по должности</a:t>
            </a:r>
            <a:br>
              <a:rPr lang="ru-RU" sz="2400" dirty="0"/>
            </a:br>
            <a:r>
              <a:rPr lang="ru-RU" sz="2400" dirty="0"/>
              <a:t>"Преподаватель"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6924" y="213285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Диплом </a:t>
            </a:r>
            <a:r>
              <a:rPr lang="ru-RU" sz="1200" dirty="0"/>
              <a:t>в номинации «ЛУЧШЕЕ НАУЧНОЕ ИССЛЕДОВАНИЕ» Научно-практическая конференция педагогических работников образовательных организаций «</a:t>
            </a:r>
            <a:r>
              <a:rPr lang="ru-RU" sz="1200" dirty="0" err="1"/>
              <a:t>Инновации.Наука.Бизнес</a:t>
            </a:r>
            <a:r>
              <a:rPr lang="ru-RU" sz="1200" dirty="0"/>
              <a:t>: Региональная модель развития среднего профессионального образования в Республике Саха (Якутия). 2022 г. Тема: «Исследование раствора стабилизации древесины и применение эпоксидной смолы</a:t>
            </a:r>
          </a:p>
          <a:p>
            <a:r>
              <a:rPr lang="ru-RU" sz="1200" dirty="0"/>
              <a:t>в изделиях декоративно-прикладного  творчества»</a:t>
            </a:r>
          </a:p>
          <a:p>
            <a:r>
              <a:rPr lang="ru-RU" sz="1200" dirty="0"/>
              <a:t>   Сертификат за участие в республиканском семинаре «Повышение учебной мотивации студентов ПОО». 2020 г.</a:t>
            </a:r>
          </a:p>
          <a:p>
            <a:r>
              <a:rPr lang="ru-RU" sz="1200" dirty="0"/>
              <a:t>   Участник II Республиканского молодежного форума «Профессионалы Якутии» </a:t>
            </a:r>
            <a:r>
              <a:rPr lang="ru-RU" sz="1200" dirty="0" err="1"/>
              <a:t>Opev</a:t>
            </a:r>
            <a:r>
              <a:rPr lang="ru-RU" sz="1200" dirty="0"/>
              <a:t> </a:t>
            </a:r>
            <a:r>
              <a:rPr lang="ru-RU" sz="1200" dirty="0" err="1"/>
              <a:t>space</a:t>
            </a:r>
            <a:r>
              <a:rPr lang="ru-RU" sz="1200" dirty="0"/>
              <a:t> « Окно возможностей».  2022г.</a:t>
            </a:r>
          </a:p>
          <a:p>
            <a:r>
              <a:rPr lang="ru-RU" sz="1200" dirty="0"/>
              <a:t>   Провел открытый урок на неделе ПЦК. Тема урока: "Создание и изготовление креативного элемента по стандартам WSR". 2022 г.</a:t>
            </a:r>
          </a:p>
          <a:p>
            <a:r>
              <a:rPr lang="ru-RU" sz="1200" dirty="0"/>
              <a:t>  Провел открытый урок на неделе ПЦК. Тема урока: "Создание эскиза  для ювелирного изделия". 2023 г.     </a:t>
            </a:r>
          </a:p>
          <a:p>
            <a:r>
              <a:rPr lang="ru-RU" sz="1200" dirty="0"/>
              <a:t>  Сертификат VII республиканского заочного конкурса методических разработок среди педагогических работников организаций среднего профессионального образования «Педагогические идеи» 2021г. Тема: Методические рекомендации по выполнению курсового проекта по стандартам WSR по профессии 54.01.02 Ювелир</a:t>
            </a:r>
          </a:p>
          <a:p>
            <a:r>
              <a:rPr lang="ru-RU" sz="1200" dirty="0"/>
              <a:t>   Сертификат Республиканская научно-практическая конференция «Сохраняя традиции, вперед в будущее», посвященной 95-летию Героя Социалистического труда Тараса Гавриловича Десяткина и Году педагога и наставника. Тема: "Исследование и разработка раствора для </a:t>
            </a:r>
            <a:r>
              <a:rPr lang="ru-RU" sz="1200" dirty="0" err="1"/>
              <a:t>меднения</a:t>
            </a:r>
            <a:r>
              <a:rPr lang="ru-RU" sz="1200" dirty="0"/>
              <a:t> и их применение"         </a:t>
            </a:r>
          </a:p>
          <a:p>
            <a:r>
              <a:rPr lang="ru-RU" sz="1200" dirty="0"/>
              <a:t>  Научная публикация в журнале «Профессиональное образование Якутии» № 4(44) 2022г. «Исследование раствора стабилизации древесины и применение эпоксидной смолы в изделиях декоративно-прикладного творчества»                                                                                                                                                                                 Заявка на публикацию в VI Международном конгрессе "Дизайн. Материалы. Технология", тема: " Исследование технологии крепления ограненного камня методом гальванического покрытия" </a:t>
            </a:r>
          </a:p>
        </p:txBody>
      </p:sp>
    </p:spTree>
    <p:extLst>
      <p:ext uri="{BB962C8B-B14F-4D97-AF65-F5344CB8AC3E}">
        <p14:creationId xmlns:p14="http://schemas.microsoft.com/office/powerpoint/2010/main" val="264637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Autofit/>
          </a:bodyPr>
          <a:lstStyle/>
          <a:p>
            <a:r>
              <a:rPr lang="ru-RU" sz="2400" dirty="0"/>
              <a:t> Результаты учебной деятельности по итогам мониторинга ПОО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564904"/>
            <a:ext cx="67687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dirty="0" smtClean="0"/>
              <a:t>1) 2020-2021 </a:t>
            </a:r>
            <a:r>
              <a:rPr lang="ru-RU" sz="2800" dirty="0"/>
              <a:t>уч. год успеваемость- 100%, качество-84%;</a:t>
            </a:r>
          </a:p>
          <a:p>
            <a:r>
              <a:rPr lang="ru-RU" sz="2800" dirty="0" smtClean="0"/>
              <a:t>2) 2021-2022 </a:t>
            </a:r>
            <a:r>
              <a:rPr lang="ru-RU" sz="2800" dirty="0"/>
              <a:t>уч. год успеваемость-100%, качество- 88%;</a:t>
            </a:r>
          </a:p>
          <a:p>
            <a:r>
              <a:rPr lang="ru-RU" sz="2800" dirty="0" smtClean="0"/>
              <a:t>3) 2022-2023 </a:t>
            </a:r>
            <a:r>
              <a:rPr lang="ru-RU" sz="2800" dirty="0"/>
              <a:t>уч. год </a:t>
            </a:r>
            <a:r>
              <a:rPr lang="ru-RU" sz="2800" dirty="0" smtClean="0"/>
              <a:t>успеваемость- </a:t>
            </a:r>
            <a:r>
              <a:rPr lang="ru-RU" sz="2800" dirty="0"/>
              <a:t>успеваемость 100%, качество 88%.</a:t>
            </a:r>
          </a:p>
        </p:txBody>
      </p:sp>
    </p:spTree>
    <p:extLst>
      <p:ext uri="{BB962C8B-B14F-4D97-AF65-F5344CB8AC3E}">
        <p14:creationId xmlns:p14="http://schemas.microsoft.com/office/powerpoint/2010/main" val="4229302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юра\Desktop\Аттестация 2022\Сертификат\Скан_20220425 (26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631"/>
          <a:stretch/>
        </p:blipFill>
        <p:spPr bwMode="auto">
          <a:xfrm rot="10800000">
            <a:off x="971600" y="1676600"/>
            <a:ext cx="1800200" cy="256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Нюра\Desktop\Аттестация 2022\Сертификат\Скан_20220425 (27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" b="52010"/>
          <a:stretch/>
        </p:blipFill>
        <p:spPr bwMode="auto">
          <a:xfrm rot="10800000">
            <a:off x="5966671" y="2118715"/>
            <a:ext cx="2853438" cy="199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Нюра\Desktop\Аттестация 2022\Сертификат\Скан_20220425 (28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1" b="54922"/>
          <a:stretch/>
        </p:blipFill>
        <p:spPr bwMode="auto">
          <a:xfrm rot="10800000">
            <a:off x="4788023" y="4365104"/>
            <a:ext cx="2909735" cy="190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Нюра\Desktop\Аттестация 2022\Сертификат\Скан_20220425 (29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t="1681" r="9187" b="58323"/>
          <a:stretch/>
        </p:blipFill>
        <p:spPr bwMode="auto">
          <a:xfrm>
            <a:off x="1329689" y="4486427"/>
            <a:ext cx="2812212" cy="17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35" r="18288" b="10590"/>
          <a:stretch/>
        </p:blipFill>
        <p:spPr bwMode="auto">
          <a:xfrm>
            <a:off x="3131840" y="2205579"/>
            <a:ext cx="2570673" cy="182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390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юра\Desktop\Аттестация 2022\НПК\WhatsApp Image 2023-05-03 at 12.46.24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56" y="1340768"/>
            <a:ext cx="3484444" cy="44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969" y="1340768"/>
            <a:ext cx="3287948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559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55" b="19191"/>
          <a:stretch/>
        </p:blipFill>
        <p:spPr bwMode="auto">
          <a:xfrm>
            <a:off x="971600" y="958139"/>
            <a:ext cx="3384376" cy="473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9" t="20249" r="8938" b="13511"/>
          <a:stretch/>
        </p:blipFill>
        <p:spPr bwMode="auto">
          <a:xfrm>
            <a:off x="4860032" y="960315"/>
            <a:ext cx="3384376" cy="472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8397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Благодарственные письма</a:t>
            </a:r>
            <a:endParaRPr lang="ru-RU" dirty="0"/>
          </a:p>
        </p:txBody>
      </p:sp>
      <p:pic>
        <p:nvPicPr>
          <p:cNvPr id="3079" name="Picture 7" descr="C:\Users\Нюра\Desktop\Аттестация 2022\Благодарственные письма\Скан_20220425 (6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28184" y="2868084"/>
            <a:ext cx="2232248" cy="30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Нюра\Desktop\Аттестация 2022\Благодарственные письма\Скан_20220425 (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47864" y="2808469"/>
            <a:ext cx="2354754" cy="323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Нюра\Desktop\Аттестация 2022\Благодарственные письма\Скан_20220425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5576" y="2842431"/>
            <a:ext cx="2232248" cy="306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3" y="1787480"/>
            <a:ext cx="2448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latin typeface="Times New Roman"/>
                <a:ea typeface="Calibri"/>
              </a:rPr>
              <a:t>Благодарственное письмо Главы Республики Саха (Якутия) за высокий уровень подготовки участников сборной Якутии</a:t>
            </a:r>
            <a:endParaRPr lang="ru-RU" sz="10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1787480"/>
            <a:ext cx="2699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latin typeface="Times New Roman"/>
                <a:ea typeface="Calibri"/>
              </a:rPr>
              <a:t>Почетная грамота от Государственного Собрания (ИЛ ТУМЭН) за добросовестный труд, личный вклад в развитие профессионального образования Республики Саха (Якутия). Председатель постоянного комитета Ф.В. </a:t>
            </a:r>
            <a:r>
              <a:rPr lang="ru-RU" sz="1000" i="1" dirty="0" err="1">
                <a:latin typeface="Times New Roman"/>
                <a:ea typeface="Calibri"/>
              </a:rPr>
              <a:t>Габышева</a:t>
            </a:r>
            <a:endParaRPr lang="ru-RU" sz="10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555" y="1782164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latin typeface="Times New Roman"/>
                <a:ea typeface="Calibri"/>
              </a:rPr>
              <a:t>Благодарственное письмо от Председателя профсоюза «</a:t>
            </a:r>
            <a:r>
              <a:rPr lang="ru-RU" sz="1000" i="1" dirty="0" err="1">
                <a:latin typeface="Times New Roman"/>
                <a:ea typeface="Calibri"/>
              </a:rPr>
              <a:t>Профзолото</a:t>
            </a:r>
            <a:r>
              <a:rPr lang="ru-RU" sz="1000" i="1" dirty="0">
                <a:latin typeface="Times New Roman"/>
                <a:ea typeface="Calibri"/>
              </a:rPr>
              <a:t>» А.П Чекина за активное участие в эстафете лыжных гонок среди трудовых коллективов на кубок Федерации профсоюзов Республики Саха (Якутия).   </a:t>
            </a:r>
            <a:endParaRPr lang="ru-RU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1571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Благодарственные письма</a:t>
            </a:r>
          </a:p>
        </p:txBody>
      </p:sp>
      <p:pic>
        <p:nvPicPr>
          <p:cNvPr id="4098" name="Picture 2" descr="C:\Users\Нюра\Desktop\Аттестация 2022\Благодарственные письма\Скан_20220425 (10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2827" y="2459176"/>
            <a:ext cx="2682459" cy="368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юра\Desktop\Аттестация 2022\Благодарственные письма\Скан_20220425 (7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2799" y="2555902"/>
            <a:ext cx="2734820" cy="376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1700" y="2132856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i="1" dirty="0">
                <a:latin typeface="Times New Roman"/>
                <a:ea typeface="Calibri"/>
              </a:rPr>
              <a:t>Благодарственное письмо за успешную подготовку студентов к научно-практической конференции ГАПОУ РС(Я) «Якутский промышленный техникум им. Т. Г. Десяткина</a:t>
            </a:r>
            <a:endParaRPr lang="ru-RU" sz="10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3356" y="2132856"/>
            <a:ext cx="3834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i="1" dirty="0">
                <a:latin typeface="Times New Roman"/>
                <a:ea typeface="Calibri"/>
              </a:rPr>
              <a:t>Благодарственное письмо от Председателя Правительства Республики Саха(Якутия) А. Тарасенко за высокий профессионализм, добросовестный труд и вклад в социально-экономическое развитие Республики Саха (</a:t>
            </a:r>
            <a:r>
              <a:rPr lang="ru-RU" sz="1000" i="1" dirty="0" smtClean="0">
                <a:latin typeface="Times New Roman"/>
                <a:ea typeface="Calibri"/>
              </a:rPr>
              <a:t>Якутия)</a:t>
            </a:r>
            <a:endParaRPr lang="ru-RU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8939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0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Autofit/>
          </a:bodyPr>
          <a:lstStyle/>
          <a:p>
            <a:r>
              <a:rPr lang="ru-RU" sz="2800" dirty="0"/>
              <a:t>Результаты участия обучающихся в выставках, конкурсах, олимпиадах, конференциях, соревнованиях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2856"/>
            <a:ext cx="78488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Канаев</a:t>
            </a:r>
            <a:r>
              <a:rPr lang="ru-RU" sz="1200" dirty="0" smtClean="0"/>
              <a:t> </a:t>
            </a:r>
            <a:r>
              <a:rPr lang="ru-RU" sz="1200" dirty="0"/>
              <a:t>Сергей Алексеевич Диплом 1 степени. Региональный чемпионат 2021 “Молодые профессионалы” (</a:t>
            </a:r>
            <a:r>
              <a:rPr lang="ru-RU" sz="1200" dirty="0" err="1"/>
              <a:t>WorldSkills</a:t>
            </a:r>
            <a:r>
              <a:rPr lang="ru-RU" sz="1200" dirty="0"/>
              <a:t> </a:t>
            </a:r>
            <a:r>
              <a:rPr lang="ru-RU" sz="1200" dirty="0" err="1"/>
              <a:t>Russia</a:t>
            </a:r>
            <a:r>
              <a:rPr lang="ru-RU" sz="1200" dirty="0"/>
              <a:t>)</a:t>
            </a:r>
          </a:p>
          <a:p>
            <a:r>
              <a:rPr lang="ru-RU" sz="1200" dirty="0"/>
              <a:t>по компетенции 27 Ювелирное дело (</a:t>
            </a:r>
            <a:r>
              <a:rPr lang="ru-RU" sz="1200" dirty="0" err="1"/>
              <a:t>Jewellery</a:t>
            </a:r>
            <a:r>
              <a:rPr lang="ru-RU" sz="1200" dirty="0"/>
              <a:t>). Якутск 2021г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Григорьев </a:t>
            </a:r>
            <a:r>
              <a:rPr lang="ru-RU" sz="1200" dirty="0"/>
              <a:t>Ньургун Леонидович Диплом 2 степени. Региональный чемпионат 2021 “Молодые профессионалы” (</a:t>
            </a:r>
            <a:r>
              <a:rPr lang="ru-RU" sz="1200" dirty="0" err="1"/>
              <a:t>WorldSkills</a:t>
            </a:r>
            <a:r>
              <a:rPr lang="ru-RU" sz="1200" dirty="0"/>
              <a:t> </a:t>
            </a:r>
            <a:r>
              <a:rPr lang="ru-RU" sz="1200" dirty="0" err="1"/>
              <a:t>Russia</a:t>
            </a:r>
            <a:r>
              <a:rPr lang="ru-RU" sz="1200" dirty="0"/>
              <a:t>)</a:t>
            </a:r>
          </a:p>
          <a:p>
            <a:r>
              <a:rPr lang="ru-RU" sz="1200" dirty="0"/>
              <a:t>по компетенции 27 Ювелирное дело (</a:t>
            </a:r>
            <a:r>
              <a:rPr lang="ru-RU" sz="1200" dirty="0" err="1"/>
              <a:t>Jewellery</a:t>
            </a:r>
            <a:r>
              <a:rPr lang="ru-RU" sz="1200" dirty="0"/>
              <a:t>). Якутск 2021г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Новикова </a:t>
            </a:r>
            <a:r>
              <a:rPr lang="ru-RU" sz="1200" dirty="0"/>
              <a:t>Ангелина Андреевна Диплом 3 степени. Региональный чемпионат 2021 “Молодые профессионалы” (</a:t>
            </a:r>
            <a:r>
              <a:rPr lang="ru-RU" sz="1200" dirty="0" err="1"/>
              <a:t>WorldSkills</a:t>
            </a:r>
            <a:r>
              <a:rPr lang="ru-RU" sz="1200" dirty="0"/>
              <a:t> </a:t>
            </a:r>
            <a:r>
              <a:rPr lang="ru-RU" sz="1200" dirty="0" err="1"/>
              <a:t>Russia</a:t>
            </a:r>
            <a:r>
              <a:rPr lang="ru-RU" sz="1200" dirty="0"/>
              <a:t>)</a:t>
            </a:r>
          </a:p>
          <a:p>
            <a:r>
              <a:rPr lang="ru-RU" sz="1200" dirty="0"/>
              <a:t>по компетенции 27 Ювелирное дело (</a:t>
            </a:r>
            <a:r>
              <a:rPr lang="ru-RU" sz="1200" dirty="0" err="1"/>
              <a:t>Jewellery</a:t>
            </a:r>
            <a:r>
              <a:rPr lang="ru-RU" sz="1200" dirty="0"/>
              <a:t>). Якутск 2021г.</a:t>
            </a:r>
          </a:p>
          <a:p>
            <a:r>
              <a:rPr lang="ru-RU" sz="1200" dirty="0"/>
              <a:t>Диплом 2 степени </a:t>
            </a:r>
            <a:r>
              <a:rPr lang="ru-RU" sz="1200" dirty="0" err="1"/>
              <a:t>Мельчукову</a:t>
            </a:r>
            <a:r>
              <a:rPr lang="ru-RU" sz="1200" dirty="0"/>
              <a:t> Олегу Евгеньевичу, участнику Фестиваля молодых модельеров и дизайнеров в рамках Республиканского форума молодых исследователей «Шаг в будущую профессию». Творческий проект на тему: «Исследование раствора стабилизации древесины и применение эпоксидной смолы в изделиях декоративно-прикладного  творчества» Якутск 2021 г.</a:t>
            </a:r>
          </a:p>
          <a:p>
            <a:r>
              <a:rPr lang="ru-RU" sz="1200" dirty="0" err="1"/>
              <a:t>Канаев</a:t>
            </a:r>
            <a:r>
              <a:rPr lang="ru-RU" sz="1200" dirty="0"/>
              <a:t> Сергей, Филиппова Мария Республиканский конкурс «Арт-выставка молодых ювелиров» среди ювелирных предприятий республики: «Изготовление нагрудного украшения с применением техники холодной эмали», февраль 2021г.; </a:t>
            </a:r>
          </a:p>
          <a:p>
            <a:r>
              <a:rPr lang="ru-RU" sz="1200" dirty="0" err="1"/>
              <a:t>Канаев</a:t>
            </a:r>
            <a:r>
              <a:rPr lang="ru-RU" sz="1200" dirty="0"/>
              <a:t> Сергей НПК «Шаг в будущую профессию», «Мода и дизайн», декабрь 2021г.- лауреат 1 степени; </a:t>
            </a:r>
          </a:p>
          <a:p>
            <a:r>
              <a:rPr lang="ru-RU" sz="1200" dirty="0"/>
              <a:t>Филиппова Мария НПК Шаг в будущую профессию», фестиваль молодых модельеров и дизайнеров, 1-2 декабря 2022г., диплом 1 степени.;</a:t>
            </a:r>
          </a:p>
          <a:p>
            <a:r>
              <a:rPr lang="ru-RU" sz="1200" dirty="0"/>
              <a:t>Новикова Ангелина Диплом 1 степени. НПК Шаг в будущую профессию», фестиваль молодых модельеров и дизайнеров, 1-2 декабря 2022г</a:t>
            </a:r>
          </a:p>
          <a:p>
            <a:r>
              <a:rPr lang="ru-RU" sz="1200" dirty="0" smtClean="0"/>
              <a:t>Егоров </a:t>
            </a:r>
            <a:r>
              <a:rPr lang="ru-RU" sz="1200" dirty="0"/>
              <a:t>Вадим Диплом 2 степени. НПК Шаг в будущую профессию», фестиваль молодых модельеров и дизайнеров, 1-2 декабря 2022г</a:t>
            </a:r>
          </a:p>
        </p:txBody>
      </p:sp>
    </p:spTree>
    <p:extLst>
      <p:ext uri="{BB962C8B-B14F-4D97-AF65-F5344CB8AC3E}">
        <p14:creationId xmlns:p14="http://schemas.microsoft.com/office/powerpoint/2010/main" val="424551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Результаты участия обучающихся в выставках, конкурсах, олимпиадах, конференциях, соревнованиях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36912"/>
            <a:ext cx="68407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err="1">
                <a:solidFill>
                  <a:prstClr val="black"/>
                </a:solidFill>
              </a:rPr>
              <a:t>Лукачевская</a:t>
            </a:r>
            <a:r>
              <a:rPr lang="ru-RU" sz="1200" dirty="0">
                <a:solidFill>
                  <a:prstClr val="black"/>
                </a:solidFill>
              </a:rPr>
              <a:t> Елена Диплом 1 степени. Региональный чемпионат 2021 “Молодые профессионалы” (</a:t>
            </a:r>
            <a:r>
              <a:rPr lang="ru-RU" sz="1200" dirty="0" err="1">
                <a:solidFill>
                  <a:prstClr val="black"/>
                </a:solidFill>
              </a:rPr>
              <a:t>WorldSkills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Russia</a:t>
            </a:r>
            <a:r>
              <a:rPr lang="ru-RU" sz="1200" dirty="0">
                <a:solidFill>
                  <a:prstClr val="black"/>
                </a:solidFill>
              </a:rPr>
              <a:t>) по компетенции 27 Ювелирное дело (</a:t>
            </a:r>
            <a:r>
              <a:rPr lang="ru-RU" sz="1200" dirty="0" err="1">
                <a:solidFill>
                  <a:prstClr val="black"/>
                </a:solidFill>
              </a:rPr>
              <a:t>Jewellery</a:t>
            </a:r>
            <a:r>
              <a:rPr lang="ru-RU" sz="1200" dirty="0">
                <a:solidFill>
                  <a:prstClr val="black"/>
                </a:solidFill>
              </a:rPr>
              <a:t>). Якутск 2022г.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Филиппова Мария Диплом 1 степени, Региональный этап чемпионата по профессиональному мастерству “Профессионалы ” -2023 по компетенции Ювелирное дело. Якутск 2023г</a:t>
            </a:r>
            <a:endParaRPr lang="ru-RU" sz="1200" dirty="0" smtClean="0">
              <a:solidFill>
                <a:prstClr val="black"/>
              </a:solidFill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Новикова Ангелина Диплом 2 степени, Региональный этап чемпионата по профессиональному мастерству “Профессионалы ” -2023 по компетенции Ювелирное дело. Якутск 2023г</a:t>
            </a:r>
            <a:endParaRPr lang="ru-RU" sz="1200" dirty="0" smtClean="0">
              <a:solidFill>
                <a:prstClr val="black"/>
              </a:solidFill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Васильев </a:t>
            </a:r>
            <a:r>
              <a:rPr lang="ru-RU" sz="1200" dirty="0" err="1">
                <a:solidFill>
                  <a:prstClr val="black"/>
                </a:solidFill>
              </a:rPr>
              <a:t>Радмир</a:t>
            </a:r>
            <a:r>
              <a:rPr lang="ru-RU" sz="1200" dirty="0">
                <a:solidFill>
                  <a:prstClr val="black"/>
                </a:solidFill>
              </a:rPr>
              <a:t> Диплом 3 степени, Региональный этап чемпионата по профессиональному мастерству “Профессионалы ” -2023 по компетенции Ювелирное дело. Якутск 2023г</a:t>
            </a:r>
            <a:endParaRPr lang="ru-RU" sz="1200" dirty="0" smtClean="0">
              <a:solidFill>
                <a:prstClr val="black"/>
              </a:solidFill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Татаринов </a:t>
            </a:r>
            <a:r>
              <a:rPr lang="ru-RU" sz="1200" dirty="0" err="1">
                <a:solidFill>
                  <a:prstClr val="black"/>
                </a:solidFill>
              </a:rPr>
              <a:t>Эрхан</a:t>
            </a:r>
            <a:r>
              <a:rPr lang="ru-RU" sz="1200" dirty="0">
                <a:solidFill>
                  <a:prstClr val="black"/>
                </a:solidFill>
              </a:rPr>
              <a:t> Диплом 1 степени. Региональный этап чемпионата по профессиональному мастерству “Профессионалы ” -2023 по компетенции Ювелирное </a:t>
            </a:r>
            <a:r>
              <a:rPr lang="ru-RU" sz="1200" dirty="0" smtClean="0">
                <a:solidFill>
                  <a:prstClr val="black"/>
                </a:solidFill>
              </a:rPr>
              <a:t>дело (юниоры). </a:t>
            </a:r>
            <a:r>
              <a:rPr lang="ru-RU" sz="1200" dirty="0">
                <a:solidFill>
                  <a:prstClr val="black"/>
                </a:solidFill>
              </a:rPr>
              <a:t>Якутск </a:t>
            </a:r>
            <a:r>
              <a:rPr lang="ru-RU" sz="1200" dirty="0" smtClean="0">
                <a:solidFill>
                  <a:prstClr val="black"/>
                </a:solidFill>
              </a:rPr>
              <a:t>2023г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1200" dirty="0" err="1">
                <a:solidFill>
                  <a:prstClr val="black"/>
                </a:solidFill>
              </a:rPr>
              <a:t>Канаев</a:t>
            </a:r>
            <a:r>
              <a:rPr lang="ru-RU" sz="1200" dirty="0">
                <a:solidFill>
                  <a:prstClr val="black"/>
                </a:solidFill>
              </a:rPr>
              <a:t> Сергей, Студент года РС(Я) в номинации «Профессионал года», 2022г., лауреат 1 степени;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Филиппова Мария, Студент года РС(Я) в номинации «Профессионал года», 2022г., лауреат 1 степени;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Егоров Вадим, НПК Шаг в будущую профессию», фестиваль молодых модельеров и дизайнеров, 1-2 декабря 2023г., диплом 2 степени.;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Филиппова Мария, конкурс профессионального мастерства среди рабочих специальностей СПО на призы ЯГД, в номинации «Лучший ювелир», 2022г.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Мельчуков Олег Евгеньевич. Диплом 3 степени Республиканская научная конференция студентов и магистрантов Аммосов-2022. 2022г.</a:t>
            </a:r>
          </a:p>
        </p:txBody>
      </p:sp>
    </p:spTree>
    <p:extLst>
      <p:ext uri="{BB962C8B-B14F-4D97-AF65-F5344CB8AC3E}">
        <p14:creationId xmlns:p14="http://schemas.microsoft.com/office/powerpoint/2010/main" val="139838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1944216" cy="26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7" y="1067351"/>
            <a:ext cx="1944216" cy="267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67351"/>
            <a:ext cx="1944216" cy="266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1067"/>
            <a:ext cx="3096344" cy="246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33445"/>
            <a:ext cx="4752528" cy="244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66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182889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91187"/>
            <a:ext cx="1762329" cy="242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1791172" cy="246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6028"/>
            <a:ext cx="2191745" cy="342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170656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88" y="3573016"/>
            <a:ext cx="19383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19" y="3212976"/>
            <a:ext cx="164623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87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2" b="32249"/>
          <a:stretch/>
        </p:blipFill>
        <p:spPr bwMode="auto">
          <a:xfrm>
            <a:off x="611560" y="1845094"/>
            <a:ext cx="4464496" cy="428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7407"/>
            <a:ext cx="3264693" cy="448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726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809</TotalTime>
  <Words>2401</Words>
  <Application>Microsoft Office PowerPoint</Application>
  <PresentationFormat>Экран (4:3)</PresentationFormat>
  <Paragraphs>132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Волна</vt:lpstr>
      <vt:lpstr>Государственное автономное профессиональное образовательное учреждение Республики Саха (Якутия) "Якутский промышленный техникум имени Т.Г. Десяткина"</vt:lpstr>
      <vt:lpstr>Дипломы</vt:lpstr>
      <vt:lpstr>Курсы повышения квалификации</vt:lpstr>
      <vt:lpstr> Результаты учебной деятельности по итогам мониторинга ПОО </vt:lpstr>
      <vt:lpstr>Результаты участия обучающихся в выставках, конкурсах, олимпиадах, конференциях, соревнованиях</vt:lpstr>
      <vt:lpstr>Результаты участия обучающихся в выставках, конкурсах, олимпиадах, конференциях, соревнованиях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участия обучающихся в выставках, конкурсах, олимпиадах, конференциях, соревнованиях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участия и продуктивность методической деятельности преподавателя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личного участия преподавателя в конкурсах (выставках) профессионального мастерства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Эффективность работы по программно-методическому сопровождению образовательного процесса</vt:lpstr>
      <vt:lpstr>Результаты использования новых образовательных технологий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проведенных преподавателем  конференций, выставок, конкурсов профессионального мастерства, иных конкурсов и аналогичных мероприятий (в области преподаваемого учебного предмета, курса, дисциплины (модуля): </vt:lpstr>
      <vt:lpstr>Презентация PowerPoint</vt:lpstr>
      <vt:lpstr>Результаты ГИА и ГАК </vt:lpstr>
      <vt:lpstr>Распространение опыта  по критериям оценки деятельности педагога по должности "Преподаватель" </vt:lpstr>
      <vt:lpstr>Презентация PowerPoint</vt:lpstr>
      <vt:lpstr>Презентация PowerPoint</vt:lpstr>
      <vt:lpstr>Презентация PowerPoint</vt:lpstr>
      <vt:lpstr>Благодарственные письма</vt:lpstr>
      <vt:lpstr>Благодарственные письма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Нюра</dc:creator>
  <cp:lastModifiedBy>Нюра</cp:lastModifiedBy>
  <cp:revision>48</cp:revision>
  <dcterms:created xsi:type="dcterms:W3CDTF">2022-04-25T03:20:35Z</dcterms:created>
  <dcterms:modified xsi:type="dcterms:W3CDTF">2023-05-04T03:00:58Z</dcterms:modified>
</cp:coreProperties>
</file>