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56" r:id="rId2"/>
    <p:sldId id="337" r:id="rId3"/>
    <p:sldId id="257" r:id="rId4"/>
    <p:sldId id="338" r:id="rId5"/>
    <p:sldId id="258" r:id="rId6"/>
    <p:sldId id="339" r:id="rId7"/>
    <p:sldId id="291" r:id="rId8"/>
    <p:sldId id="292" r:id="rId9"/>
    <p:sldId id="293" r:id="rId10"/>
    <p:sldId id="340" r:id="rId11"/>
    <p:sldId id="308" r:id="rId12"/>
    <p:sldId id="309" r:id="rId13"/>
    <p:sldId id="311" r:id="rId14"/>
    <p:sldId id="325" r:id="rId15"/>
    <p:sldId id="331" r:id="rId16"/>
    <p:sldId id="369" r:id="rId17"/>
    <p:sldId id="341" r:id="rId18"/>
    <p:sldId id="342" r:id="rId19"/>
    <p:sldId id="343" r:id="rId20"/>
    <p:sldId id="370" r:id="rId21"/>
    <p:sldId id="294" r:id="rId22"/>
    <p:sldId id="312" r:id="rId23"/>
    <p:sldId id="313" r:id="rId24"/>
    <p:sldId id="314" r:id="rId25"/>
    <p:sldId id="320" r:id="rId26"/>
    <p:sldId id="349" r:id="rId27"/>
    <p:sldId id="350" r:id="rId28"/>
    <p:sldId id="345" r:id="rId29"/>
    <p:sldId id="346" r:id="rId30"/>
    <p:sldId id="315" r:id="rId31"/>
    <p:sldId id="318" r:id="rId32"/>
    <p:sldId id="316" r:id="rId33"/>
    <p:sldId id="347" r:id="rId34"/>
    <p:sldId id="334" r:id="rId35"/>
    <p:sldId id="319" r:id="rId36"/>
    <p:sldId id="328" r:id="rId37"/>
    <p:sldId id="329" r:id="rId38"/>
    <p:sldId id="330" r:id="rId39"/>
    <p:sldId id="371" r:id="rId40"/>
    <p:sldId id="351" r:id="rId41"/>
    <p:sldId id="352" r:id="rId42"/>
    <p:sldId id="359" r:id="rId43"/>
    <p:sldId id="361" r:id="rId44"/>
    <p:sldId id="362" r:id="rId45"/>
    <p:sldId id="363" r:id="rId46"/>
    <p:sldId id="364" r:id="rId47"/>
    <p:sldId id="353" r:id="rId48"/>
    <p:sldId id="354" r:id="rId49"/>
    <p:sldId id="323" r:id="rId50"/>
    <p:sldId id="324" r:id="rId51"/>
    <p:sldId id="327" r:id="rId52"/>
    <p:sldId id="333" r:id="rId53"/>
    <p:sldId id="321" r:id="rId54"/>
    <p:sldId id="322" r:id="rId55"/>
    <p:sldId id="326" r:id="rId56"/>
    <p:sldId id="356" r:id="rId57"/>
    <p:sldId id="357" r:id="rId58"/>
    <p:sldId id="358" r:id="rId59"/>
    <p:sldId id="332" r:id="rId60"/>
    <p:sldId id="372" r:id="rId61"/>
    <p:sldId id="365" r:id="rId62"/>
    <p:sldId id="259" r:id="rId63"/>
    <p:sldId id="260" r:id="rId64"/>
    <p:sldId id="367" r:id="rId65"/>
    <p:sldId id="368" r:id="rId66"/>
    <p:sldId id="366" r:id="rId67"/>
    <p:sldId id="290" r:id="rId6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8" d="100"/>
          <a:sy n="118" d="100"/>
        </p:scale>
        <p:origin x="-142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09E848-8D92-47D1-A33A-F0C26394C265}" type="datetimeFigureOut">
              <a:rPr lang="ru-RU" smtClean="0"/>
              <a:t>04.12.2024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37F729-0EF2-435B-A8C7-97BD13150B7C}" type="slidenum">
              <a:rPr lang="ru-RU" smtClean="0"/>
              <a:t>‹#›</a:t>
            </a:fld>
            <a:endParaRPr lang="ru-RU"/>
          </a:p>
        </p:txBody>
      </p:sp>
    </p:spTree>
    <p:extLst>
      <p:ext uri="{BB962C8B-B14F-4D97-AF65-F5344CB8AC3E}">
        <p14:creationId xmlns:p14="http://schemas.microsoft.com/office/powerpoint/2010/main" val="672057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37F729-0EF2-435B-A8C7-97BD13150B7C}" type="slidenum">
              <a:rPr lang="ru-RU" smtClean="0"/>
              <a:t>1</a:t>
            </a:fld>
            <a:endParaRPr lang="ru-RU"/>
          </a:p>
        </p:txBody>
      </p:sp>
    </p:spTree>
    <p:extLst>
      <p:ext uri="{BB962C8B-B14F-4D97-AF65-F5344CB8AC3E}">
        <p14:creationId xmlns:p14="http://schemas.microsoft.com/office/powerpoint/2010/main" val="3146610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04.12.2024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04.12.2024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04.12.2024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04.12.2024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04.12.2024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04.12.2024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04.12.2024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04.12.2024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4C71EC6-210F-42DE-9C53-41977AD35B3D}" type="datetimeFigureOut">
              <a:rPr lang="ru-RU" smtClean="0"/>
              <a:t>04.12.2024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04.12.2024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04.12.2024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t>04.12.2024</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xml"/><Relationship Id="rId4" Type="http://schemas.openxmlformats.org/officeDocument/2006/relationships/image" Target="../media/image134.png"/></Relationships>
</file>

<file path=ppt/slides/_rels/slide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xml"/><Relationship Id="rId4" Type="http://schemas.openxmlformats.org/officeDocument/2006/relationships/image" Target="../media/image137.jpeg"/></Relationships>
</file>

<file path=ppt/slides/_rels/slide6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6.xml"/><Relationship Id="rId4" Type="http://schemas.openxmlformats.org/officeDocument/2006/relationships/image" Target="../media/image140.png"/></Relationships>
</file>

<file path=ppt/slides/_rels/slide6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620688"/>
            <a:ext cx="7772400" cy="864096"/>
          </a:xfrm>
        </p:spPr>
        <p:txBody>
          <a:bodyPr/>
          <a:lstStyle/>
          <a:p>
            <a:r>
              <a:rPr lang="ru-RU" sz="1600" dirty="0">
                <a:solidFill>
                  <a:srgbClr val="EAEBDE">
                    <a:tint val="100000"/>
                    <a:shade val="90000"/>
                    <a:satMod val="250000"/>
                    <a:alpha val="100000"/>
                  </a:srgbClr>
                </a:solidFill>
                <a:effectLst>
                  <a:outerShdw blurRad="38100" dist="25500" dir="5400000" algn="tl" rotWithShape="0">
                    <a:srgbClr val="000000">
                      <a:satMod val="180000"/>
                      <a:alpha val="75000"/>
                    </a:srgbClr>
                  </a:outerShdw>
                </a:effectLst>
                <a:latin typeface="Cambria"/>
              </a:rPr>
              <a:t>Государственное автономное профессиональное образовательное учреждение Республики Саха (Якутия) "Якутский промышленный техникум имени Т.Г. Десяткина"</a:t>
            </a:r>
            <a:endParaRPr lang="ru-RU" dirty="0"/>
          </a:p>
        </p:txBody>
      </p:sp>
      <p:sp>
        <p:nvSpPr>
          <p:cNvPr id="3" name="Подзаголовок 2"/>
          <p:cNvSpPr>
            <a:spLocks noGrp="1"/>
          </p:cNvSpPr>
          <p:nvPr>
            <p:ph type="subTitle" idx="1"/>
          </p:nvPr>
        </p:nvSpPr>
        <p:spPr>
          <a:xfrm>
            <a:off x="4572000" y="2564904"/>
            <a:ext cx="3200400" cy="2464297"/>
          </a:xfrm>
        </p:spPr>
        <p:txBody>
          <a:bodyPr>
            <a:normAutofit/>
          </a:bodyPr>
          <a:lstStyle/>
          <a:p>
            <a:r>
              <a:rPr lang="ru-RU" sz="2400" dirty="0" smtClean="0"/>
              <a:t>Атласов </a:t>
            </a:r>
            <a:r>
              <a:rPr lang="ru-RU" sz="2400" dirty="0" err="1" smtClean="0"/>
              <a:t>Айысен</a:t>
            </a:r>
            <a:r>
              <a:rPr lang="ru-RU" sz="2400" dirty="0" smtClean="0"/>
              <a:t> Павлович</a:t>
            </a:r>
          </a:p>
          <a:p>
            <a:r>
              <a:rPr lang="ru-RU" sz="2400" dirty="0" smtClean="0"/>
              <a:t>Мастер производственного обучения</a:t>
            </a:r>
            <a:endParaRPr lang="ru-RU" sz="2400"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9632" y="1772816"/>
            <a:ext cx="2592288" cy="429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674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1844824"/>
            <a:ext cx="7772400" cy="4608512"/>
          </a:xfrm>
        </p:spPr>
        <p:txBody>
          <a:bodyPr>
            <a:normAutofit/>
          </a:bodyPr>
          <a:lstStyle/>
          <a:p>
            <a:pPr algn="l"/>
            <a:r>
              <a:rPr lang="ru-RU" sz="1200" dirty="0" smtClean="0">
                <a:solidFill>
                  <a:schemeClr val="tx1"/>
                </a:solidFill>
              </a:rPr>
              <a:t>Васильев </a:t>
            </a:r>
            <a:r>
              <a:rPr lang="ru-RU" sz="1200" dirty="0" err="1">
                <a:solidFill>
                  <a:schemeClr val="tx1"/>
                </a:solidFill>
              </a:rPr>
              <a:t>Радмир</a:t>
            </a:r>
            <a:r>
              <a:rPr lang="ru-RU" sz="1200" dirty="0">
                <a:solidFill>
                  <a:schemeClr val="tx1"/>
                </a:solidFill>
              </a:rPr>
              <a:t> Диплом 3 степени, Региональный этап чемпионата по профессиональному мастерству “Профессионалы ” -2023 по компетенции Ювелирное дело. Якутск 2023г.</a:t>
            </a:r>
            <a:br>
              <a:rPr lang="ru-RU" sz="1200" dirty="0">
                <a:solidFill>
                  <a:schemeClr val="tx1"/>
                </a:solidFill>
              </a:rPr>
            </a:br>
            <a:r>
              <a:rPr lang="ru-RU" sz="1200" dirty="0">
                <a:solidFill>
                  <a:schemeClr val="tx1"/>
                </a:solidFill>
              </a:rPr>
              <a:t>Татаринов </a:t>
            </a:r>
            <a:r>
              <a:rPr lang="ru-RU" sz="1200" dirty="0" err="1">
                <a:solidFill>
                  <a:schemeClr val="tx1"/>
                </a:solidFill>
              </a:rPr>
              <a:t>Эрхан</a:t>
            </a:r>
            <a:r>
              <a:rPr lang="ru-RU" sz="1200" dirty="0">
                <a:solidFill>
                  <a:schemeClr val="tx1"/>
                </a:solidFill>
              </a:rPr>
              <a:t> Диплом 1 степени. Региональный этап чемпионата по профессиональному мастерству “Профессионалы ” -2023 по компетенции Ювелирное дело (юниоры). Якутск 2023г.                                                                                                                                                                                                                                                                                 </a:t>
            </a:r>
            <a:br>
              <a:rPr lang="ru-RU" sz="1200" dirty="0">
                <a:solidFill>
                  <a:schemeClr val="tx1"/>
                </a:solidFill>
              </a:rPr>
            </a:br>
            <a:r>
              <a:rPr lang="ru-RU" sz="1200" dirty="0">
                <a:solidFill>
                  <a:schemeClr val="tx1"/>
                </a:solidFill>
              </a:rPr>
              <a:t>Филиппова Мария Диплом 1 степени. Открытый отраслевой чемпионат профессионального мастерства по креативным индустриям «</a:t>
            </a:r>
            <a:r>
              <a:rPr lang="ru-RU" sz="1200" dirty="0" err="1">
                <a:solidFill>
                  <a:schemeClr val="tx1"/>
                </a:solidFill>
              </a:rPr>
              <a:t>Айар</a:t>
            </a:r>
            <a:r>
              <a:rPr lang="ru-RU" sz="1200" dirty="0">
                <a:solidFill>
                  <a:schemeClr val="tx1"/>
                </a:solidFill>
              </a:rPr>
              <a:t> </a:t>
            </a:r>
            <a:r>
              <a:rPr lang="ru-RU" sz="1200" dirty="0" err="1">
                <a:solidFill>
                  <a:schemeClr val="tx1"/>
                </a:solidFill>
              </a:rPr>
              <a:t>Уустар</a:t>
            </a:r>
            <a:r>
              <a:rPr lang="ru-RU" sz="1200" dirty="0">
                <a:solidFill>
                  <a:schemeClr val="tx1"/>
                </a:solidFill>
              </a:rPr>
              <a:t>» в РС(Я)-2023.</a:t>
            </a:r>
            <a:br>
              <a:rPr lang="ru-RU" sz="1200" dirty="0">
                <a:solidFill>
                  <a:schemeClr val="tx1"/>
                </a:solidFill>
              </a:rPr>
            </a:br>
            <a:r>
              <a:rPr lang="ru-RU" sz="1200" dirty="0">
                <a:solidFill>
                  <a:schemeClr val="tx1"/>
                </a:solidFill>
              </a:rPr>
              <a:t>Васильев </a:t>
            </a:r>
            <a:r>
              <a:rPr lang="ru-RU" sz="1200" dirty="0" err="1">
                <a:solidFill>
                  <a:schemeClr val="tx1"/>
                </a:solidFill>
              </a:rPr>
              <a:t>Радмир</a:t>
            </a:r>
            <a:r>
              <a:rPr lang="ru-RU" sz="1200" dirty="0">
                <a:solidFill>
                  <a:schemeClr val="tx1"/>
                </a:solidFill>
              </a:rPr>
              <a:t> Диплом 2 степени. Открытый отраслевой чемпионат профессионального мастерства по креативным индустриям «</a:t>
            </a:r>
            <a:r>
              <a:rPr lang="ru-RU" sz="1200" dirty="0" err="1">
                <a:solidFill>
                  <a:schemeClr val="tx1"/>
                </a:solidFill>
              </a:rPr>
              <a:t>Айар</a:t>
            </a:r>
            <a:r>
              <a:rPr lang="ru-RU" sz="1200" dirty="0">
                <a:solidFill>
                  <a:schemeClr val="tx1"/>
                </a:solidFill>
              </a:rPr>
              <a:t> </a:t>
            </a:r>
            <a:r>
              <a:rPr lang="ru-RU" sz="1200" dirty="0" err="1">
                <a:solidFill>
                  <a:schemeClr val="tx1"/>
                </a:solidFill>
              </a:rPr>
              <a:t>Уустар</a:t>
            </a:r>
            <a:r>
              <a:rPr lang="ru-RU" sz="1200" dirty="0">
                <a:solidFill>
                  <a:schemeClr val="tx1"/>
                </a:solidFill>
              </a:rPr>
              <a:t>» в РС(Я)-2023.</a:t>
            </a:r>
            <a:br>
              <a:rPr lang="ru-RU" sz="1200" dirty="0">
                <a:solidFill>
                  <a:schemeClr val="tx1"/>
                </a:solidFill>
              </a:rPr>
            </a:br>
            <a:r>
              <a:rPr lang="ru-RU" sz="1200" dirty="0" err="1">
                <a:solidFill>
                  <a:schemeClr val="tx1"/>
                </a:solidFill>
              </a:rPr>
              <a:t>Канаев</a:t>
            </a:r>
            <a:r>
              <a:rPr lang="ru-RU" sz="1200" dirty="0">
                <a:solidFill>
                  <a:schemeClr val="tx1"/>
                </a:solidFill>
              </a:rPr>
              <a:t> Сергей Диплом 2 степени. Республиканский конкурс-выставка ДПИ по мотивам фольклора народов Якутии «Я вижу мир» среди студенческой молодежи РС(Я), посвященного 75-летию художника модельера, Члена Союза художников России, члена союза дизайнеров России Августины </a:t>
            </a:r>
            <a:r>
              <a:rPr lang="ru-RU" sz="1200" dirty="0" err="1">
                <a:solidFill>
                  <a:schemeClr val="tx1"/>
                </a:solidFill>
              </a:rPr>
              <a:t>Филипповой.Якутск</a:t>
            </a:r>
            <a:r>
              <a:rPr lang="ru-RU" sz="1200" dirty="0">
                <a:solidFill>
                  <a:schemeClr val="tx1"/>
                </a:solidFill>
              </a:rPr>
              <a:t> 2023г.</a:t>
            </a:r>
            <a:br>
              <a:rPr lang="ru-RU" sz="1200" dirty="0">
                <a:solidFill>
                  <a:schemeClr val="tx1"/>
                </a:solidFill>
              </a:rPr>
            </a:br>
            <a:r>
              <a:rPr lang="ru-RU" sz="1200" dirty="0">
                <a:solidFill>
                  <a:schemeClr val="tx1"/>
                </a:solidFill>
              </a:rPr>
              <a:t>Сивцев Артур Диплом 2 степени. Республиканский конкурс-выставка ДПИ по мотивам фольклора народов Якутии «Я вижу мир» среди студенческой молодежи РС(Я), посвященного 75-летию художника модельера, Члена Союза художников России, члена союза дизайнеров России Августины </a:t>
            </a:r>
            <a:r>
              <a:rPr lang="ru-RU" sz="1200" dirty="0" err="1">
                <a:solidFill>
                  <a:schemeClr val="tx1"/>
                </a:solidFill>
              </a:rPr>
              <a:t>Филипповой.Якутск</a:t>
            </a:r>
            <a:r>
              <a:rPr lang="ru-RU" sz="1200" dirty="0">
                <a:solidFill>
                  <a:schemeClr val="tx1"/>
                </a:solidFill>
              </a:rPr>
              <a:t> 2023г. </a:t>
            </a:r>
            <a:br>
              <a:rPr lang="ru-RU" sz="1200" dirty="0">
                <a:solidFill>
                  <a:schemeClr val="tx1"/>
                </a:solidFill>
              </a:rPr>
            </a:br>
            <a:r>
              <a:rPr lang="ru-RU" sz="1200" dirty="0">
                <a:solidFill>
                  <a:schemeClr val="tx1"/>
                </a:solidFill>
              </a:rPr>
              <a:t>Васильев </a:t>
            </a:r>
            <a:r>
              <a:rPr lang="ru-RU" sz="1200" dirty="0" err="1">
                <a:solidFill>
                  <a:schemeClr val="tx1"/>
                </a:solidFill>
              </a:rPr>
              <a:t>Радмир</a:t>
            </a:r>
            <a:r>
              <a:rPr lang="ru-RU" sz="1200" dirty="0">
                <a:solidFill>
                  <a:schemeClr val="tx1"/>
                </a:solidFill>
              </a:rPr>
              <a:t> Диплом 1 степени, Региональный этап чемпионата по профессиональному мастерству “Профессионалы ” -2024 по компетенции Ювелирное дело. Якутск 2024г.</a:t>
            </a:r>
            <a:br>
              <a:rPr lang="ru-RU" sz="1200" dirty="0">
                <a:solidFill>
                  <a:schemeClr val="tx1"/>
                </a:solidFill>
              </a:rPr>
            </a:br>
            <a:r>
              <a:rPr lang="ru-RU" sz="1200" dirty="0">
                <a:solidFill>
                  <a:schemeClr val="tx1"/>
                </a:solidFill>
              </a:rPr>
              <a:t>Татаринов </a:t>
            </a:r>
            <a:r>
              <a:rPr lang="ru-RU" sz="1200" dirty="0" err="1">
                <a:solidFill>
                  <a:schemeClr val="tx1"/>
                </a:solidFill>
              </a:rPr>
              <a:t>Эрхан</a:t>
            </a:r>
            <a:r>
              <a:rPr lang="ru-RU" sz="1200" dirty="0">
                <a:solidFill>
                  <a:schemeClr val="tx1"/>
                </a:solidFill>
              </a:rPr>
              <a:t> Диплом 2 степени. Региональный этап чемпионата по профессиональному мастерству “Профессионалы ” -2024 по компетенции Ювелирное дело. Якутск 2024г.</a:t>
            </a:r>
            <a:br>
              <a:rPr lang="ru-RU" sz="1200" dirty="0">
                <a:solidFill>
                  <a:schemeClr val="tx1"/>
                </a:solidFill>
              </a:rPr>
            </a:br>
            <a:r>
              <a:rPr lang="ru-RU" sz="1200" dirty="0" err="1">
                <a:solidFill>
                  <a:schemeClr val="tx1"/>
                </a:solidFill>
              </a:rPr>
              <a:t>Бысыев</a:t>
            </a:r>
            <a:r>
              <a:rPr lang="ru-RU" sz="1200" dirty="0">
                <a:solidFill>
                  <a:schemeClr val="tx1"/>
                </a:solidFill>
              </a:rPr>
              <a:t> Сандал Диплом 1 степени. Региональный этап чемпионата по профессиональному мастерству “Профессионалы ” -2024 по компетенции Ювелирное дело (юниоры). Якутск 2024г.</a:t>
            </a:r>
          </a:p>
        </p:txBody>
      </p:sp>
      <p:sp>
        <p:nvSpPr>
          <p:cNvPr id="3" name="Текст 2"/>
          <p:cNvSpPr>
            <a:spLocks noGrp="1"/>
          </p:cNvSpPr>
          <p:nvPr>
            <p:ph type="body" idx="1"/>
          </p:nvPr>
        </p:nvSpPr>
        <p:spPr>
          <a:xfrm>
            <a:off x="971600" y="620688"/>
            <a:ext cx="7173539" cy="1080120"/>
          </a:xfrm>
        </p:spPr>
        <p:txBody>
          <a:bodyPr>
            <a:noAutofit/>
          </a:bodyPr>
          <a:lstStyle/>
          <a:p>
            <a:r>
              <a:rPr lang="ru-RU" sz="2400" dirty="0"/>
              <a:t>Результаты участия обучающихся в выставках, конкурсах, олимпиадах, конференциях, соревнованиях</a:t>
            </a:r>
          </a:p>
        </p:txBody>
      </p:sp>
    </p:spTree>
    <p:extLst>
      <p:ext uri="{BB962C8B-B14F-4D97-AF65-F5344CB8AC3E}">
        <p14:creationId xmlns:p14="http://schemas.microsoft.com/office/powerpoint/2010/main" val="2332583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80728"/>
            <a:ext cx="1944216" cy="267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907" y="1067351"/>
            <a:ext cx="1944216" cy="267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1067351"/>
            <a:ext cx="1944216" cy="266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41067"/>
            <a:ext cx="3096344" cy="246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944" y="4033445"/>
            <a:ext cx="4752528" cy="2444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4669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476672"/>
            <a:ext cx="1828899"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791187"/>
            <a:ext cx="1762329" cy="2421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196752"/>
            <a:ext cx="1791172" cy="246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746028"/>
            <a:ext cx="2191745" cy="3425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4149080"/>
            <a:ext cx="1706563"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6988" y="3573016"/>
            <a:ext cx="193833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8419" y="3212976"/>
            <a:ext cx="1646237"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874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302" b="32249"/>
          <a:stretch/>
        </p:blipFill>
        <p:spPr bwMode="auto">
          <a:xfrm>
            <a:off x="611560" y="1845094"/>
            <a:ext cx="4464496" cy="4288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847407"/>
            <a:ext cx="3264693" cy="4486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726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Нюра\Desktop\Аттестация 2022\НПК\Скан_20220425 (2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340769"/>
            <a:ext cx="3561314" cy="50663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Нюра\Desktop\Аттестация 2022\НПК\Скан_20220425 (2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519753"/>
            <a:ext cx="1883794" cy="25906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Нюра\Desktop\Аттестация 2022\НПК\Скан_20220426 (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444208" y="1509621"/>
            <a:ext cx="1831432" cy="25185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Нюра\Desktop\Аттестация 2022\НПК\Скан_20220426 (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5354169" y="3664391"/>
            <a:ext cx="2180082" cy="316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385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1844824"/>
            <a:ext cx="4968346" cy="372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6136" y="1842338"/>
            <a:ext cx="2902707" cy="372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4495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295546"/>
            <a:ext cx="3820666" cy="481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descr="C:\Users\Нюра\Downloads\IMG_65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266029"/>
            <a:ext cx="3409730" cy="2269602"/>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3667436"/>
            <a:ext cx="3409730" cy="245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8186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Нюра\Pictures\Сканы\Скан_20241203 (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772816"/>
            <a:ext cx="2770905" cy="38105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Нюра\Pictures\Сканы\Скан_20241203 (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449" y="1648069"/>
            <a:ext cx="2952328" cy="40600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824257"/>
            <a:ext cx="2731352" cy="375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8151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Нюра\Pictures\Сканы\Скан_20241203 (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772815"/>
            <a:ext cx="2820069" cy="38781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Нюра\Pictures\Сканы\Скан_20241203 (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2029999"/>
            <a:ext cx="2446039" cy="336380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983708"/>
            <a:ext cx="245172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696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Нюра\Pictures\Сканы\Скан_20241203 (1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908720"/>
            <a:ext cx="3600400" cy="49512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Нюра\Pictures\Сканы\Скан_20241203 (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711230" y="1630333"/>
            <a:ext cx="2618084"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361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1196752"/>
            <a:ext cx="7772400" cy="2790808"/>
          </a:xfrm>
        </p:spPr>
        <p:txBody>
          <a:bodyPr>
            <a:noAutofit/>
          </a:bodyPr>
          <a:lstStyle/>
          <a:p>
            <a:pPr algn="l"/>
            <a:r>
              <a:rPr lang="ru-RU" sz="1800" dirty="0" smtClean="0">
                <a:solidFill>
                  <a:schemeClr val="tx1"/>
                </a:solidFill>
              </a:rPr>
              <a:t>Должность, профессия: </a:t>
            </a:r>
            <a:r>
              <a:rPr lang="ru-RU" sz="1800" dirty="0">
                <a:solidFill>
                  <a:schemeClr val="tx1"/>
                </a:solidFill>
              </a:rPr>
              <a:t>Мастер производственного </a:t>
            </a:r>
            <a:r>
              <a:rPr lang="ru-RU" sz="1800" dirty="0" smtClean="0">
                <a:solidFill>
                  <a:schemeClr val="tx1"/>
                </a:solidFill>
              </a:rPr>
              <a:t>обучения, 54.01.02</a:t>
            </a:r>
            <a:r>
              <a:rPr lang="ru-RU" sz="1800" dirty="0">
                <a:solidFill>
                  <a:schemeClr val="tx1"/>
                </a:solidFill>
              </a:rPr>
              <a:t>. </a:t>
            </a:r>
            <a:r>
              <a:rPr lang="ru-RU" sz="1800" dirty="0" smtClean="0">
                <a:solidFill>
                  <a:schemeClr val="tx1"/>
                </a:solidFill>
              </a:rPr>
              <a:t>Ювелир.</a:t>
            </a:r>
            <a:r>
              <a:rPr lang="ru-RU" sz="1800" dirty="0">
                <a:solidFill>
                  <a:schemeClr val="tx1"/>
                </a:solidFill>
              </a:rPr>
              <a:t/>
            </a:r>
            <a:br>
              <a:rPr lang="ru-RU" sz="1800" dirty="0">
                <a:solidFill>
                  <a:schemeClr val="tx1"/>
                </a:solidFill>
              </a:rPr>
            </a:br>
            <a:r>
              <a:rPr lang="ru-RU" sz="1800" dirty="0">
                <a:solidFill>
                  <a:schemeClr val="tx1"/>
                </a:solidFill>
              </a:rPr>
              <a:t>Стаж педагогической деятельности:  </a:t>
            </a:r>
            <a:r>
              <a:rPr lang="ru-RU" sz="1800" dirty="0" smtClean="0">
                <a:solidFill>
                  <a:schemeClr val="tx1"/>
                </a:solidFill>
              </a:rPr>
              <a:t>5 лет</a:t>
            </a:r>
            <a:r>
              <a:rPr lang="ru-RU" sz="1800" dirty="0">
                <a:solidFill>
                  <a:schemeClr val="tx1"/>
                </a:solidFill>
              </a:rPr>
              <a:t/>
            </a:r>
            <a:br>
              <a:rPr lang="ru-RU" sz="1800" dirty="0">
                <a:solidFill>
                  <a:schemeClr val="tx1"/>
                </a:solidFill>
              </a:rPr>
            </a:br>
            <a:r>
              <a:rPr lang="ru-RU" sz="1800" dirty="0">
                <a:solidFill>
                  <a:schemeClr val="tx1"/>
                </a:solidFill>
              </a:rPr>
              <a:t>Профессиональный модуль: ПМ.01. Изготовление ювелирных и художественных изделий из цветных и драгоценных металлов.</a:t>
            </a:r>
            <a:br>
              <a:rPr lang="ru-RU" sz="1800" dirty="0">
                <a:solidFill>
                  <a:schemeClr val="tx1"/>
                </a:solidFill>
              </a:rPr>
            </a:br>
            <a:r>
              <a:rPr lang="ru-RU" sz="1800" dirty="0">
                <a:solidFill>
                  <a:schemeClr val="tx1"/>
                </a:solidFill>
              </a:rPr>
              <a:t>Имеющаяся категория: Первая, приказ  № </a:t>
            </a:r>
            <a:r>
              <a:rPr lang="ru-RU" sz="1800" dirty="0" smtClean="0">
                <a:solidFill>
                  <a:schemeClr val="tx1"/>
                </a:solidFill>
              </a:rPr>
              <a:t>09-18/4 от </a:t>
            </a:r>
            <a:r>
              <a:rPr lang="ru-RU" sz="1800" dirty="0">
                <a:solidFill>
                  <a:schemeClr val="tx1"/>
                </a:solidFill>
              </a:rPr>
              <a:t>01.06.23</a:t>
            </a:r>
            <a:br>
              <a:rPr lang="ru-RU" sz="1800" dirty="0">
                <a:solidFill>
                  <a:schemeClr val="tx1"/>
                </a:solidFill>
              </a:rPr>
            </a:br>
            <a:r>
              <a:rPr lang="ru-RU" sz="1800" dirty="0">
                <a:solidFill>
                  <a:schemeClr val="tx1"/>
                </a:solidFill>
              </a:rPr>
              <a:t>Претендует на </a:t>
            </a:r>
            <a:r>
              <a:rPr lang="ru-RU" sz="1800" dirty="0" smtClean="0">
                <a:solidFill>
                  <a:schemeClr val="tx1"/>
                </a:solidFill>
              </a:rPr>
              <a:t>категорию: Высшая</a:t>
            </a:r>
            <a:r>
              <a:rPr lang="ru-RU" sz="1800" dirty="0">
                <a:solidFill>
                  <a:schemeClr val="tx1"/>
                </a:solidFill>
              </a:rPr>
              <a:t/>
            </a:r>
            <a:br>
              <a:rPr lang="ru-RU" sz="1800" dirty="0">
                <a:solidFill>
                  <a:schemeClr val="tx1"/>
                </a:solidFill>
              </a:rPr>
            </a:br>
            <a:r>
              <a:rPr lang="ru-RU" sz="1800" dirty="0" smtClean="0">
                <a:solidFill>
                  <a:schemeClr val="tx1"/>
                </a:solidFill>
              </a:rPr>
              <a:t>Образование:</a:t>
            </a:r>
            <a:br>
              <a:rPr lang="ru-RU" sz="1800" dirty="0" smtClean="0">
                <a:solidFill>
                  <a:schemeClr val="tx1"/>
                </a:solidFill>
              </a:rPr>
            </a:br>
            <a:r>
              <a:rPr lang="ru-RU" sz="1800" dirty="0" smtClean="0">
                <a:solidFill>
                  <a:schemeClr val="tx1"/>
                </a:solidFill>
              </a:rPr>
              <a:t>1) ФГАОУ </a:t>
            </a:r>
            <a:r>
              <a:rPr lang="ru-RU" sz="1800" dirty="0">
                <a:solidFill>
                  <a:schemeClr val="tx1"/>
                </a:solidFill>
              </a:rPr>
              <a:t>ВПО "Северо-Восточный федеральный университет им. М. К. </a:t>
            </a:r>
            <a:r>
              <a:rPr lang="ru-RU" sz="1800" dirty="0" err="1">
                <a:solidFill>
                  <a:schemeClr val="tx1"/>
                </a:solidFill>
              </a:rPr>
              <a:t>Аммосова</a:t>
            </a:r>
            <a:r>
              <a:rPr lang="ru-RU" sz="1800" dirty="0">
                <a:solidFill>
                  <a:schemeClr val="tx1"/>
                </a:solidFill>
              </a:rPr>
              <a:t>" г. Якутск, Физико-технический институт, квалификация: Технология художественной обработки материалов. </a:t>
            </a:r>
            <a:r>
              <a:rPr lang="ru-RU" sz="1800" dirty="0" smtClean="0">
                <a:solidFill>
                  <a:schemeClr val="tx1"/>
                </a:solidFill>
              </a:rPr>
              <a:t>2015г.бакалавр</a:t>
            </a:r>
            <a:r>
              <a:rPr lang="ru-RU" sz="1800" dirty="0">
                <a:solidFill>
                  <a:schemeClr val="tx1"/>
                </a:solidFill>
              </a:rPr>
              <a:t/>
            </a:r>
            <a:br>
              <a:rPr lang="ru-RU" sz="1800" dirty="0">
                <a:solidFill>
                  <a:schemeClr val="tx1"/>
                </a:solidFill>
              </a:rPr>
            </a:br>
            <a:r>
              <a:rPr lang="ru-RU" sz="1800" dirty="0" smtClean="0">
                <a:solidFill>
                  <a:schemeClr val="tx1"/>
                </a:solidFill>
              </a:rPr>
              <a:t>2) ФГАОУВО </a:t>
            </a:r>
            <a:r>
              <a:rPr lang="ru-RU" sz="1800" dirty="0">
                <a:solidFill>
                  <a:schemeClr val="tx1"/>
                </a:solidFill>
              </a:rPr>
              <a:t>«Дальневосточный федеральный университет» г. Владивосток, квалификация: Технология художественной обработки материалов, 2017г магистр                                                                                                                                                                                                </a:t>
            </a:r>
            <a:br>
              <a:rPr lang="ru-RU" sz="1800" dirty="0">
                <a:solidFill>
                  <a:schemeClr val="tx1"/>
                </a:solidFill>
              </a:rPr>
            </a:br>
            <a:r>
              <a:rPr lang="ru-RU" sz="1800" dirty="0" smtClean="0">
                <a:solidFill>
                  <a:schemeClr val="tx1"/>
                </a:solidFill>
              </a:rPr>
              <a:t>3) ГАУДПО </a:t>
            </a:r>
            <a:r>
              <a:rPr lang="ru-RU" sz="1800" dirty="0">
                <a:solidFill>
                  <a:schemeClr val="tx1"/>
                </a:solidFill>
              </a:rPr>
              <a:t>РС(Я) «Институт развития профессионального образования»,  среднего профессионального образования, квалификация: Педагог профессионального образования, 2021г.</a:t>
            </a:r>
          </a:p>
        </p:txBody>
      </p:sp>
    </p:spTree>
    <p:extLst>
      <p:ext uri="{BB962C8B-B14F-4D97-AF65-F5344CB8AC3E}">
        <p14:creationId xmlns:p14="http://schemas.microsoft.com/office/powerpoint/2010/main" val="3437324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215" y="1004356"/>
            <a:ext cx="3096344" cy="232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980728"/>
            <a:ext cx="3024336" cy="236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055888" y="3864992"/>
            <a:ext cx="2911872" cy="218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9302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500" dirty="0"/>
              <a:t>Результаты участия обучающихся в выставках, конкурсах, олимпиадах, конференциях, соревнованиях</a:t>
            </a:r>
            <a:endParaRPr lang="ru-RU" dirty="0"/>
          </a:p>
        </p:txBody>
      </p:sp>
      <p:sp>
        <p:nvSpPr>
          <p:cNvPr id="3" name="Прямоугольник 2"/>
          <p:cNvSpPr/>
          <p:nvPr/>
        </p:nvSpPr>
        <p:spPr>
          <a:xfrm>
            <a:off x="1043608" y="1916832"/>
            <a:ext cx="7056784" cy="4308872"/>
          </a:xfrm>
          <a:prstGeom prst="rect">
            <a:avLst/>
          </a:prstGeom>
        </p:spPr>
        <p:txBody>
          <a:bodyPr wrap="square">
            <a:spAutoFit/>
          </a:bodyPr>
          <a:lstStyle/>
          <a:p>
            <a:pPr algn="ctr"/>
            <a:r>
              <a:rPr lang="ru-RU" sz="1100" b="1" dirty="0"/>
              <a:t>Всероссийские </a:t>
            </a:r>
            <a:r>
              <a:rPr lang="ru-RU" sz="1100" b="1" dirty="0" smtClean="0"/>
              <a:t>конкурсы</a:t>
            </a:r>
          </a:p>
          <a:p>
            <a:pPr algn="ctr"/>
            <a:endParaRPr lang="ru-RU" sz="1100" b="1" dirty="0" smtClean="0"/>
          </a:p>
          <a:p>
            <a:r>
              <a:rPr lang="ru-RU" sz="1200" dirty="0" smtClean="0"/>
              <a:t>Тетина </a:t>
            </a:r>
            <a:r>
              <a:rPr lang="ru-RU" sz="1200" dirty="0"/>
              <a:t>Ляля, Финал Национального чемпионата «Молодые профессионалы» по WSR Кузбасс, 7-20 сентября 2020г., по компетенции «Ювелирное дело», диплом 2 степени</a:t>
            </a:r>
            <a:r>
              <a:rPr lang="ru-RU" sz="1200" dirty="0" smtClean="0"/>
              <a:t>;</a:t>
            </a:r>
          </a:p>
          <a:p>
            <a:r>
              <a:rPr lang="ru-RU" sz="1200" dirty="0" smtClean="0"/>
              <a:t> </a:t>
            </a:r>
            <a:r>
              <a:rPr lang="ru-RU" sz="1200" dirty="0"/>
              <a:t>Васильева </a:t>
            </a:r>
            <a:r>
              <a:rPr lang="ru-RU" sz="1200" dirty="0" err="1"/>
              <a:t>Дайаана</a:t>
            </a:r>
            <a:r>
              <a:rPr lang="ru-RU" sz="1200" dirty="0"/>
              <a:t>, Финал Национального чемпионата «Молодые профессионалы» (Юниоры) по WSR Кузбасс, 7-20 сентября 2020г., по компетенции «Ювелирное дело», диплом 2 степени; </a:t>
            </a:r>
            <a:endParaRPr lang="ru-RU" sz="1200" dirty="0" smtClean="0"/>
          </a:p>
          <a:p>
            <a:r>
              <a:rPr lang="ru-RU" sz="1200" dirty="0" err="1" smtClean="0"/>
              <a:t>Канаев</a:t>
            </a:r>
            <a:r>
              <a:rPr lang="ru-RU" sz="1200" dirty="0" smtClean="0"/>
              <a:t> </a:t>
            </a:r>
            <a:r>
              <a:rPr lang="ru-RU" sz="1200" dirty="0"/>
              <a:t>Сергей, Финал Национального чемпионата «Молодые профессионалы» по WSR г. Уфа, 25-29 августа 2021г., по компетенции «Ювелирное дело», диплом 1 степени; </a:t>
            </a:r>
            <a:endParaRPr lang="ru-RU" sz="1200" dirty="0" smtClean="0"/>
          </a:p>
          <a:p>
            <a:r>
              <a:rPr lang="ru-RU" sz="1200" dirty="0" smtClean="0"/>
              <a:t>Филиппова </a:t>
            </a:r>
            <a:r>
              <a:rPr lang="ru-RU" sz="1200" dirty="0"/>
              <a:t>Мария, Финал Национального чемпионата «Молодые профессионалы» по WSR (Юниоры) г. Уфа, 25-29 августа 2021г., по компетенции «Ювелирное дело», диплом 3 степени; </a:t>
            </a:r>
            <a:endParaRPr lang="ru-RU" sz="1200" dirty="0" smtClean="0"/>
          </a:p>
          <a:p>
            <a:r>
              <a:rPr lang="ru-RU" sz="1200" dirty="0" smtClean="0"/>
              <a:t>Федулов </a:t>
            </a:r>
            <a:r>
              <a:rPr lang="ru-RU" sz="1200" dirty="0"/>
              <a:t>Константин, I Национальный чемпионат </a:t>
            </a:r>
            <a:r>
              <a:rPr lang="ru-RU" sz="1200" dirty="0" err="1"/>
              <a:t>DeafSkills</a:t>
            </a:r>
            <a:r>
              <a:rPr lang="ru-RU" sz="1200" dirty="0"/>
              <a:t>, г. Казань, декабрь 2021г., диплом 2 степени; Новикова Ангелина, Итоговые соревнования, приравненные к Финалу X Национального чемпионата «Молодые профессионалы» по WSR, Красноярский край, 28 марта-10 апреля 2022г., медальон за профессионализм.; </a:t>
            </a:r>
            <a:r>
              <a:rPr lang="ru-RU" sz="1200" dirty="0" err="1"/>
              <a:t>Лукачевская</a:t>
            </a:r>
            <a:r>
              <a:rPr lang="ru-RU" sz="1200" dirty="0"/>
              <a:t> Елена, Итоговые соревнования, приравненные к Финалу X Национального чемпионата «Молодые профессионалы» по WSR (Юниоры), Красноярский край, 28 марта-10 апреля 2022г., диплом 3 степени. Петров Руслан, II Национальный чемпионат </a:t>
            </a:r>
            <a:r>
              <a:rPr lang="ru-RU" sz="1200" dirty="0" err="1"/>
              <a:t>DeafSkills</a:t>
            </a:r>
            <a:r>
              <a:rPr lang="ru-RU" sz="1200" dirty="0"/>
              <a:t>, Республика Башкортостан г. Уфа, 22 октября 2022г., диплом 2 степени; </a:t>
            </a:r>
            <a:br>
              <a:rPr lang="ru-RU" sz="1200" dirty="0"/>
            </a:br>
            <a:r>
              <a:rPr lang="ru-RU" sz="1200" dirty="0"/>
              <a:t>Филиппова Мария, Диплом 2 степени. Итоговые соревнования, приравненные к Финалу X Национального чемпионата «Профессионалы» по компетенции Ювелирное дело, Красноярский край, 2 июля -7 июля 2023г. </a:t>
            </a:r>
          </a:p>
          <a:p>
            <a:r>
              <a:rPr lang="ru-RU" sz="1200" dirty="0"/>
              <a:t>Васильев </a:t>
            </a:r>
            <a:r>
              <a:rPr lang="ru-RU" sz="1200" dirty="0" err="1"/>
              <a:t>Радмир</a:t>
            </a:r>
            <a:r>
              <a:rPr lang="ru-RU" sz="1200" dirty="0"/>
              <a:t>, Диплом 1 степени. Итоговый межрегиональный этап Чемпионата по профессиональному мастерству «Профессионалы»-2024.г.Пермь.</a:t>
            </a:r>
          </a:p>
          <a:p>
            <a:endParaRPr lang="ru-RU" sz="1200" dirty="0"/>
          </a:p>
        </p:txBody>
      </p:sp>
    </p:spTree>
    <p:extLst>
      <p:ext uri="{BB962C8B-B14F-4D97-AF65-F5344CB8AC3E}">
        <p14:creationId xmlns:p14="http://schemas.microsoft.com/office/powerpoint/2010/main" val="2867916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971531"/>
            <a:ext cx="2674441" cy="3673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b="10706"/>
          <a:stretch/>
        </p:blipFill>
        <p:spPr bwMode="auto">
          <a:xfrm>
            <a:off x="323528" y="1394993"/>
            <a:ext cx="2779075" cy="484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32963" r="17023"/>
          <a:stretch/>
        </p:blipFill>
        <p:spPr bwMode="auto">
          <a:xfrm>
            <a:off x="3258234" y="1394993"/>
            <a:ext cx="2829465" cy="267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3262" r="8585"/>
          <a:stretch/>
        </p:blipFill>
        <p:spPr bwMode="auto">
          <a:xfrm>
            <a:off x="3258234" y="4221088"/>
            <a:ext cx="2829465" cy="202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306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568" y="1727116"/>
            <a:ext cx="3168352" cy="451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1960" y="1772816"/>
            <a:ext cx="4584700"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27218" y="4077072"/>
            <a:ext cx="4565895"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416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145" y="1916832"/>
            <a:ext cx="3384376" cy="418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60232" y="1916832"/>
            <a:ext cx="1990606" cy="420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8"/>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9238" b="11978"/>
          <a:stretch/>
        </p:blipFill>
        <p:spPr bwMode="auto">
          <a:xfrm>
            <a:off x="3923928" y="1929532"/>
            <a:ext cx="2520280" cy="4196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23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80728"/>
            <a:ext cx="2217291" cy="303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777" y="993962"/>
            <a:ext cx="2193212" cy="301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1" y="1038103"/>
            <a:ext cx="2181148" cy="299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7257" y="4050708"/>
            <a:ext cx="3254252" cy="2371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1574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6207" y="3212976"/>
            <a:ext cx="2337249" cy="3217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7" y="3123758"/>
            <a:ext cx="2304256" cy="317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47233"/>
            <a:ext cx="1944687"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768" y="453524"/>
            <a:ext cx="1868339" cy="257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0259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196752"/>
            <a:ext cx="3456384"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743" r="26422"/>
          <a:stretch/>
        </p:blipFill>
        <p:spPr bwMode="auto">
          <a:xfrm>
            <a:off x="4860032" y="1176310"/>
            <a:ext cx="3384376" cy="462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8620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1484784"/>
            <a:ext cx="7772400" cy="2502776"/>
          </a:xfrm>
        </p:spPr>
        <p:txBody>
          <a:bodyPr>
            <a:normAutofit fontScale="90000"/>
          </a:bodyPr>
          <a:lstStyle/>
          <a:p>
            <a:pPr algn="l"/>
            <a:r>
              <a:rPr lang="ru-RU" sz="1300" dirty="0">
                <a:solidFill>
                  <a:schemeClr val="tx1"/>
                </a:solidFill>
              </a:rPr>
              <a:t>Диплом эксперта. За участие в Х открытом региональном чемпионате «Молодые профессионалы» </a:t>
            </a:r>
            <a:r>
              <a:rPr lang="ru-RU" sz="1300" dirty="0" err="1">
                <a:solidFill>
                  <a:schemeClr val="tx1"/>
                </a:solidFill>
              </a:rPr>
              <a:t>Worldskills</a:t>
            </a:r>
            <a:r>
              <a:rPr lang="ru-RU" sz="1300" dirty="0">
                <a:solidFill>
                  <a:schemeClr val="tx1"/>
                </a:solidFill>
              </a:rPr>
              <a:t> Russia-2021</a:t>
            </a:r>
            <a:br>
              <a:rPr lang="ru-RU" sz="1300" dirty="0">
                <a:solidFill>
                  <a:schemeClr val="tx1"/>
                </a:solidFill>
              </a:rPr>
            </a:br>
            <a:r>
              <a:rPr lang="ru-RU" sz="1300" dirty="0">
                <a:solidFill>
                  <a:schemeClr val="tx1"/>
                </a:solidFill>
              </a:rPr>
              <a:t>Диплом эксперта. За участие в IХ открытом региональном чемпионате «Молодые профессионалы» </a:t>
            </a:r>
            <a:r>
              <a:rPr lang="ru-RU" sz="1300" dirty="0" err="1">
                <a:solidFill>
                  <a:schemeClr val="tx1"/>
                </a:solidFill>
              </a:rPr>
              <a:t>Worldskills</a:t>
            </a:r>
            <a:r>
              <a:rPr lang="ru-RU" sz="1300" dirty="0">
                <a:solidFill>
                  <a:schemeClr val="tx1"/>
                </a:solidFill>
              </a:rPr>
              <a:t> Russia-2021</a:t>
            </a:r>
            <a:br>
              <a:rPr lang="ru-RU" sz="1300" dirty="0">
                <a:solidFill>
                  <a:schemeClr val="tx1"/>
                </a:solidFill>
              </a:rPr>
            </a:br>
            <a:r>
              <a:rPr lang="ru-RU" sz="1300" dirty="0">
                <a:solidFill>
                  <a:schemeClr val="tx1"/>
                </a:solidFill>
              </a:rPr>
              <a:t>Диплом эксперта Финал IX Национального чемпионата «Молодые профессионалы» по WSR г. Уфа, 25-29 августа 2021г., по компетенции «Ювелирное дело».</a:t>
            </a:r>
            <a:br>
              <a:rPr lang="ru-RU" sz="1300" dirty="0">
                <a:solidFill>
                  <a:schemeClr val="tx1"/>
                </a:solidFill>
              </a:rPr>
            </a:br>
            <a:r>
              <a:rPr lang="ru-RU" sz="1300" dirty="0">
                <a:solidFill>
                  <a:schemeClr val="tx1"/>
                </a:solidFill>
              </a:rPr>
              <a:t>Диплом эксперта. Финал Х национального чемпионата «Молодые профессионалы» </a:t>
            </a:r>
            <a:r>
              <a:rPr lang="ru-RU" sz="1300" dirty="0" err="1">
                <a:solidFill>
                  <a:schemeClr val="tx1"/>
                </a:solidFill>
              </a:rPr>
              <a:t>Worldskills</a:t>
            </a:r>
            <a:r>
              <a:rPr lang="ru-RU" sz="1300" dirty="0">
                <a:solidFill>
                  <a:schemeClr val="tx1"/>
                </a:solidFill>
              </a:rPr>
              <a:t> </a:t>
            </a:r>
            <a:r>
              <a:rPr lang="ru-RU" sz="1300" dirty="0" err="1">
                <a:solidFill>
                  <a:schemeClr val="tx1"/>
                </a:solidFill>
              </a:rPr>
              <a:t>Russia</a:t>
            </a:r>
            <a:r>
              <a:rPr lang="ru-RU" sz="1300" dirty="0">
                <a:solidFill>
                  <a:schemeClr val="tx1"/>
                </a:solidFill>
              </a:rPr>
              <a:t>. Красноярский край 28 март-10 апрель 2022г.</a:t>
            </a:r>
            <a:br>
              <a:rPr lang="ru-RU" sz="1300" dirty="0">
                <a:solidFill>
                  <a:schemeClr val="tx1"/>
                </a:solidFill>
              </a:rPr>
            </a:br>
            <a:r>
              <a:rPr lang="ru-RU" sz="1300" dirty="0">
                <a:solidFill>
                  <a:schemeClr val="tx1"/>
                </a:solidFill>
              </a:rPr>
              <a:t>СВИДЕТЕЛЬСТВО № 0000107939 Свидетельство дает право участия в оценке демонстрационного экзамена по стандартам </a:t>
            </a:r>
            <a:r>
              <a:rPr lang="ru-RU" sz="1300" dirty="0" err="1">
                <a:solidFill>
                  <a:schemeClr val="tx1"/>
                </a:solidFill>
              </a:rPr>
              <a:t>Worldskills</a:t>
            </a:r>
            <a:r>
              <a:rPr lang="ru-RU" sz="1300" dirty="0">
                <a:solidFill>
                  <a:schemeClr val="tx1"/>
                </a:solidFill>
              </a:rPr>
              <a:t>. В 2022г.</a:t>
            </a:r>
            <a:br>
              <a:rPr lang="ru-RU" sz="1300" dirty="0">
                <a:solidFill>
                  <a:schemeClr val="tx1"/>
                </a:solidFill>
              </a:rPr>
            </a:br>
            <a:r>
              <a:rPr lang="ru-RU" sz="1300" dirty="0">
                <a:solidFill>
                  <a:schemeClr val="tx1"/>
                </a:solidFill>
              </a:rPr>
              <a:t>Сертификат оценивающего эксперта Конкурса профессионального мастерства среди рабочих специальностей СПО на призы Якутской городской Думы. 25 ноябрь 2022г.</a:t>
            </a:r>
            <a:br>
              <a:rPr lang="ru-RU" sz="1300" dirty="0">
                <a:solidFill>
                  <a:schemeClr val="tx1"/>
                </a:solidFill>
              </a:rPr>
            </a:br>
            <a:r>
              <a:rPr lang="ru-RU" sz="1300" dirty="0">
                <a:solidFill>
                  <a:schemeClr val="tx1"/>
                </a:solidFill>
              </a:rPr>
              <a:t>Диплом эксперта Финал X Национального чемпионата «Молодые профессионалы» </a:t>
            </a:r>
            <a:r>
              <a:rPr lang="ru-RU" sz="1300" dirty="0" err="1">
                <a:solidFill>
                  <a:schemeClr val="tx1"/>
                </a:solidFill>
              </a:rPr>
              <a:t>Worldskills</a:t>
            </a:r>
            <a:r>
              <a:rPr lang="ru-RU" sz="1300" dirty="0">
                <a:solidFill>
                  <a:schemeClr val="tx1"/>
                </a:solidFill>
              </a:rPr>
              <a:t> </a:t>
            </a:r>
            <a:r>
              <a:rPr lang="ru-RU" sz="1300" dirty="0" err="1">
                <a:solidFill>
                  <a:schemeClr val="tx1"/>
                </a:solidFill>
              </a:rPr>
              <a:t>Russia</a:t>
            </a:r>
            <a:r>
              <a:rPr lang="ru-RU" sz="1300" dirty="0">
                <a:solidFill>
                  <a:schemeClr val="tx1"/>
                </a:solidFill>
              </a:rPr>
              <a:t>. Красноярский край 28 март-10 апрель 2022г. по компетенции «Ювелирное дело».</a:t>
            </a:r>
            <a:br>
              <a:rPr lang="ru-RU" sz="1300" dirty="0">
                <a:solidFill>
                  <a:schemeClr val="tx1"/>
                </a:solidFill>
              </a:rPr>
            </a:br>
            <a:r>
              <a:rPr lang="ru-RU" sz="1300" dirty="0">
                <a:solidFill>
                  <a:schemeClr val="tx1"/>
                </a:solidFill>
              </a:rPr>
              <a:t>Сертификат VIII республиканского заочного конкурса методических разработок среди педагогических работников организаций среднего профессионального образования «Педагогические идеи». 2023 г. 4 февраль.</a:t>
            </a:r>
            <a:br>
              <a:rPr lang="ru-RU" sz="1300" dirty="0">
                <a:solidFill>
                  <a:schemeClr val="tx1"/>
                </a:solidFill>
              </a:rPr>
            </a:br>
            <a:r>
              <a:rPr lang="ru-RU" sz="1300" dirty="0">
                <a:solidFill>
                  <a:schemeClr val="tx1"/>
                </a:solidFill>
              </a:rPr>
              <a:t>Диплом главного эксперта Региональный этап чемпионата по профессиональному мастерству «Профессионалы» - 2023 в Республике Саха (Якутия) 13-26 марта 2023г. Ювелирное дело (юниоры)</a:t>
            </a:r>
            <a:br>
              <a:rPr lang="ru-RU" sz="1300" dirty="0">
                <a:solidFill>
                  <a:schemeClr val="tx1"/>
                </a:solidFill>
              </a:rPr>
            </a:br>
            <a:r>
              <a:rPr lang="ru-RU" sz="1300" dirty="0">
                <a:solidFill>
                  <a:schemeClr val="tx1"/>
                </a:solidFill>
              </a:rPr>
              <a:t>Диплом оценивающего эксперта Региональный этап чемпионата по профессиональному мастерству «Профессионалы» - 2023 в Республике Саха (Якутия) 13-26 марта 2023г. Ювелирное дело (основные)</a:t>
            </a:r>
            <a:br>
              <a:rPr lang="ru-RU" sz="1300" dirty="0">
                <a:solidFill>
                  <a:schemeClr val="tx1"/>
                </a:solidFill>
              </a:rPr>
            </a:br>
            <a:r>
              <a:rPr lang="ru-RU" sz="1300" dirty="0">
                <a:solidFill>
                  <a:schemeClr val="tx1"/>
                </a:solidFill>
              </a:rPr>
              <a:t>Диплом в номинации «ЛУЧШЕЕ НАУЧНОЕ </a:t>
            </a:r>
            <a:r>
              <a:rPr lang="ru-RU" sz="1300" dirty="0" err="1">
                <a:solidFill>
                  <a:schemeClr val="tx1"/>
                </a:solidFill>
              </a:rPr>
              <a:t>ИССЛЕДОВАНИЕ»Научно</a:t>
            </a:r>
            <a:r>
              <a:rPr lang="ru-RU" sz="1300" dirty="0">
                <a:solidFill>
                  <a:schemeClr val="tx1"/>
                </a:solidFill>
              </a:rPr>
              <a:t>-практическая конференция педагогических работников образовательных организаций « </a:t>
            </a:r>
            <a:r>
              <a:rPr lang="ru-RU" sz="1300" dirty="0" err="1">
                <a:solidFill>
                  <a:schemeClr val="tx1"/>
                </a:solidFill>
              </a:rPr>
              <a:t>Инновации.Наука.Бизнес</a:t>
            </a:r>
            <a:r>
              <a:rPr lang="ru-RU" sz="1300" dirty="0">
                <a:solidFill>
                  <a:schemeClr val="tx1"/>
                </a:solidFill>
              </a:rPr>
              <a:t>: Региональная модель развития среднего профессионального образования в Республике Саха (Якутия). 2022 г.  </a:t>
            </a:r>
            <a:br>
              <a:rPr lang="ru-RU" sz="1300" dirty="0">
                <a:solidFill>
                  <a:schemeClr val="tx1"/>
                </a:solidFill>
              </a:rPr>
            </a:br>
            <a:r>
              <a:rPr lang="ru-RU" sz="1300" dirty="0">
                <a:solidFill>
                  <a:schemeClr val="tx1"/>
                </a:solidFill>
              </a:rPr>
              <a:t>Диплом 2 степени. Республиканского фестиваля художественной самодеятельности работников СПО РС(Я) «Педагогическая весна-2022», посвященного 100-летию образования Якутской АССР. 2022 г.</a:t>
            </a:r>
            <a:br>
              <a:rPr lang="ru-RU" sz="1300" dirty="0">
                <a:solidFill>
                  <a:schemeClr val="tx1"/>
                </a:solidFill>
              </a:rPr>
            </a:br>
            <a:r>
              <a:rPr lang="ru-RU" sz="900" dirty="0">
                <a:solidFill>
                  <a:schemeClr val="tx1"/>
                </a:solidFill>
              </a:rPr>
              <a:t> </a:t>
            </a:r>
          </a:p>
        </p:txBody>
      </p:sp>
      <p:sp>
        <p:nvSpPr>
          <p:cNvPr id="3" name="Текст 2"/>
          <p:cNvSpPr>
            <a:spLocks noGrp="1"/>
          </p:cNvSpPr>
          <p:nvPr>
            <p:ph type="body" idx="1"/>
          </p:nvPr>
        </p:nvSpPr>
        <p:spPr>
          <a:xfrm>
            <a:off x="1367365" y="476673"/>
            <a:ext cx="6417734" cy="720080"/>
          </a:xfrm>
        </p:spPr>
        <p:txBody>
          <a:bodyPr>
            <a:normAutofit fontScale="92500" lnSpcReduction="10000"/>
          </a:bodyPr>
          <a:lstStyle/>
          <a:p>
            <a:r>
              <a:rPr lang="ru-RU" sz="2400" dirty="0"/>
              <a:t>4) Участие мастера производственного обучения на конкурсах профессионального мастерства </a:t>
            </a:r>
          </a:p>
        </p:txBody>
      </p:sp>
    </p:spTree>
    <p:extLst>
      <p:ext uri="{BB962C8B-B14F-4D97-AF65-F5344CB8AC3E}">
        <p14:creationId xmlns:p14="http://schemas.microsoft.com/office/powerpoint/2010/main" val="4286418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1916832"/>
            <a:ext cx="7772400" cy="2070728"/>
          </a:xfrm>
        </p:spPr>
        <p:txBody>
          <a:bodyPr>
            <a:noAutofit/>
          </a:bodyPr>
          <a:lstStyle/>
          <a:p>
            <a:pPr algn="l"/>
            <a:r>
              <a:rPr lang="ru-RU" sz="1200" dirty="0">
                <a:solidFill>
                  <a:prstClr val="black"/>
                </a:solidFill>
              </a:rPr>
              <a:t>Сертификат участника республиканских педагогических чтений «Проблемы и перспективы реализации </a:t>
            </a:r>
            <a:r>
              <a:rPr lang="ru-RU" sz="1200" dirty="0" err="1">
                <a:solidFill>
                  <a:prstClr val="black"/>
                </a:solidFill>
              </a:rPr>
              <a:t>компетентносного</a:t>
            </a:r>
            <a:r>
              <a:rPr lang="ru-RU" sz="1200" dirty="0">
                <a:solidFill>
                  <a:prstClr val="black"/>
                </a:solidFill>
              </a:rPr>
              <a:t> подхода к обучению в учреждениях среднего профессионального образования» 2022г.</a:t>
            </a:r>
            <a:br>
              <a:rPr lang="ru-RU" sz="1200" dirty="0">
                <a:solidFill>
                  <a:prstClr val="black"/>
                </a:solidFill>
              </a:rPr>
            </a:br>
            <a:r>
              <a:rPr lang="ru-RU" sz="1200" dirty="0">
                <a:solidFill>
                  <a:prstClr val="black"/>
                </a:solidFill>
              </a:rPr>
              <a:t>Диплом 2 степени. Республиканский межнациональный фестиваль «Гордость земли родной» посвященный к Году труда в РС(Я) и Году педагога и наставника в РФ. 22 февраль 2023г.</a:t>
            </a:r>
            <a:br>
              <a:rPr lang="ru-RU" sz="1200" dirty="0">
                <a:solidFill>
                  <a:prstClr val="black"/>
                </a:solidFill>
              </a:rPr>
            </a:br>
            <a:r>
              <a:rPr lang="ru-RU" sz="1200" dirty="0">
                <a:solidFill>
                  <a:prstClr val="black"/>
                </a:solidFill>
              </a:rPr>
              <a:t>Диплом 2 степени смотра </a:t>
            </a:r>
            <a:r>
              <a:rPr lang="ru-RU" sz="1200" dirty="0" err="1">
                <a:solidFill>
                  <a:prstClr val="black"/>
                </a:solidFill>
              </a:rPr>
              <a:t>стревой</a:t>
            </a:r>
            <a:r>
              <a:rPr lang="ru-RU" sz="1200" dirty="0">
                <a:solidFill>
                  <a:prstClr val="black"/>
                </a:solidFill>
              </a:rPr>
              <a:t> подготовки среди молодежных советов членских организаций и координационных советов организаций профсоюзов Федерации профсоюзов Республики Саха (Якутия) 24 февраль 2023г. </a:t>
            </a:r>
            <a:r>
              <a:rPr lang="ru-RU" sz="1200" dirty="0" err="1">
                <a:solidFill>
                  <a:prstClr val="black"/>
                </a:solidFill>
              </a:rPr>
              <a:t>г.Якутск</a:t>
            </a:r>
            <a:r>
              <a:rPr lang="ru-RU" sz="1200" dirty="0">
                <a:solidFill>
                  <a:prstClr val="black"/>
                </a:solidFill>
              </a:rPr>
              <a:t/>
            </a:r>
            <a:br>
              <a:rPr lang="ru-RU" sz="1200" dirty="0">
                <a:solidFill>
                  <a:prstClr val="black"/>
                </a:solidFill>
              </a:rPr>
            </a:br>
            <a:r>
              <a:rPr lang="ru-RU" sz="1200" dirty="0">
                <a:solidFill>
                  <a:prstClr val="black"/>
                </a:solidFill>
              </a:rPr>
              <a:t>Диплом 2 степени в первенстве профсоюза «</a:t>
            </a:r>
            <a:r>
              <a:rPr lang="ru-RU" sz="1200" dirty="0" err="1">
                <a:solidFill>
                  <a:prstClr val="black"/>
                </a:solidFill>
              </a:rPr>
              <a:t>Профзолото</a:t>
            </a:r>
            <a:r>
              <a:rPr lang="ru-RU" sz="1200" dirty="0">
                <a:solidFill>
                  <a:prstClr val="black"/>
                </a:solidFill>
              </a:rPr>
              <a:t>» по волейболу март 2023г. </a:t>
            </a:r>
            <a:r>
              <a:rPr lang="ru-RU" sz="1200" dirty="0" err="1">
                <a:solidFill>
                  <a:prstClr val="black"/>
                </a:solidFill>
              </a:rPr>
              <a:t>г.Якутск</a:t>
            </a:r>
            <a:r>
              <a:rPr lang="ru-RU" sz="1200" dirty="0">
                <a:solidFill>
                  <a:prstClr val="black"/>
                </a:solidFill>
              </a:rPr>
              <a:t>.</a:t>
            </a:r>
            <a:br>
              <a:rPr lang="ru-RU" sz="1200" dirty="0">
                <a:solidFill>
                  <a:prstClr val="black"/>
                </a:solidFill>
              </a:rPr>
            </a:br>
            <a:r>
              <a:rPr lang="ru-RU" sz="1200" dirty="0">
                <a:solidFill>
                  <a:prstClr val="black"/>
                </a:solidFill>
              </a:rPr>
              <a:t>Сертификат VIII республиканского заочного конкурса методических разработок среди педагогических работников организаций среднего профессионального образования «Педагогические идеи». 2023 г.</a:t>
            </a:r>
            <a:br>
              <a:rPr lang="ru-RU" sz="1200" dirty="0">
                <a:solidFill>
                  <a:prstClr val="black"/>
                </a:solidFill>
              </a:rPr>
            </a:br>
            <a:r>
              <a:rPr lang="ru-RU" sz="1200" dirty="0">
                <a:solidFill>
                  <a:prstClr val="black"/>
                </a:solidFill>
              </a:rPr>
              <a:t>Диплом главного эксперта Региональный этап чемпионата по профессиональному мастерству «Профессионалы» - 2023 в Республике Саха (Якутия), 13-26 марта 2023г. Ювелирное дело (юниоры). </a:t>
            </a:r>
            <a:br>
              <a:rPr lang="ru-RU" sz="1200" dirty="0">
                <a:solidFill>
                  <a:prstClr val="black"/>
                </a:solidFill>
              </a:rPr>
            </a:br>
            <a:r>
              <a:rPr lang="ru-RU" sz="1200" dirty="0">
                <a:solidFill>
                  <a:prstClr val="black"/>
                </a:solidFill>
              </a:rPr>
              <a:t>Диплом оценивающего эксперта Региональный этап чемпионата по профессиональному мастерству «Профессионалы» - 2023 в Республике Саха (Якутия), 13-26 марта 2023г. Ювелирное дело (основные).</a:t>
            </a:r>
            <a:br>
              <a:rPr lang="ru-RU" sz="1200" dirty="0">
                <a:solidFill>
                  <a:prstClr val="black"/>
                </a:solidFill>
              </a:rPr>
            </a:br>
            <a:r>
              <a:rPr lang="ru-RU" sz="1200" dirty="0">
                <a:solidFill>
                  <a:prstClr val="black"/>
                </a:solidFill>
              </a:rPr>
              <a:t>Диплом главного эксперта. Открытый отраслевой чемпионат профессионального мастерства по креативным индустриям «</a:t>
            </a:r>
            <a:r>
              <a:rPr lang="ru-RU" sz="1200" dirty="0" err="1">
                <a:solidFill>
                  <a:prstClr val="black"/>
                </a:solidFill>
              </a:rPr>
              <a:t>Айар</a:t>
            </a:r>
            <a:r>
              <a:rPr lang="ru-RU" sz="1200" dirty="0">
                <a:solidFill>
                  <a:prstClr val="black"/>
                </a:solidFill>
              </a:rPr>
              <a:t> </a:t>
            </a:r>
            <a:r>
              <a:rPr lang="ru-RU" sz="1200" dirty="0" err="1">
                <a:solidFill>
                  <a:prstClr val="black"/>
                </a:solidFill>
              </a:rPr>
              <a:t>Уустар</a:t>
            </a:r>
            <a:r>
              <a:rPr lang="ru-RU" sz="1200" dirty="0">
                <a:solidFill>
                  <a:prstClr val="black"/>
                </a:solidFill>
              </a:rPr>
              <a:t>» в РС(Я)-2023.</a:t>
            </a:r>
            <a:br>
              <a:rPr lang="ru-RU" sz="1200" dirty="0">
                <a:solidFill>
                  <a:prstClr val="black"/>
                </a:solidFill>
              </a:rPr>
            </a:br>
            <a:r>
              <a:rPr lang="ru-RU" sz="1200" dirty="0">
                <a:solidFill>
                  <a:prstClr val="black"/>
                </a:solidFill>
              </a:rPr>
              <a:t>Диплом главного эксперта Региональный этап чемпионата по профессиональному мастерству «Профессионалы» - 2024 в Республике Саха (Якутия), 13-26 марта 2024г. Ювелирное дело (юниоры).</a:t>
            </a:r>
            <a:br>
              <a:rPr lang="ru-RU" sz="1200" dirty="0">
                <a:solidFill>
                  <a:prstClr val="black"/>
                </a:solidFill>
              </a:rPr>
            </a:br>
            <a:r>
              <a:rPr lang="ru-RU" sz="1200" dirty="0">
                <a:solidFill>
                  <a:prstClr val="black"/>
                </a:solidFill>
              </a:rPr>
              <a:t>Диплом оценивающего эксперта Региональный этап чемпионата по профессиональному мастерству «Профессионалы» - 2024 в Республике Саха (Якутия), 13-26 марта 2024г. </a:t>
            </a:r>
            <a:br>
              <a:rPr lang="ru-RU" sz="1200" dirty="0">
                <a:solidFill>
                  <a:prstClr val="black"/>
                </a:solidFill>
              </a:rPr>
            </a:br>
            <a:r>
              <a:rPr lang="ru-RU" sz="1200" dirty="0">
                <a:solidFill>
                  <a:prstClr val="black"/>
                </a:solidFill>
              </a:rPr>
              <a:t>Сертификат участнику Ярмарки проектов «Сделано в </a:t>
            </a:r>
            <a:r>
              <a:rPr lang="ru-RU" sz="1200" dirty="0" err="1">
                <a:solidFill>
                  <a:prstClr val="black"/>
                </a:solidFill>
              </a:rPr>
              <a:t>Якутии.Образование</a:t>
            </a:r>
            <a:r>
              <a:rPr lang="ru-RU" sz="1200" dirty="0">
                <a:solidFill>
                  <a:prstClr val="black"/>
                </a:solidFill>
              </a:rPr>
              <a:t>». Якутск 2024г.</a:t>
            </a:r>
            <a:br>
              <a:rPr lang="ru-RU" sz="1200" dirty="0">
                <a:solidFill>
                  <a:prstClr val="black"/>
                </a:solidFill>
              </a:rPr>
            </a:br>
            <a:r>
              <a:rPr lang="ru-RU" sz="1200" dirty="0">
                <a:solidFill>
                  <a:prstClr val="black"/>
                </a:solidFill>
              </a:rPr>
              <a:t>Диплом эксперта V республиканского детского чемпионата «Я-профи» по компетенция «Ювелирное </a:t>
            </a:r>
            <a:r>
              <a:rPr lang="ru-RU" sz="1200" dirty="0" err="1">
                <a:solidFill>
                  <a:prstClr val="black"/>
                </a:solidFill>
              </a:rPr>
              <a:t>дело».Якутск</a:t>
            </a:r>
            <a:r>
              <a:rPr lang="ru-RU" sz="1200" dirty="0">
                <a:solidFill>
                  <a:prstClr val="black"/>
                </a:solidFill>
              </a:rPr>
              <a:t> 2024г.</a:t>
            </a:r>
            <a:endParaRPr lang="ru-RU" sz="1200" dirty="0"/>
          </a:p>
        </p:txBody>
      </p:sp>
      <p:sp>
        <p:nvSpPr>
          <p:cNvPr id="3" name="Текст 2"/>
          <p:cNvSpPr>
            <a:spLocks noGrp="1"/>
          </p:cNvSpPr>
          <p:nvPr>
            <p:ph type="body" idx="1"/>
          </p:nvPr>
        </p:nvSpPr>
        <p:spPr>
          <a:xfrm>
            <a:off x="899592" y="620688"/>
            <a:ext cx="7416824" cy="1224136"/>
          </a:xfrm>
        </p:spPr>
        <p:txBody>
          <a:bodyPr>
            <a:noAutofit/>
          </a:bodyPr>
          <a:lstStyle/>
          <a:p>
            <a:r>
              <a:rPr lang="ru-RU" sz="2400" dirty="0" smtClean="0"/>
              <a:t> </a:t>
            </a:r>
            <a:r>
              <a:rPr lang="ru-RU" sz="2400" dirty="0"/>
              <a:t>Участие мастера производственного обучения на конкурсах профессионального мастерства </a:t>
            </a:r>
          </a:p>
          <a:p>
            <a:endParaRPr lang="ru-RU" sz="2400" dirty="0"/>
          </a:p>
        </p:txBody>
      </p:sp>
    </p:spTree>
    <p:extLst>
      <p:ext uri="{BB962C8B-B14F-4D97-AF65-F5344CB8AC3E}">
        <p14:creationId xmlns:p14="http://schemas.microsoft.com/office/powerpoint/2010/main" val="3838465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786416"/>
          </a:xfrm>
        </p:spPr>
        <p:txBody>
          <a:bodyPr>
            <a:normAutofit/>
          </a:bodyPr>
          <a:lstStyle/>
          <a:p>
            <a:r>
              <a:rPr lang="ru-RU" sz="2400" dirty="0" smtClean="0"/>
              <a:t>Дипломы</a:t>
            </a:r>
            <a:endParaRPr lang="ru-RU" sz="2400" dirty="0"/>
          </a:p>
        </p:txBody>
      </p:sp>
      <p:pic>
        <p:nvPicPr>
          <p:cNvPr id="1026" name="Picture 2" descr="C:\Users\Нюра\Desktop\Аттестация 2022\Образование\Скан_20220425 (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647959" y="1894466"/>
            <a:ext cx="1808517" cy="266429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Нюра\Desktop\Аттестация 2022\Образование\Скан_20220425 (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897875" y="4522979"/>
            <a:ext cx="1780297"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Нюра\Desktop\Аттестация 2022\Образование\Скан_2022042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585405" y="2086799"/>
            <a:ext cx="1736510" cy="23880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83568" y="1493189"/>
            <a:ext cx="3240360" cy="861774"/>
          </a:xfrm>
          <a:prstGeom prst="rect">
            <a:avLst/>
          </a:prstGeom>
        </p:spPr>
        <p:txBody>
          <a:bodyPr wrap="square">
            <a:spAutoFit/>
          </a:bodyPr>
          <a:lstStyle/>
          <a:p>
            <a:pPr algn="ctr"/>
            <a:r>
              <a:rPr lang="ru-RU" sz="1000" i="1" dirty="0">
                <a:latin typeface="Times New Roman"/>
                <a:ea typeface="Calibri"/>
              </a:rPr>
              <a:t>ФГАОУ ВПО "Северо-Восточный федеральный университет им. М. К. </a:t>
            </a:r>
            <a:r>
              <a:rPr lang="ru-RU" sz="1000" i="1" dirty="0" err="1">
                <a:latin typeface="Times New Roman"/>
                <a:ea typeface="Calibri"/>
              </a:rPr>
              <a:t>Аммосова</a:t>
            </a:r>
            <a:r>
              <a:rPr lang="ru-RU" sz="1000" i="1" dirty="0">
                <a:latin typeface="Times New Roman"/>
                <a:ea typeface="Calibri"/>
              </a:rPr>
              <a:t>" г. Якутск, Физико-технический институт, квалификация: Технология художественной обработки материалов. 2015г.бакалавр</a:t>
            </a:r>
            <a:endParaRPr lang="ru-RU" sz="1000" dirty="0">
              <a:effectLst/>
            </a:endParaRPr>
          </a:p>
        </p:txBody>
      </p:sp>
      <p:sp>
        <p:nvSpPr>
          <p:cNvPr id="4" name="Прямоугольник 3"/>
          <p:cNvSpPr/>
          <p:nvPr/>
        </p:nvSpPr>
        <p:spPr>
          <a:xfrm>
            <a:off x="4932039" y="1523966"/>
            <a:ext cx="3312369" cy="707886"/>
          </a:xfrm>
          <a:prstGeom prst="rect">
            <a:avLst/>
          </a:prstGeom>
        </p:spPr>
        <p:txBody>
          <a:bodyPr wrap="square">
            <a:spAutoFit/>
          </a:bodyPr>
          <a:lstStyle/>
          <a:p>
            <a:pPr algn="ctr"/>
            <a:r>
              <a:rPr lang="ru-RU" sz="1000" i="1" dirty="0">
                <a:latin typeface="Times New Roman"/>
                <a:ea typeface="Calibri"/>
              </a:rPr>
              <a:t>ФГАОУВО «Дальневосточный федеральный университет» г. Владивосток, квалификация: Технология художественной обработки материалов, 2017г магистр</a:t>
            </a:r>
            <a:endParaRPr lang="ru-RU" sz="1000" dirty="0">
              <a:effectLst/>
            </a:endParaRPr>
          </a:p>
        </p:txBody>
      </p:sp>
      <p:sp>
        <p:nvSpPr>
          <p:cNvPr id="5" name="Прямоугольник 4"/>
          <p:cNvSpPr/>
          <p:nvPr/>
        </p:nvSpPr>
        <p:spPr>
          <a:xfrm>
            <a:off x="2960947" y="4149080"/>
            <a:ext cx="3222104" cy="707886"/>
          </a:xfrm>
          <a:prstGeom prst="rect">
            <a:avLst/>
          </a:prstGeom>
        </p:spPr>
        <p:txBody>
          <a:bodyPr wrap="square">
            <a:spAutoFit/>
          </a:bodyPr>
          <a:lstStyle/>
          <a:p>
            <a:pPr algn="ctr"/>
            <a:r>
              <a:rPr lang="ru-RU" sz="1000" i="1" dirty="0">
                <a:latin typeface="Times New Roman"/>
                <a:ea typeface="Calibri"/>
              </a:rPr>
              <a:t>ГАУДПО РС(Я) «Институт развития профессионального образования», квалификация: Педагог профессионального образования, Якутск 2021г.</a:t>
            </a:r>
            <a:endParaRPr lang="ru-RU" sz="1000" dirty="0">
              <a:effectLst/>
            </a:endParaRPr>
          </a:p>
        </p:txBody>
      </p:sp>
    </p:spTree>
    <p:extLst>
      <p:ext uri="{BB962C8B-B14F-4D97-AF65-F5344CB8AC3E}">
        <p14:creationId xmlns:p14="http://schemas.microsoft.com/office/powerpoint/2010/main" val="229695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2122457"/>
            <a:ext cx="2520280" cy="346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C:\Users\Нюра\Desktop\Аттестация 2022\ворлдскиллс\Скан_20220425 (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2071302"/>
            <a:ext cx="2520280" cy="3465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Нюра\Desktop\Аттестация 2022\ворлдскиллс\Скан_20220425 (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071302"/>
            <a:ext cx="2592288" cy="356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245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Нюра\Pictures\Сканы\Скан_20230503 (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269" y="1083355"/>
            <a:ext cx="3695414" cy="5081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Нюра\Pictures\Сканы\Скан_202305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083356"/>
            <a:ext cx="3706312" cy="509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429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5065535" cy="3622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C:\Users\Нюра\Pictures\Сканы\Скан_20230503 (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266" b="30959"/>
          <a:stretch/>
        </p:blipFill>
        <p:spPr bwMode="auto">
          <a:xfrm>
            <a:off x="6101812" y="1412776"/>
            <a:ext cx="2530629"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985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133099"/>
            <a:ext cx="2865040" cy="3944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092818"/>
            <a:ext cx="2886875" cy="397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2102057"/>
            <a:ext cx="2895600" cy="397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1350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2848" y="544806"/>
            <a:ext cx="2212904" cy="291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1862" y="3843645"/>
            <a:ext cx="1944216"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25674" b="18111"/>
          <a:stretch/>
        </p:blipFill>
        <p:spPr bwMode="auto">
          <a:xfrm>
            <a:off x="774920" y="3843645"/>
            <a:ext cx="3388761" cy="2603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14733" y="544806"/>
            <a:ext cx="3893065" cy="291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0388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Нюра\Pictures\Сканы\Скан_20230503 (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25389"/>
            <a:ext cx="3816424" cy="524836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Нюра\Pictures\Сканы\Скан_20230503 (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525" t="-1112" b="27541"/>
          <a:stretch/>
        </p:blipFill>
        <p:spPr bwMode="auto">
          <a:xfrm>
            <a:off x="4860032" y="836712"/>
            <a:ext cx="3528392" cy="521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639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2263" y="565150"/>
            <a:ext cx="8497887"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7360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99792" y="980728"/>
            <a:ext cx="2856809" cy="2144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797" y="980728"/>
            <a:ext cx="1987193" cy="222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3573016"/>
            <a:ext cx="4752528" cy="2427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82708" y="1016102"/>
            <a:ext cx="2879085" cy="215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45403" y="3568771"/>
            <a:ext cx="3242357" cy="243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26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954" y="1008551"/>
            <a:ext cx="3456384" cy="269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01431" y="1008551"/>
            <a:ext cx="3580656" cy="2685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2261" y="3861048"/>
            <a:ext cx="3456383"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7098" y="3876322"/>
            <a:ext cx="3580656" cy="257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259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2667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1412776"/>
            <a:ext cx="5418667"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6387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1628800"/>
            <a:ext cx="7772400" cy="2358760"/>
          </a:xfrm>
        </p:spPr>
        <p:txBody>
          <a:bodyPr>
            <a:noAutofit/>
          </a:bodyPr>
          <a:lstStyle/>
          <a:p>
            <a:pPr algn="l"/>
            <a:r>
              <a:rPr lang="ru-RU" sz="1400" dirty="0">
                <a:solidFill>
                  <a:schemeClr val="tx1"/>
                </a:solidFill>
              </a:rPr>
              <a:t>Удостоверение о повышении квалификации </a:t>
            </a:r>
            <a:r>
              <a:rPr lang="ru-RU" sz="1400" dirty="0" err="1">
                <a:solidFill>
                  <a:schemeClr val="tx1"/>
                </a:solidFill>
              </a:rPr>
              <a:t>Нетворкинг</a:t>
            </a:r>
            <a:r>
              <a:rPr lang="ru-RU" sz="1400" dirty="0">
                <a:solidFill>
                  <a:schemeClr val="tx1"/>
                </a:solidFill>
              </a:rPr>
              <a:t>: проектирование будущего или взгляд из будущего ГАУ  ДПО РС(Я)«ИРПО» 16ч.02.04.21г.</a:t>
            </a:r>
            <a:br>
              <a:rPr lang="ru-RU" sz="1400" dirty="0">
                <a:solidFill>
                  <a:schemeClr val="tx1"/>
                </a:solidFill>
              </a:rPr>
            </a:br>
            <a:r>
              <a:rPr lang="ru-RU" sz="1400" dirty="0">
                <a:solidFill>
                  <a:schemeClr val="tx1"/>
                </a:solidFill>
              </a:rPr>
              <a:t>Удостоверение о повышении квалификации «Куратор группы(курса) обучающихся по программам СПО»ГАУ  ДПО РС(Я)«ИРПО» 34ч. 25.11.21г.</a:t>
            </a:r>
            <a:br>
              <a:rPr lang="ru-RU" sz="1400" dirty="0">
                <a:solidFill>
                  <a:schemeClr val="tx1"/>
                </a:solidFill>
              </a:rPr>
            </a:br>
            <a:r>
              <a:rPr lang="ru-RU" sz="1400" dirty="0">
                <a:solidFill>
                  <a:schemeClr val="tx1"/>
                </a:solidFill>
              </a:rPr>
              <a:t>ГАУДПО РС(Я) «Институт развития профессионального образования»,  среднего профессионального образования, квалификация: Педагог профессионального образования, 2021г._360ч 19.11.21г.  тема квалификационной работы " Рабочая программа профессионального модуля ПМ.01. ИЗГОТОВЛЕНИЕ ЮВЕЛИРНЫХ И ХУДОЖЕСТВЕННЫХ ИЗДЕЛИЙ ИЗ ЦВЕТНЫХ И ДРАГОЦЕННЫХ МЕТАЛЛОВ для профессии 54.01.02. Ювелир, 360 часов, 30.10.2020; </a:t>
            </a:r>
            <a:br>
              <a:rPr lang="ru-RU" sz="1400" dirty="0">
                <a:solidFill>
                  <a:schemeClr val="tx1"/>
                </a:solidFill>
              </a:rPr>
            </a:br>
            <a:r>
              <a:rPr lang="ru-RU" sz="1400" dirty="0">
                <a:solidFill>
                  <a:schemeClr val="tx1"/>
                </a:solidFill>
              </a:rPr>
              <a:t>Удостоверение о повышении квалификации «Защита детей от информации, причиняющей вред их здоровью и развитию» 36ч. 14.05.22г.                                                                                                                                                                            Стажировка </a:t>
            </a:r>
            <a:r>
              <a:rPr lang="ru-RU" sz="1400" dirty="0" err="1">
                <a:solidFill>
                  <a:schemeClr val="tx1"/>
                </a:solidFill>
              </a:rPr>
              <a:t>Ассоцации</a:t>
            </a:r>
            <a:r>
              <a:rPr lang="ru-RU" sz="1400" dirty="0">
                <a:solidFill>
                  <a:schemeClr val="tx1"/>
                </a:solidFill>
              </a:rPr>
              <a:t> «Альянс ЭПЛ Якутские бриллианты» 72 ч., 2021 г;</a:t>
            </a:r>
            <a:br>
              <a:rPr lang="ru-RU" sz="1400" dirty="0">
                <a:solidFill>
                  <a:schemeClr val="tx1"/>
                </a:solidFill>
              </a:rPr>
            </a:br>
            <a:r>
              <a:rPr lang="ru-RU" sz="1400" dirty="0">
                <a:solidFill>
                  <a:schemeClr val="tx1"/>
                </a:solidFill>
              </a:rPr>
              <a:t>Удостоверение о повышении квалификации «Защита детей от информации, причиняющей вред их здоровью и развитию»,  36ч., 14.05.22г.</a:t>
            </a:r>
            <a:br>
              <a:rPr lang="ru-RU" sz="1400" dirty="0">
                <a:solidFill>
                  <a:schemeClr val="tx1"/>
                </a:solidFill>
              </a:rPr>
            </a:br>
            <a:r>
              <a:rPr lang="ru-RU" sz="1400" dirty="0">
                <a:solidFill>
                  <a:schemeClr val="tx1"/>
                </a:solidFill>
              </a:rPr>
              <a:t>Сертификат о том что прошел стажировку в ювелирной компании ООО «</a:t>
            </a:r>
            <a:r>
              <a:rPr lang="ru-RU" sz="1400" dirty="0" err="1">
                <a:solidFill>
                  <a:schemeClr val="tx1"/>
                </a:solidFill>
              </a:rPr>
              <a:t>Аурифекс</a:t>
            </a:r>
            <a:r>
              <a:rPr lang="ru-RU" sz="1400" dirty="0">
                <a:solidFill>
                  <a:schemeClr val="tx1"/>
                </a:solidFill>
              </a:rPr>
              <a:t>» по направлению: Ювелирное дело, 72ч., Якутск, 2023.</a:t>
            </a:r>
            <a:br>
              <a:rPr lang="ru-RU" sz="1400" dirty="0">
                <a:solidFill>
                  <a:schemeClr val="tx1"/>
                </a:solidFill>
              </a:rPr>
            </a:br>
            <a:r>
              <a:rPr lang="ru-RU" sz="1400" dirty="0">
                <a:solidFill>
                  <a:schemeClr val="tx1"/>
                </a:solidFill>
              </a:rPr>
              <a:t>Удостоверение о повышении квалификации ГАУ ДПО PC (Я) «ИРПО» по дополнительной профессиональной программе «Внедрение бережливых технологий в деятельность образовательных учреждений и педагогов», 24ч.12.04.24.</a:t>
            </a:r>
            <a:br>
              <a:rPr lang="ru-RU" sz="1400" dirty="0">
                <a:solidFill>
                  <a:schemeClr val="tx1"/>
                </a:solidFill>
              </a:rPr>
            </a:br>
            <a:endParaRPr lang="ru-RU" sz="1400" dirty="0">
              <a:solidFill>
                <a:schemeClr val="tx1"/>
              </a:solidFill>
            </a:endParaRPr>
          </a:p>
        </p:txBody>
      </p:sp>
      <p:sp>
        <p:nvSpPr>
          <p:cNvPr id="3" name="Текст 2"/>
          <p:cNvSpPr>
            <a:spLocks noGrp="1"/>
          </p:cNvSpPr>
          <p:nvPr>
            <p:ph type="body" idx="1"/>
          </p:nvPr>
        </p:nvSpPr>
        <p:spPr>
          <a:xfrm>
            <a:off x="1367365" y="476672"/>
            <a:ext cx="6417734" cy="864095"/>
          </a:xfrm>
        </p:spPr>
        <p:txBody>
          <a:bodyPr>
            <a:noAutofit/>
          </a:bodyPr>
          <a:lstStyle/>
          <a:p>
            <a:r>
              <a:rPr lang="ru-RU" sz="2400" dirty="0" smtClean="0"/>
              <a:t>1) Результаты </a:t>
            </a:r>
            <a:r>
              <a:rPr lang="ru-RU" sz="2400" dirty="0"/>
              <a:t>повышения квалификации по профилю педагогической деятельности </a:t>
            </a:r>
          </a:p>
        </p:txBody>
      </p:sp>
    </p:spTree>
    <p:extLst>
      <p:ext uri="{BB962C8B-B14F-4D97-AF65-F5344CB8AC3E}">
        <p14:creationId xmlns:p14="http://schemas.microsoft.com/office/powerpoint/2010/main" val="1336402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2132856"/>
            <a:ext cx="7772400" cy="1854704"/>
          </a:xfrm>
        </p:spPr>
        <p:txBody>
          <a:bodyPr>
            <a:normAutofit fontScale="90000"/>
          </a:bodyPr>
          <a:lstStyle/>
          <a:p>
            <a:pPr algn="l"/>
            <a:r>
              <a:rPr lang="ru-RU" sz="1200" dirty="0">
                <a:solidFill>
                  <a:schemeClr val="tx1"/>
                </a:solidFill>
              </a:rPr>
              <a:t>- методические рекомендации по проведению уроков производственного обучения, отражающие использование им новых образовательных (производственных) технологий;</a:t>
            </a:r>
            <a:br>
              <a:rPr lang="ru-RU" sz="1200" dirty="0">
                <a:solidFill>
                  <a:schemeClr val="tx1"/>
                </a:solidFill>
              </a:rPr>
            </a:br>
            <a:r>
              <a:rPr lang="ru-RU" sz="1200" dirty="0">
                <a:solidFill>
                  <a:schemeClr val="tx1"/>
                </a:solidFill>
              </a:rPr>
              <a:t>-программу учебной и производственной практики программы подготовки квалифицированных рабочих, служащих по профессии;</a:t>
            </a:r>
            <a:br>
              <a:rPr lang="ru-RU" sz="1200" dirty="0">
                <a:solidFill>
                  <a:schemeClr val="tx1"/>
                </a:solidFill>
              </a:rPr>
            </a:br>
            <a:r>
              <a:rPr lang="ru-RU" sz="1200" dirty="0">
                <a:solidFill>
                  <a:schemeClr val="tx1"/>
                </a:solidFill>
              </a:rPr>
              <a:t>- фонд оценочных средств по ПМ.01.  Изготовление ювелирных и художественных изделий из цветных и драгоценных металлов.. </a:t>
            </a:r>
            <a:br>
              <a:rPr lang="ru-RU" sz="1200" dirty="0">
                <a:solidFill>
                  <a:schemeClr val="tx1"/>
                </a:solidFill>
              </a:rPr>
            </a:br>
            <a:r>
              <a:rPr lang="ru-RU" sz="1200" dirty="0">
                <a:solidFill>
                  <a:schemeClr val="tx1"/>
                </a:solidFill>
              </a:rPr>
              <a:t>ПМ.03.  Изготовление ювелирных изделий со вставками</a:t>
            </a:r>
            <a:br>
              <a:rPr lang="ru-RU" sz="1200" dirty="0">
                <a:solidFill>
                  <a:schemeClr val="tx1"/>
                </a:solidFill>
              </a:rPr>
            </a:br>
            <a:r>
              <a:rPr lang="ru-RU" sz="1200" dirty="0">
                <a:solidFill>
                  <a:schemeClr val="tx1"/>
                </a:solidFill>
              </a:rPr>
              <a:t>ПМ.04. Ремонт и реставрация ювелирных и художественных изделий</a:t>
            </a:r>
            <a:br>
              <a:rPr lang="ru-RU" sz="1200" dirty="0">
                <a:solidFill>
                  <a:schemeClr val="tx1"/>
                </a:solidFill>
              </a:rPr>
            </a:br>
            <a:r>
              <a:rPr lang="ru-RU" sz="1200" dirty="0">
                <a:solidFill>
                  <a:schemeClr val="tx1"/>
                </a:solidFill>
              </a:rPr>
              <a:t>Программа итоговой государственной аттестации выпускников по профессии 54.01.02</a:t>
            </a:r>
            <a:br>
              <a:rPr lang="ru-RU" sz="1200" dirty="0">
                <a:solidFill>
                  <a:schemeClr val="tx1"/>
                </a:solidFill>
              </a:rPr>
            </a:br>
            <a:r>
              <a:rPr lang="ru-RU" sz="1200" dirty="0">
                <a:solidFill>
                  <a:schemeClr val="tx1"/>
                </a:solidFill>
              </a:rPr>
              <a:t>Нормативно-правовое обеспечение деятельности мастерских:</a:t>
            </a:r>
            <a:br>
              <a:rPr lang="ru-RU" sz="1200" dirty="0">
                <a:solidFill>
                  <a:schemeClr val="tx1"/>
                </a:solidFill>
              </a:rPr>
            </a:br>
            <a:r>
              <a:rPr lang="ru-RU" sz="1200" dirty="0">
                <a:solidFill>
                  <a:schemeClr val="tx1"/>
                </a:solidFill>
              </a:rPr>
              <a:t>- Паспорт мастерских;</a:t>
            </a:r>
            <a:br>
              <a:rPr lang="ru-RU" sz="1200" dirty="0">
                <a:solidFill>
                  <a:schemeClr val="tx1"/>
                </a:solidFill>
              </a:rPr>
            </a:br>
            <a:r>
              <a:rPr lang="ru-RU" sz="1200" dirty="0">
                <a:solidFill>
                  <a:schemeClr val="tx1"/>
                </a:solidFill>
              </a:rPr>
              <a:t>-График производственной практики;</a:t>
            </a:r>
            <a:br>
              <a:rPr lang="ru-RU" sz="1200" dirty="0">
                <a:solidFill>
                  <a:schemeClr val="tx1"/>
                </a:solidFill>
              </a:rPr>
            </a:br>
            <a:r>
              <a:rPr lang="ru-RU" sz="1200" dirty="0">
                <a:solidFill>
                  <a:schemeClr val="tx1"/>
                </a:solidFill>
              </a:rPr>
              <a:t>-Документы по Пожарной безопасности и технике безопасности.</a:t>
            </a:r>
            <a:br>
              <a:rPr lang="ru-RU" sz="1200" dirty="0">
                <a:solidFill>
                  <a:schemeClr val="tx1"/>
                </a:solidFill>
              </a:rPr>
            </a:br>
            <a:r>
              <a:rPr lang="ru-RU" sz="1200" dirty="0">
                <a:solidFill>
                  <a:schemeClr val="tx1"/>
                </a:solidFill>
              </a:rPr>
              <a:t>Комплект методических материалов по учебно-производственных работ:</a:t>
            </a:r>
            <a:br>
              <a:rPr lang="ru-RU" sz="1200" dirty="0">
                <a:solidFill>
                  <a:schemeClr val="tx1"/>
                </a:solidFill>
              </a:rPr>
            </a:br>
            <a:r>
              <a:rPr lang="ru-RU" sz="1200" dirty="0">
                <a:solidFill>
                  <a:schemeClr val="tx1"/>
                </a:solidFill>
              </a:rPr>
              <a:t>-Перечень учебно-производственных работ;</a:t>
            </a:r>
            <a:br>
              <a:rPr lang="ru-RU" sz="1200" dirty="0">
                <a:solidFill>
                  <a:schemeClr val="tx1"/>
                </a:solidFill>
              </a:rPr>
            </a:br>
            <a:r>
              <a:rPr lang="ru-RU" sz="1200" dirty="0">
                <a:solidFill>
                  <a:schemeClr val="tx1"/>
                </a:solidFill>
              </a:rPr>
              <a:t>-Образцы по темам перечня учебно- производственных работ;</a:t>
            </a:r>
            <a:br>
              <a:rPr lang="ru-RU" sz="1200" dirty="0">
                <a:solidFill>
                  <a:schemeClr val="tx1"/>
                </a:solidFill>
              </a:rPr>
            </a:br>
            <a:r>
              <a:rPr lang="ru-RU" sz="1200" dirty="0">
                <a:solidFill>
                  <a:schemeClr val="tx1"/>
                </a:solidFill>
              </a:rPr>
              <a:t>-</a:t>
            </a:r>
            <a:r>
              <a:rPr lang="ru-RU" sz="1200" dirty="0" err="1">
                <a:solidFill>
                  <a:schemeClr val="tx1"/>
                </a:solidFill>
              </a:rPr>
              <a:t>Инструкционно</a:t>
            </a:r>
            <a:r>
              <a:rPr lang="ru-RU" sz="1200" dirty="0">
                <a:solidFill>
                  <a:schemeClr val="tx1"/>
                </a:solidFill>
              </a:rPr>
              <a:t>- технологические карты;</a:t>
            </a:r>
            <a:br>
              <a:rPr lang="ru-RU" sz="1200" dirty="0">
                <a:solidFill>
                  <a:schemeClr val="tx1"/>
                </a:solidFill>
              </a:rPr>
            </a:br>
            <a:r>
              <a:rPr lang="ru-RU" sz="1200" dirty="0">
                <a:solidFill>
                  <a:schemeClr val="tx1"/>
                </a:solidFill>
              </a:rPr>
              <a:t>-Планы занятий;</a:t>
            </a:r>
            <a:br>
              <a:rPr lang="ru-RU" sz="1200" dirty="0">
                <a:solidFill>
                  <a:schemeClr val="tx1"/>
                </a:solidFill>
              </a:rPr>
            </a:br>
            <a:r>
              <a:rPr lang="ru-RU" sz="1200" dirty="0">
                <a:solidFill>
                  <a:schemeClr val="tx1"/>
                </a:solidFill>
              </a:rPr>
              <a:t>-Задания для самостоятельной работы;</a:t>
            </a:r>
            <a:br>
              <a:rPr lang="ru-RU" sz="1200" dirty="0">
                <a:solidFill>
                  <a:schemeClr val="tx1"/>
                </a:solidFill>
              </a:rPr>
            </a:br>
            <a:r>
              <a:rPr lang="ru-RU" sz="1200" dirty="0">
                <a:solidFill>
                  <a:schemeClr val="tx1"/>
                </a:solidFill>
              </a:rPr>
              <a:t>-Дидактические материалы для закрепления.</a:t>
            </a:r>
            <a:br>
              <a:rPr lang="ru-RU" sz="1200" dirty="0">
                <a:solidFill>
                  <a:schemeClr val="tx1"/>
                </a:solidFill>
              </a:rPr>
            </a:br>
            <a:r>
              <a:rPr lang="ru-RU" sz="1200" dirty="0">
                <a:solidFill>
                  <a:schemeClr val="tx1"/>
                </a:solidFill>
              </a:rPr>
              <a:t>Методические рекомендации по выполнению курсового проекта по стандартам WSR по профессии 54.01.02 Ювелир. </a:t>
            </a:r>
            <a:br>
              <a:rPr lang="ru-RU" sz="1200" dirty="0">
                <a:solidFill>
                  <a:schemeClr val="tx1"/>
                </a:solidFill>
              </a:rPr>
            </a:br>
            <a:r>
              <a:rPr lang="ru-RU" sz="1200" dirty="0">
                <a:solidFill>
                  <a:schemeClr val="tx1"/>
                </a:solidFill>
              </a:rPr>
              <a:t>Методические рекомендации по выполнению курсового проекта по стандартам "Профессионалы" по профессии 54.01.02 Ювелир.</a:t>
            </a:r>
            <a:br>
              <a:rPr lang="ru-RU" sz="1200" dirty="0">
                <a:solidFill>
                  <a:schemeClr val="tx1"/>
                </a:solidFill>
              </a:rPr>
            </a:br>
            <a:r>
              <a:rPr lang="ru-RU" sz="1200" dirty="0">
                <a:solidFill>
                  <a:schemeClr val="tx1"/>
                </a:solidFill>
              </a:rPr>
              <a:t/>
            </a:r>
            <a:br>
              <a:rPr lang="ru-RU" sz="1200" dirty="0">
                <a:solidFill>
                  <a:schemeClr val="tx1"/>
                </a:solidFill>
              </a:rPr>
            </a:br>
            <a:r>
              <a:rPr lang="ru-RU" sz="1200" dirty="0">
                <a:solidFill>
                  <a:schemeClr val="tx1"/>
                </a:solidFill>
              </a:rPr>
              <a:t/>
            </a:r>
            <a:br>
              <a:rPr lang="ru-RU" sz="1200" dirty="0">
                <a:solidFill>
                  <a:schemeClr val="tx1"/>
                </a:solidFill>
              </a:rPr>
            </a:br>
            <a:endParaRPr lang="ru-RU" sz="1200" dirty="0">
              <a:solidFill>
                <a:schemeClr val="tx1"/>
              </a:solidFill>
            </a:endParaRPr>
          </a:p>
        </p:txBody>
      </p:sp>
      <p:sp>
        <p:nvSpPr>
          <p:cNvPr id="3" name="Текст 2"/>
          <p:cNvSpPr>
            <a:spLocks noGrp="1"/>
          </p:cNvSpPr>
          <p:nvPr>
            <p:ph type="body" idx="1"/>
          </p:nvPr>
        </p:nvSpPr>
        <p:spPr>
          <a:xfrm>
            <a:off x="611560" y="404665"/>
            <a:ext cx="7992888" cy="1080120"/>
          </a:xfrm>
        </p:spPr>
        <p:txBody>
          <a:bodyPr>
            <a:noAutofit/>
          </a:bodyPr>
          <a:lstStyle/>
          <a:p>
            <a:r>
              <a:rPr lang="ru-RU" sz="2400" dirty="0"/>
              <a:t>5) Эффективность работы по программно-методическому сопровождению образовательного процесса</a:t>
            </a:r>
          </a:p>
        </p:txBody>
      </p:sp>
    </p:spTree>
    <p:extLst>
      <p:ext uri="{BB962C8B-B14F-4D97-AF65-F5344CB8AC3E}">
        <p14:creationId xmlns:p14="http://schemas.microsoft.com/office/powerpoint/2010/main" val="2264890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l"/>
            <a:r>
              <a:rPr lang="ru-RU" sz="1400" dirty="0">
                <a:solidFill>
                  <a:schemeClr val="tx1"/>
                </a:solidFill>
              </a:rPr>
              <a:t>-Информационно-коммуникационные технологии</a:t>
            </a:r>
            <a:br>
              <a:rPr lang="ru-RU" sz="1400" dirty="0">
                <a:solidFill>
                  <a:schemeClr val="tx1"/>
                </a:solidFill>
              </a:rPr>
            </a:br>
            <a:r>
              <a:rPr lang="ru-RU" sz="1400" dirty="0">
                <a:solidFill>
                  <a:schemeClr val="tx1"/>
                </a:solidFill>
              </a:rPr>
              <a:t>-</a:t>
            </a:r>
            <a:r>
              <a:rPr lang="ru-RU" sz="1400" dirty="0" err="1">
                <a:solidFill>
                  <a:schemeClr val="tx1"/>
                </a:solidFill>
              </a:rPr>
              <a:t>Здоровьесберегающие</a:t>
            </a:r>
            <a:r>
              <a:rPr lang="ru-RU" sz="1400" dirty="0">
                <a:solidFill>
                  <a:schemeClr val="tx1"/>
                </a:solidFill>
              </a:rPr>
              <a:t> технологии;</a:t>
            </a:r>
            <a:br>
              <a:rPr lang="ru-RU" sz="1400" dirty="0">
                <a:solidFill>
                  <a:schemeClr val="tx1"/>
                </a:solidFill>
              </a:rPr>
            </a:br>
            <a:r>
              <a:rPr lang="ru-RU" sz="1400" dirty="0">
                <a:solidFill>
                  <a:schemeClr val="tx1"/>
                </a:solidFill>
              </a:rPr>
              <a:t>-Проектно-исследовательские технологии;</a:t>
            </a:r>
            <a:br>
              <a:rPr lang="ru-RU" sz="1400" dirty="0">
                <a:solidFill>
                  <a:schemeClr val="tx1"/>
                </a:solidFill>
              </a:rPr>
            </a:br>
            <a:r>
              <a:rPr lang="ru-RU" sz="1400" dirty="0">
                <a:solidFill>
                  <a:schemeClr val="tx1"/>
                </a:solidFill>
              </a:rPr>
              <a:t>-Дистанционное обучение;</a:t>
            </a:r>
            <a:br>
              <a:rPr lang="ru-RU" sz="1400" dirty="0">
                <a:solidFill>
                  <a:schemeClr val="tx1"/>
                </a:solidFill>
              </a:rPr>
            </a:br>
            <a:r>
              <a:rPr lang="ru-RU" sz="1400" dirty="0">
                <a:solidFill>
                  <a:schemeClr val="tx1"/>
                </a:solidFill>
              </a:rPr>
              <a:t>-Эффективно использует в своей деятельности новые образовательные технологии (в том числе ЭОР и ИКТ); методические материалы, разработанные педагогическим работником с применением новых образовательных технологий, размещены на официальных сайтах;</a:t>
            </a:r>
            <a:br>
              <a:rPr lang="ru-RU" sz="1400" dirty="0">
                <a:solidFill>
                  <a:schemeClr val="tx1"/>
                </a:solidFill>
              </a:rPr>
            </a:br>
            <a:r>
              <a:rPr lang="ru-RU" sz="1400" dirty="0">
                <a:solidFill>
                  <a:schemeClr val="tx1"/>
                </a:solidFill>
              </a:rPr>
              <a:t>-На основе ИКТ составлены мультимедийные презентации уроков по учебной практике по темам: «Разработка ювелирного изделия в стиле Ар-</a:t>
            </a:r>
            <a:r>
              <a:rPr lang="ru-RU" sz="1400" dirty="0" err="1">
                <a:solidFill>
                  <a:schemeClr val="tx1"/>
                </a:solidFill>
              </a:rPr>
              <a:t>Деко</a:t>
            </a:r>
            <a:r>
              <a:rPr lang="ru-RU" sz="1400" dirty="0">
                <a:solidFill>
                  <a:schemeClr val="tx1"/>
                </a:solidFill>
              </a:rPr>
              <a:t> с помощью программы </a:t>
            </a:r>
            <a:r>
              <a:rPr lang="ru-RU" sz="1400" dirty="0" err="1">
                <a:solidFill>
                  <a:schemeClr val="tx1"/>
                </a:solidFill>
              </a:rPr>
              <a:t>Fusion</a:t>
            </a:r>
            <a:r>
              <a:rPr lang="ru-RU" sz="1400" dirty="0">
                <a:solidFill>
                  <a:schemeClr val="tx1"/>
                </a:solidFill>
              </a:rPr>
              <a:t> 360», «Изготовление фантазийной формы огранки», «Разработка дизайна ювелирного изделия в стиле Авангард», «Плавка и отливка металла».</a:t>
            </a:r>
          </a:p>
        </p:txBody>
      </p:sp>
      <p:sp>
        <p:nvSpPr>
          <p:cNvPr id="3" name="Текст 2"/>
          <p:cNvSpPr>
            <a:spLocks noGrp="1"/>
          </p:cNvSpPr>
          <p:nvPr>
            <p:ph type="body" idx="1"/>
          </p:nvPr>
        </p:nvSpPr>
        <p:spPr>
          <a:xfrm>
            <a:off x="611560" y="548681"/>
            <a:ext cx="7560840" cy="1008112"/>
          </a:xfrm>
        </p:spPr>
        <p:txBody>
          <a:bodyPr>
            <a:normAutofit/>
          </a:bodyPr>
          <a:lstStyle/>
          <a:p>
            <a:r>
              <a:rPr lang="ru-RU" sz="2400" dirty="0"/>
              <a:t>6) Результаты использования новых образовательных технологий </a:t>
            </a:r>
          </a:p>
        </p:txBody>
      </p:sp>
    </p:spTree>
    <p:extLst>
      <p:ext uri="{BB962C8B-B14F-4D97-AF65-F5344CB8AC3E}">
        <p14:creationId xmlns:p14="http://schemas.microsoft.com/office/powerpoint/2010/main" val="2238048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1916832"/>
            <a:ext cx="7772400" cy="2070728"/>
          </a:xfrm>
        </p:spPr>
        <p:txBody>
          <a:bodyPr>
            <a:noAutofit/>
          </a:bodyPr>
          <a:lstStyle/>
          <a:p>
            <a:pPr algn="l"/>
            <a:r>
              <a:rPr lang="ru-RU" sz="1200" dirty="0" smtClean="0">
                <a:solidFill>
                  <a:schemeClr val="tx1"/>
                </a:solidFill>
              </a:rPr>
              <a:t>Сертификат </a:t>
            </a:r>
            <a:r>
              <a:rPr lang="ru-RU" sz="1200" dirty="0">
                <a:solidFill>
                  <a:schemeClr val="tx1"/>
                </a:solidFill>
              </a:rPr>
              <a:t>за участие в республиканском семинаре « Повышение учебной мотивации студентов ПОО». 2020 г.</a:t>
            </a:r>
            <a:br>
              <a:rPr lang="ru-RU" sz="1200" dirty="0">
                <a:solidFill>
                  <a:schemeClr val="tx1"/>
                </a:solidFill>
              </a:rPr>
            </a:br>
            <a:r>
              <a:rPr lang="ru-RU" sz="1200" dirty="0">
                <a:solidFill>
                  <a:schemeClr val="tx1"/>
                </a:solidFill>
              </a:rPr>
              <a:t>Участник II Республиканского молодежного форума «Профессионалы Якутии» </a:t>
            </a:r>
            <a:r>
              <a:rPr lang="ru-RU" sz="1200" dirty="0" err="1">
                <a:solidFill>
                  <a:schemeClr val="tx1"/>
                </a:solidFill>
              </a:rPr>
              <a:t>Opev</a:t>
            </a:r>
            <a:r>
              <a:rPr lang="ru-RU" sz="1200" dirty="0">
                <a:solidFill>
                  <a:schemeClr val="tx1"/>
                </a:solidFill>
              </a:rPr>
              <a:t> </a:t>
            </a:r>
            <a:r>
              <a:rPr lang="ru-RU" sz="1200" dirty="0" err="1">
                <a:solidFill>
                  <a:schemeClr val="tx1"/>
                </a:solidFill>
              </a:rPr>
              <a:t>space</a:t>
            </a:r>
            <a:r>
              <a:rPr lang="ru-RU" sz="1200" dirty="0">
                <a:solidFill>
                  <a:schemeClr val="tx1"/>
                </a:solidFill>
              </a:rPr>
              <a:t> « Окно возможностей».  2022г.</a:t>
            </a:r>
            <a:br>
              <a:rPr lang="ru-RU" sz="1200" dirty="0">
                <a:solidFill>
                  <a:schemeClr val="tx1"/>
                </a:solidFill>
              </a:rPr>
            </a:br>
            <a:r>
              <a:rPr lang="ru-RU" sz="1200" dirty="0">
                <a:solidFill>
                  <a:schemeClr val="tx1"/>
                </a:solidFill>
              </a:rPr>
              <a:t>Провел открытый урок на неделе ПЦК. Тема урока: "Создание и изготовление креативного элемента по стандартам WSR". 2022 г.</a:t>
            </a:r>
            <a:br>
              <a:rPr lang="ru-RU" sz="1200" dirty="0">
                <a:solidFill>
                  <a:schemeClr val="tx1"/>
                </a:solidFill>
              </a:rPr>
            </a:br>
            <a:r>
              <a:rPr lang="ru-RU" sz="1200" dirty="0">
                <a:solidFill>
                  <a:schemeClr val="tx1"/>
                </a:solidFill>
              </a:rPr>
              <a:t>Провел открытый урок на неделе ПЦК. Тема урока: "Создание эскиза  для ювелирного изделия". 2023 г.</a:t>
            </a:r>
            <a:br>
              <a:rPr lang="ru-RU" sz="1200" dirty="0">
                <a:solidFill>
                  <a:schemeClr val="tx1"/>
                </a:solidFill>
              </a:rPr>
            </a:br>
            <a:r>
              <a:rPr lang="ru-RU" sz="1200" dirty="0">
                <a:solidFill>
                  <a:schemeClr val="tx1"/>
                </a:solidFill>
              </a:rPr>
              <a:t>Диплом в номинации «ЛУЧШЕЕ НАУЧНОЕ </a:t>
            </a:r>
            <a:r>
              <a:rPr lang="ru-RU" sz="1200" dirty="0" err="1">
                <a:solidFill>
                  <a:schemeClr val="tx1"/>
                </a:solidFill>
              </a:rPr>
              <a:t>ИССЛЕДОВАНИЕ»Научно</a:t>
            </a:r>
            <a:r>
              <a:rPr lang="ru-RU" sz="1200" dirty="0">
                <a:solidFill>
                  <a:schemeClr val="tx1"/>
                </a:solidFill>
              </a:rPr>
              <a:t>-практическая конференция педагогических работников образовательных организаций « </a:t>
            </a:r>
            <a:r>
              <a:rPr lang="ru-RU" sz="1200" dirty="0" err="1">
                <a:solidFill>
                  <a:schemeClr val="tx1"/>
                </a:solidFill>
              </a:rPr>
              <a:t>Инновации.Наука.Бизнес</a:t>
            </a:r>
            <a:r>
              <a:rPr lang="ru-RU" sz="1200" dirty="0">
                <a:solidFill>
                  <a:schemeClr val="tx1"/>
                </a:solidFill>
              </a:rPr>
              <a:t>: Региональная модель развития среднего профессионального образования в Республике Саха (Якутия). 2022 г.  </a:t>
            </a:r>
            <a:br>
              <a:rPr lang="ru-RU" sz="1200" dirty="0">
                <a:solidFill>
                  <a:schemeClr val="tx1"/>
                </a:solidFill>
              </a:rPr>
            </a:br>
            <a:r>
              <a:rPr lang="ru-RU" sz="1200" dirty="0">
                <a:solidFill>
                  <a:schemeClr val="tx1"/>
                </a:solidFill>
              </a:rPr>
              <a:t>Сертификат VII республиканского заочного конкурса методических разработок среди педагогических работников организаций среднего профессионального образования «Педагогические идеи» 2021г.                                                                                                                                                                                                              Сертификат Республиканская научно-практическая конференция «Сохраняя традиции, вперед в будущее», посвященной 95-летию Героя Социалистического труда Тараса Гавриловича Десяткина и Году педагога и наставника. Тема: "Исследование и разработка раствора для </a:t>
            </a:r>
            <a:r>
              <a:rPr lang="ru-RU" sz="1200" dirty="0" err="1">
                <a:solidFill>
                  <a:schemeClr val="tx1"/>
                </a:solidFill>
              </a:rPr>
              <a:t>меднения</a:t>
            </a:r>
            <a:r>
              <a:rPr lang="ru-RU" sz="1200" dirty="0">
                <a:solidFill>
                  <a:schemeClr val="tx1"/>
                </a:solidFill>
              </a:rPr>
              <a:t> и их применение"  2022г.                                                         </a:t>
            </a:r>
            <a:r>
              <a:rPr lang="ru-RU" sz="1200" dirty="0" smtClean="0">
                <a:solidFill>
                  <a:schemeClr val="tx1"/>
                </a:solidFill>
              </a:rPr>
              <a:t/>
            </a:r>
            <a:br>
              <a:rPr lang="ru-RU" sz="1200" dirty="0" smtClean="0">
                <a:solidFill>
                  <a:schemeClr val="tx1"/>
                </a:solidFill>
              </a:rPr>
            </a:br>
            <a:r>
              <a:rPr lang="ru-RU" sz="1200" dirty="0" smtClean="0">
                <a:solidFill>
                  <a:schemeClr val="tx1"/>
                </a:solidFill>
              </a:rPr>
              <a:t>Сертификат </a:t>
            </a:r>
            <a:r>
              <a:rPr lang="ru-RU" sz="1200" dirty="0">
                <a:solidFill>
                  <a:schemeClr val="tx1"/>
                </a:solidFill>
              </a:rPr>
              <a:t>Республиканская научно-практическая конференция «Сохраняя традиции, вперед в будущее», посвященной 95-летию Героя Социалистического труда Тараса Гавриловича Десяткина и Году педагога и наставника. </a:t>
            </a:r>
            <a:r>
              <a:rPr lang="ru-RU" sz="1200" dirty="0" err="1">
                <a:solidFill>
                  <a:schemeClr val="tx1"/>
                </a:solidFill>
              </a:rPr>
              <a:t>Тема:«Обучение</a:t>
            </a:r>
            <a:r>
              <a:rPr lang="ru-RU" sz="1200" dirty="0">
                <a:solidFill>
                  <a:schemeClr val="tx1"/>
                </a:solidFill>
              </a:rPr>
              <a:t> студентов по технологии отливки восковой модели для серийного производства» 2023г. </a:t>
            </a:r>
            <a:br>
              <a:rPr lang="ru-RU" sz="1200" dirty="0">
                <a:solidFill>
                  <a:schemeClr val="tx1"/>
                </a:solidFill>
              </a:rPr>
            </a:br>
            <a:r>
              <a:rPr lang="ru-RU" sz="1200" dirty="0">
                <a:solidFill>
                  <a:schemeClr val="tx1"/>
                </a:solidFill>
              </a:rPr>
              <a:t>Научная публикация в журнале « Профессиональное образование Якутии» № 4(44) 2022г.</a:t>
            </a:r>
            <a:br>
              <a:rPr lang="ru-RU" sz="1200" dirty="0">
                <a:solidFill>
                  <a:schemeClr val="tx1"/>
                </a:solidFill>
              </a:rPr>
            </a:br>
            <a:r>
              <a:rPr lang="ru-RU" sz="1200" dirty="0">
                <a:solidFill>
                  <a:schemeClr val="tx1"/>
                </a:solidFill>
              </a:rPr>
              <a:t>«Исследование раствора стабилизации древесины и применение эпоксидной смолы в изделиях декоративно-прикладного творчества»                                                          </a:t>
            </a:r>
            <a:r>
              <a:rPr lang="ru-RU" sz="1200" dirty="0" smtClean="0">
                <a:solidFill>
                  <a:schemeClr val="tx1"/>
                </a:solidFill>
              </a:rPr>
              <a:t/>
            </a:r>
            <a:br>
              <a:rPr lang="ru-RU" sz="1200" dirty="0" smtClean="0">
                <a:solidFill>
                  <a:schemeClr val="tx1"/>
                </a:solidFill>
              </a:rPr>
            </a:br>
            <a:r>
              <a:rPr lang="ru-RU" sz="1200" dirty="0" smtClean="0">
                <a:solidFill>
                  <a:schemeClr val="tx1"/>
                </a:solidFill>
              </a:rPr>
              <a:t>Научная </a:t>
            </a:r>
            <a:r>
              <a:rPr lang="ru-RU" sz="1200" dirty="0">
                <a:solidFill>
                  <a:schemeClr val="tx1"/>
                </a:solidFill>
              </a:rPr>
              <a:t>публикация в Международной научно-практической конференции ВУЗов России . Тема: Исследование технологии закрепки камня круглой огранки методом гальванического осаждения. Санкт-Петербург,17-22 апрель 2023г. </a:t>
            </a:r>
          </a:p>
        </p:txBody>
      </p:sp>
      <p:sp>
        <p:nvSpPr>
          <p:cNvPr id="3" name="Текст 2"/>
          <p:cNvSpPr>
            <a:spLocks noGrp="1"/>
          </p:cNvSpPr>
          <p:nvPr>
            <p:ph type="body" idx="1"/>
          </p:nvPr>
        </p:nvSpPr>
        <p:spPr>
          <a:xfrm>
            <a:off x="827584" y="548680"/>
            <a:ext cx="7704856" cy="1440160"/>
          </a:xfrm>
        </p:spPr>
        <p:txBody>
          <a:bodyPr>
            <a:normAutofit/>
          </a:bodyPr>
          <a:lstStyle/>
          <a:p>
            <a:r>
              <a:rPr lang="ru-RU" sz="2400" dirty="0"/>
              <a:t>7) Обобщение и распространение опыта практических результатов своей профессиональной деятельности, публикация трудов</a:t>
            </a:r>
          </a:p>
          <a:p>
            <a:endParaRPr lang="ru-RU" dirty="0"/>
          </a:p>
        </p:txBody>
      </p:sp>
    </p:spTree>
    <p:extLst>
      <p:ext uri="{BB962C8B-B14F-4D97-AF65-F5344CB8AC3E}">
        <p14:creationId xmlns:p14="http://schemas.microsoft.com/office/powerpoint/2010/main" val="3834314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211023"/>
            <a:ext cx="7719304" cy="451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995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549937"/>
            <a:ext cx="6153745" cy="571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2792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628800"/>
            <a:ext cx="6805315" cy="442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a:bodyPr>
          <a:lstStyle/>
          <a:p>
            <a:r>
              <a:rPr lang="ru-RU" sz="2400" dirty="0" smtClean="0"/>
              <a:t>Авторские публикации</a:t>
            </a:r>
            <a:endParaRPr lang="ru-RU" sz="2400" dirty="0"/>
          </a:p>
        </p:txBody>
      </p:sp>
    </p:spTree>
    <p:extLst>
      <p:ext uri="{BB962C8B-B14F-4D97-AF65-F5344CB8AC3E}">
        <p14:creationId xmlns:p14="http://schemas.microsoft.com/office/powerpoint/2010/main" val="2981219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Нюра\Downloads\IMG_4459.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67" t="10412" r="14953" b="43139"/>
          <a:stretch/>
        </p:blipFill>
        <p:spPr bwMode="auto">
          <a:xfrm>
            <a:off x="1115616" y="1556792"/>
            <a:ext cx="3136897" cy="4470078"/>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Нюра\Downloads\IMG_446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23" t="29174" r="14603" b="24746"/>
          <a:stretch/>
        </p:blipFill>
        <p:spPr bwMode="auto">
          <a:xfrm>
            <a:off x="4788024" y="1581506"/>
            <a:ext cx="3168352" cy="451783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a:bodyPr>
          <a:lstStyle/>
          <a:p>
            <a:r>
              <a:rPr lang="ru-RU" sz="2000" dirty="0"/>
              <a:t>Авторские </a:t>
            </a:r>
            <a:r>
              <a:rPr lang="ru-RU" sz="2000" dirty="0" smtClean="0"/>
              <a:t>публикации</a:t>
            </a:r>
            <a:endParaRPr lang="ru-RU" sz="2000" dirty="0"/>
          </a:p>
        </p:txBody>
      </p:sp>
    </p:spTree>
    <p:extLst>
      <p:ext uri="{BB962C8B-B14F-4D97-AF65-F5344CB8AC3E}">
        <p14:creationId xmlns:p14="http://schemas.microsoft.com/office/powerpoint/2010/main" val="1425482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1628800"/>
            <a:ext cx="7772400" cy="2358760"/>
          </a:xfrm>
        </p:spPr>
        <p:txBody>
          <a:bodyPr>
            <a:noAutofit/>
          </a:bodyPr>
          <a:lstStyle/>
          <a:p>
            <a:pPr algn="l"/>
            <a:r>
              <a:rPr lang="ru-RU" sz="1200" dirty="0">
                <a:solidFill>
                  <a:schemeClr val="tx1"/>
                </a:solidFill>
              </a:rPr>
              <a:t>Участвуют в работе кружка по профессии: </a:t>
            </a:r>
            <a:br>
              <a:rPr lang="ru-RU" sz="1200" dirty="0">
                <a:solidFill>
                  <a:schemeClr val="tx1"/>
                </a:solidFill>
              </a:rPr>
            </a:br>
            <a:r>
              <a:rPr lang="ru-RU" sz="1200" dirty="0">
                <a:solidFill>
                  <a:schemeClr val="tx1"/>
                </a:solidFill>
              </a:rPr>
              <a:t>2020-2021 </a:t>
            </a:r>
            <a:r>
              <a:rPr lang="ru-RU" sz="1200" dirty="0" err="1">
                <a:solidFill>
                  <a:schemeClr val="tx1"/>
                </a:solidFill>
              </a:rPr>
              <a:t>уч.г</a:t>
            </a:r>
            <a:r>
              <a:rPr lang="ru-RU" sz="1200" dirty="0">
                <a:solidFill>
                  <a:schemeClr val="tx1"/>
                </a:solidFill>
              </a:rPr>
              <a:t>. -  гр. Ю-36, количество обучающихся 25, из них участвуют в работе кружка 12 (48%);  2021-2022 </a:t>
            </a:r>
            <a:r>
              <a:rPr lang="ru-RU" sz="1200" dirty="0" err="1">
                <a:solidFill>
                  <a:schemeClr val="tx1"/>
                </a:solidFill>
              </a:rPr>
              <a:t>уч.г</a:t>
            </a:r>
            <a:r>
              <a:rPr lang="ru-RU" sz="1200" dirty="0">
                <a:solidFill>
                  <a:schemeClr val="tx1"/>
                </a:solidFill>
              </a:rPr>
              <a:t>. - гр. Ю-36, количество обучающихся 25, из них участвуют в работе кружка 12 (48%); 2021-2022 </a:t>
            </a:r>
            <a:r>
              <a:rPr lang="ru-RU" sz="1200" dirty="0" err="1">
                <a:solidFill>
                  <a:schemeClr val="tx1"/>
                </a:solidFill>
              </a:rPr>
              <a:t>уч.г</a:t>
            </a:r>
            <a:r>
              <a:rPr lang="ru-RU" sz="1200" dirty="0">
                <a:solidFill>
                  <a:schemeClr val="tx1"/>
                </a:solidFill>
              </a:rPr>
              <a:t>. - группа Ю-36 количество обучающихся 24 , из них  участвуют в работе кружка 14 (58,3%) .                                                                  2021-2022 </a:t>
            </a:r>
            <a:r>
              <a:rPr lang="ru-RU" sz="1200" dirty="0" err="1">
                <a:solidFill>
                  <a:schemeClr val="tx1"/>
                </a:solidFill>
              </a:rPr>
              <a:t>уч.г</a:t>
            </a:r>
            <a:r>
              <a:rPr lang="ru-RU" sz="1200" dirty="0">
                <a:solidFill>
                  <a:schemeClr val="tx1"/>
                </a:solidFill>
              </a:rPr>
              <a:t>. -  гр. Ю-37, количество обучающихся 24, из них участвуют в работе кружка 12 (50%);  2022-2023 </a:t>
            </a:r>
            <a:r>
              <a:rPr lang="ru-RU" sz="1200" dirty="0" err="1">
                <a:solidFill>
                  <a:schemeClr val="tx1"/>
                </a:solidFill>
              </a:rPr>
              <a:t>уч.г</a:t>
            </a:r>
            <a:r>
              <a:rPr lang="ru-RU" sz="1200" dirty="0">
                <a:solidFill>
                  <a:schemeClr val="tx1"/>
                </a:solidFill>
              </a:rPr>
              <a:t>. - гр. Ю-37, количество обучающихся 24, из них участвуют в работе кружка 12 (50%); 2022-2023 </a:t>
            </a:r>
            <a:r>
              <a:rPr lang="ru-RU" sz="1200" dirty="0" err="1">
                <a:solidFill>
                  <a:schemeClr val="tx1"/>
                </a:solidFill>
              </a:rPr>
              <a:t>уч.г</a:t>
            </a:r>
            <a:r>
              <a:rPr lang="ru-RU" sz="1200" dirty="0">
                <a:solidFill>
                  <a:schemeClr val="tx1"/>
                </a:solidFill>
              </a:rPr>
              <a:t>. - группа Ю-37 количество обучающихся 24 , из них  участвуют в работе кружка 12 (50%) .                                                                    2023-2024 </a:t>
            </a:r>
            <a:r>
              <a:rPr lang="ru-RU" sz="1200" dirty="0" err="1">
                <a:solidFill>
                  <a:schemeClr val="tx1"/>
                </a:solidFill>
              </a:rPr>
              <a:t>уч.г</a:t>
            </a:r>
            <a:r>
              <a:rPr lang="ru-RU" sz="1200" dirty="0">
                <a:solidFill>
                  <a:schemeClr val="tx1"/>
                </a:solidFill>
              </a:rPr>
              <a:t>. -  гр. Ю-40, количество обучающихся 24, из них участвуют в работе кружка 10 (50%);  2023-2024 </a:t>
            </a:r>
            <a:r>
              <a:rPr lang="ru-RU" sz="1200" dirty="0" err="1">
                <a:solidFill>
                  <a:schemeClr val="tx1"/>
                </a:solidFill>
              </a:rPr>
              <a:t>уч.г</a:t>
            </a:r>
            <a:r>
              <a:rPr lang="ru-RU" sz="1200" dirty="0">
                <a:solidFill>
                  <a:schemeClr val="tx1"/>
                </a:solidFill>
              </a:rPr>
              <a:t>. - гр. Ю-40, количество обучающихся 24, из них участвуют в работе кружка 12 (50%); 2022-2023 </a:t>
            </a:r>
            <a:r>
              <a:rPr lang="ru-RU" sz="1200" dirty="0" err="1">
                <a:solidFill>
                  <a:schemeClr val="tx1"/>
                </a:solidFill>
              </a:rPr>
              <a:t>уч.г</a:t>
            </a:r>
            <a:r>
              <a:rPr lang="ru-RU" sz="1200" dirty="0">
                <a:solidFill>
                  <a:schemeClr val="tx1"/>
                </a:solidFill>
              </a:rPr>
              <a:t>. - группа Ю-37 количество обучающихся 24 , из них  участвуют в работе кружка 12 (50%) .   </a:t>
            </a:r>
            <a:br>
              <a:rPr lang="ru-RU" sz="1200" dirty="0">
                <a:solidFill>
                  <a:schemeClr val="tx1"/>
                </a:solidFill>
              </a:rPr>
            </a:br>
            <a:r>
              <a:rPr lang="ru-RU" sz="1200" dirty="0">
                <a:solidFill>
                  <a:schemeClr val="tx1"/>
                </a:solidFill>
              </a:rPr>
              <a:t>Кружок технического творчества. Ежегодное участие с изделиями на выставке Форум молодых модельеров в рамках НПК «Шаг в будущую профессию» и участие в конкурсе профессионального мастерства:</a:t>
            </a:r>
            <a:br>
              <a:rPr lang="ru-RU" sz="1200" dirty="0">
                <a:solidFill>
                  <a:schemeClr val="tx1"/>
                </a:solidFill>
              </a:rPr>
            </a:br>
            <a:r>
              <a:rPr lang="ru-RU" sz="1200" dirty="0">
                <a:solidFill>
                  <a:schemeClr val="tx1"/>
                </a:solidFill>
              </a:rPr>
              <a:t>1-2 декабря 2022г. Марафон бизнес идей диплом «</a:t>
            </a:r>
            <a:r>
              <a:rPr lang="ru-RU" sz="1200" dirty="0" err="1">
                <a:solidFill>
                  <a:schemeClr val="tx1"/>
                </a:solidFill>
              </a:rPr>
              <a:t>Спецприз</a:t>
            </a:r>
            <a:r>
              <a:rPr lang="ru-RU" sz="1200" dirty="0">
                <a:solidFill>
                  <a:schemeClr val="tx1"/>
                </a:solidFill>
              </a:rPr>
              <a:t> Министерства образования и науки РС(Я) «Изготовление ювелирных изделий «Возрождая традиции».;</a:t>
            </a:r>
            <a:br>
              <a:rPr lang="ru-RU" sz="1200" dirty="0">
                <a:solidFill>
                  <a:schemeClr val="tx1"/>
                </a:solidFill>
              </a:rPr>
            </a:br>
            <a:r>
              <a:rPr lang="ru-RU" sz="1200" dirty="0">
                <a:solidFill>
                  <a:schemeClr val="tx1"/>
                </a:solidFill>
              </a:rPr>
              <a:t>Форум молодых модельеров в рамках НПК «Шаг в будущую профессию»:</a:t>
            </a:r>
            <a:br>
              <a:rPr lang="ru-RU" sz="1200" dirty="0">
                <a:solidFill>
                  <a:schemeClr val="tx1"/>
                </a:solidFill>
              </a:rPr>
            </a:br>
            <a:r>
              <a:rPr lang="ru-RU" sz="1200" dirty="0">
                <a:solidFill>
                  <a:schemeClr val="tx1"/>
                </a:solidFill>
              </a:rPr>
              <a:t>декабрь 2021г. диплом 1 степени </a:t>
            </a:r>
            <a:r>
              <a:rPr lang="ru-RU" sz="1200" dirty="0" err="1">
                <a:solidFill>
                  <a:schemeClr val="tx1"/>
                </a:solidFill>
              </a:rPr>
              <a:t>Канаев</a:t>
            </a:r>
            <a:r>
              <a:rPr lang="ru-RU" sz="1200" dirty="0">
                <a:solidFill>
                  <a:schemeClr val="tx1"/>
                </a:solidFill>
              </a:rPr>
              <a:t> Сергей;</a:t>
            </a:r>
            <a:br>
              <a:rPr lang="ru-RU" sz="1200" dirty="0">
                <a:solidFill>
                  <a:schemeClr val="tx1"/>
                </a:solidFill>
              </a:rPr>
            </a:br>
            <a:r>
              <a:rPr lang="ru-RU" sz="1200" dirty="0">
                <a:solidFill>
                  <a:schemeClr val="tx1"/>
                </a:solidFill>
              </a:rPr>
              <a:t>1-2 декабря 2022г. диплом 1 степени Филиппова Мария;</a:t>
            </a:r>
            <a:br>
              <a:rPr lang="ru-RU" sz="1200" dirty="0">
                <a:solidFill>
                  <a:schemeClr val="tx1"/>
                </a:solidFill>
              </a:rPr>
            </a:br>
            <a:r>
              <a:rPr lang="ru-RU" sz="1200" dirty="0">
                <a:solidFill>
                  <a:schemeClr val="tx1"/>
                </a:solidFill>
              </a:rPr>
              <a:t>1-2 декабря 2022г. диплом 2 степени Егоров Вадим.                                                                                                                                                                                                                                                                                                                                                                                                                                                                                                                                 Мельчуков Олег Евгеньевич. Диплом 3 степени Республиканская научная конференция студентов и магистрантов Аммосов-2022. 2022г.                                                                                                                                                                                                                                                                                                                                                                            </a:t>
            </a:r>
            <a:r>
              <a:rPr lang="ru-RU" sz="1200" dirty="0" err="1">
                <a:solidFill>
                  <a:schemeClr val="tx1"/>
                </a:solidFill>
              </a:rPr>
              <a:t>Канаев</a:t>
            </a:r>
            <a:r>
              <a:rPr lang="ru-RU" sz="1200" dirty="0">
                <a:solidFill>
                  <a:schemeClr val="tx1"/>
                </a:solidFill>
              </a:rPr>
              <a:t> Сергей Диплом 2 степени. Республиканский конкурс-выставка ДПИ по мотивам фольклора народов Якутии «Я вижу мир» среди студенческой молодежи РС(Я), посвященного 75-летию художника модельера, Члена Союза художников России, члена союза дизайнеров России Августины </a:t>
            </a:r>
            <a:r>
              <a:rPr lang="ru-RU" sz="1200" dirty="0" err="1">
                <a:solidFill>
                  <a:schemeClr val="tx1"/>
                </a:solidFill>
              </a:rPr>
              <a:t>Филипповой.Якутск</a:t>
            </a:r>
            <a:r>
              <a:rPr lang="ru-RU" sz="1200" dirty="0">
                <a:solidFill>
                  <a:schemeClr val="tx1"/>
                </a:solidFill>
              </a:rPr>
              <a:t> 2023г.</a:t>
            </a:r>
            <a:br>
              <a:rPr lang="ru-RU" sz="1200" dirty="0">
                <a:solidFill>
                  <a:schemeClr val="tx1"/>
                </a:solidFill>
              </a:rPr>
            </a:br>
            <a:r>
              <a:rPr lang="ru-RU" sz="1200" dirty="0">
                <a:solidFill>
                  <a:schemeClr val="tx1"/>
                </a:solidFill>
              </a:rPr>
              <a:t>Сивцев Артур Диплом 2 степени. Республиканский конкурс-выставка ДПИ по мотивам фольклора народов Якутии «Я вижу мир» среди студенческой молодежи РС(Я), посвященного 75-летию художника модельера, Члена Союза художников России, члена союза дизайнеров России Августины </a:t>
            </a:r>
            <a:r>
              <a:rPr lang="ru-RU" sz="1200" dirty="0" err="1">
                <a:solidFill>
                  <a:schemeClr val="tx1"/>
                </a:solidFill>
              </a:rPr>
              <a:t>Филипповой.Якутск</a:t>
            </a:r>
            <a:r>
              <a:rPr lang="ru-RU" sz="1200" dirty="0">
                <a:solidFill>
                  <a:schemeClr val="tx1"/>
                </a:solidFill>
              </a:rPr>
              <a:t> 2023г.       </a:t>
            </a:r>
            <a:br>
              <a:rPr lang="ru-RU" sz="1200" dirty="0">
                <a:solidFill>
                  <a:schemeClr val="tx1"/>
                </a:solidFill>
              </a:rPr>
            </a:br>
            <a:r>
              <a:rPr lang="ru-RU" sz="1200" dirty="0">
                <a:solidFill>
                  <a:schemeClr val="tx1"/>
                </a:solidFill>
              </a:rPr>
              <a:t>Конкурсе профессионального мастерства:</a:t>
            </a:r>
            <a:br>
              <a:rPr lang="ru-RU" sz="1200" dirty="0">
                <a:solidFill>
                  <a:schemeClr val="tx1"/>
                </a:solidFill>
              </a:rPr>
            </a:br>
            <a:endParaRPr lang="ru-RU" sz="1200" dirty="0">
              <a:solidFill>
                <a:schemeClr val="tx1"/>
              </a:solidFill>
            </a:endParaRPr>
          </a:p>
        </p:txBody>
      </p:sp>
      <p:sp>
        <p:nvSpPr>
          <p:cNvPr id="3" name="Текст 2"/>
          <p:cNvSpPr>
            <a:spLocks noGrp="1"/>
          </p:cNvSpPr>
          <p:nvPr>
            <p:ph type="body" idx="1"/>
          </p:nvPr>
        </p:nvSpPr>
        <p:spPr>
          <a:xfrm>
            <a:off x="899592" y="476673"/>
            <a:ext cx="7488832" cy="864095"/>
          </a:xfrm>
        </p:spPr>
        <p:txBody>
          <a:bodyPr>
            <a:normAutofit/>
          </a:bodyPr>
          <a:lstStyle/>
          <a:p>
            <a:r>
              <a:rPr lang="ru-RU" sz="2400" dirty="0"/>
              <a:t>8</a:t>
            </a:r>
            <a:r>
              <a:rPr lang="ru-RU" sz="2400" dirty="0" smtClean="0"/>
              <a:t>) Результативность </a:t>
            </a:r>
            <a:r>
              <a:rPr lang="ru-RU" sz="2400" dirty="0"/>
              <a:t>внеурочной деятельности мастера производственного обучения </a:t>
            </a:r>
          </a:p>
        </p:txBody>
      </p:sp>
    </p:spTree>
    <p:extLst>
      <p:ext uri="{BB962C8B-B14F-4D97-AF65-F5344CB8AC3E}">
        <p14:creationId xmlns:p14="http://schemas.microsoft.com/office/powerpoint/2010/main" val="2143158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1412776"/>
            <a:ext cx="7772400" cy="2574784"/>
          </a:xfrm>
        </p:spPr>
        <p:txBody>
          <a:bodyPr>
            <a:noAutofit/>
          </a:bodyPr>
          <a:lstStyle/>
          <a:p>
            <a:pPr algn="l"/>
            <a:r>
              <a:rPr lang="ru-RU" sz="1000" dirty="0">
                <a:solidFill>
                  <a:schemeClr val="tx1"/>
                </a:solidFill>
              </a:rPr>
              <a:t>Тетина Ляля, Финал Национального чемпионата «Молодые профессионалы» по WSR Кузбасс, 7-20 сентября 2020г., по компетенции «Ювелирное дело», диплом 2 степени;</a:t>
            </a:r>
            <a:br>
              <a:rPr lang="ru-RU" sz="1000" dirty="0">
                <a:solidFill>
                  <a:schemeClr val="tx1"/>
                </a:solidFill>
              </a:rPr>
            </a:br>
            <a:r>
              <a:rPr lang="ru-RU" sz="1000" dirty="0">
                <a:solidFill>
                  <a:schemeClr val="tx1"/>
                </a:solidFill>
              </a:rPr>
              <a:t>Васильева </a:t>
            </a:r>
            <a:r>
              <a:rPr lang="ru-RU" sz="1000" dirty="0" err="1">
                <a:solidFill>
                  <a:schemeClr val="tx1"/>
                </a:solidFill>
              </a:rPr>
              <a:t>Дайаана</a:t>
            </a:r>
            <a:r>
              <a:rPr lang="ru-RU" sz="1000" dirty="0">
                <a:solidFill>
                  <a:schemeClr val="tx1"/>
                </a:solidFill>
              </a:rPr>
              <a:t>, Финал Национального чемпионата «Молодые профессионалы» (Юниоры) по WSR Кузбасс, 7-20 сентября 2020г., по компетенции «Ювелирное дело», диплом 2 степени;</a:t>
            </a:r>
            <a:br>
              <a:rPr lang="ru-RU" sz="1000" dirty="0">
                <a:solidFill>
                  <a:schemeClr val="tx1"/>
                </a:solidFill>
              </a:rPr>
            </a:br>
            <a:r>
              <a:rPr lang="ru-RU" sz="1000" dirty="0" err="1">
                <a:solidFill>
                  <a:schemeClr val="tx1"/>
                </a:solidFill>
              </a:rPr>
              <a:t>Канаев</a:t>
            </a:r>
            <a:r>
              <a:rPr lang="ru-RU" sz="1000" dirty="0">
                <a:solidFill>
                  <a:schemeClr val="tx1"/>
                </a:solidFill>
              </a:rPr>
              <a:t> Сергей, Финал Национального чемпионата «Молодые профессионалы» по WSR г. Уфа, 25-29 августа 2021г., по компетенции «Ювелирное дело», диплом 1 степени;</a:t>
            </a:r>
            <a:br>
              <a:rPr lang="ru-RU" sz="1000" dirty="0">
                <a:solidFill>
                  <a:schemeClr val="tx1"/>
                </a:solidFill>
              </a:rPr>
            </a:br>
            <a:r>
              <a:rPr lang="ru-RU" sz="1000" dirty="0">
                <a:solidFill>
                  <a:schemeClr val="tx1"/>
                </a:solidFill>
              </a:rPr>
              <a:t>Филиппова Мария, Финал Национального чемпионата «Молодые профессионалы» по WSR (Юниоры) г. Уфа, 25-29 августа 2021г., по компетенции «Ювелирное дело», диплом 3 степени;</a:t>
            </a:r>
            <a:br>
              <a:rPr lang="ru-RU" sz="1000" dirty="0">
                <a:solidFill>
                  <a:schemeClr val="tx1"/>
                </a:solidFill>
              </a:rPr>
            </a:br>
            <a:r>
              <a:rPr lang="ru-RU" sz="1000" dirty="0">
                <a:solidFill>
                  <a:schemeClr val="tx1"/>
                </a:solidFill>
              </a:rPr>
              <a:t>Федулов Константин, I Национальный чемпионат </a:t>
            </a:r>
            <a:r>
              <a:rPr lang="ru-RU" sz="1000" dirty="0" err="1">
                <a:solidFill>
                  <a:schemeClr val="tx1"/>
                </a:solidFill>
              </a:rPr>
              <a:t>DeafSkills</a:t>
            </a:r>
            <a:r>
              <a:rPr lang="ru-RU" sz="1000" dirty="0">
                <a:solidFill>
                  <a:schemeClr val="tx1"/>
                </a:solidFill>
              </a:rPr>
              <a:t>, г. Казань, декабрь 2021г., диплом 2 степени; </a:t>
            </a:r>
            <a:br>
              <a:rPr lang="ru-RU" sz="1000" dirty="0">
                <a:solidFill>
                  <a:schemeClr val="tx1"/>
                </a:solidFill>
              </a:rPr>
            </a:br>
            <a:r>
              <a:rPr lang="ru-RU" sz="1000" dirty="0">
                <a:solidFill>
                  <a:schemeClr val="tx1"/>
                </a:solidFill>
              </a:rPr>
              <a:t>Новикова Ангелина, Итоговые соревнования, приравненные к Финалу X Национального чемпионата «Молодые профессионалы» по WSR, Красноярский край, 28 марта-10 апреля 2022г., медальон за профессионализм.;</a:t>
            </a:r>
            <a:br>
              <a:rPr lang="ru-RU" sz="1000" dirty="0">
                <a:solidFill>
                  <a:schemeClr val="tx1"/>
                </a:solidFill>
              </a:rPr>
            </a:br>
            <a:r>
              <a:rPr lang="ru-RU" sz="1000" dirty="0" err="1">
                <a:solidFill>
                  <a:schemeClr val="tx1"/>
                </a:solidFill>
              </a:rPr>
              <a:t>Лукачевская</a:t>
            </a:r>
            <a:r>
              <a:rPr lang="ru-RU" sz="1000" dirty="0">
                <a:solidFill>
                  <a:schemeClr val="tx1"/>
                </a:solidFill>
              </a:rPr>
              <a:t> Елена, Итоговые соревнования, приравненные к Финалу X Национального чемпионата «Молодые профессионалы» по WSR (Юниоры), Красноярский край, 28 марта-10 апреля 2022г., диплом 3 степени.</a:t>
            </a:r>
            <a:br>
              <a:rPr lang="ru-RU" sz="1000" dirty="0">
                <a:solidFill>
                  <a:schemeClr val="tx1"/>
                </a:solidFill>
              </a:rPr>
            </a:br>
            <a:r>
              <a:rPr lang="ru-RU" sz="1000" dirty="0">
                <a:solidFill>
                  <a:schemeClr val="tx1"/>
                </a:solidFill>
              </a:rPr>
              <a:t>Петров Руслан, II Национальный чемпионат </a:t>
            </a:r>
            <a:r>
              <a:rPr lang="ru-RU" sz="1000" dirty="0" err="1">
                <a:solidFill>
                  <a:schemeClr val="tx1"/>
                </a:solidFill>
              </a:rPr>
              <a:t>DeafSkills</a:t>
            </a:r>
            <a:r>
              <a:rPr lang="ru-RU" sz="1000" dirty="0">
                <a:solidFill>
                  <a:schemeClr val="tx1"/>
                </a:solidFill>
              </a:rPr>
              <a:t>, Республика Башкортостан г. Уфа, 22 октября 2022г., диплом 2 степени;                                                                                                                                                                                                                                                                                                                                                                                                    Филиппова Мария Диплом 1 степени. Открытый отраслевой чемпионат профессионального мастерства по креативным индустриям «</a:t>
            </a:r>
            <a:r>
              <a:rPr lang="ru-RU" sz="1000" dirty="0" err="1">
                <a:solidFill>
                  <a:schemeClr val="tx1"/>
                </a:solidFill>
              </a:rPr>
              <a:t>Айар</a:t>
            </a:r>
            <a:r>
              <a:rPr lang="ru-RU" sz="1000" dirty="0">
                <a:solidFill>
                  <a:schemeClr val="tx1"/>
                </a:solidFill>
              </a:rPr>
              <a:t> </a:t>
            </a:r>
            <a:r>
              <a:rPr lang="ru-RU" sz="1000" dirty="0" err="1">
                <a:solidFill>
                  <a:schemeClr val="tx1"/>
                </a:solidFill>
              </a:rPr>
              <a:t>Уустар</a:t>
            </a:r>
            <a:r>
              <a:rPr lang="ru-RU" sz="1000" dirty="0">
                <a:solidFill>
                  <a:schemeClr val="tx1"/>
                </a:solidFill>
              </a:rPr>
              <a:t>» в РС(Я)-2023.</a:t>
            </a:r>
            <a:br>
              <a:rPr lang="ru-RU" sz="1000" dirty="0">
                <a:solidFill>
                  <a:schemeClr val="tx1"/>
                </a:solidFill>
              </a:rPr>
            </a:br>
            <a:r>
              <a:rPr lang="ru-RU" sz="1000" dirty="0">
                <a:solidFill>
                  <a:schemeClr val="tx1"/>
                </a:solidFill>
              </a:rPr>
              <a:t>Васильев </a:t>
            </a:r>
            <a:r>
              <a:rPr lang="ru-RU" sz="1000" dirty="0" err="1">
                <a:solidFill>
                  <a:schemeClr val="tx1"/>
                </a:solidFill>
              </a:rPr>
              <a:t>Радмир</a:t>
            </a:r>
            <a:r>
              <a:rPr lang="ru-RU" sz="1000" dirty="0">
                <a:solidFill>
                  <a:schemeClr val="tx1"/>
                </a:solidFill>
              </a:rPr>
              <a:t> Диплом 2 степени. Открытый отраслевой чемпионат профессионального мастерства по креативным индустриям «</a:t>
            </a:r>
            <a:r>
              <a:rPr lang="ru-RU" sz="1000" dirty="0" err="1">
                <a:solidFill>
                  <a:schemeClr val="tx1"/>
                </a:solidFill>
              </a:rPr>
              <a:t>Айар</a:t>
            </a:r>
            <a:r>
              <a:rPr lang="ru-RU" sz="1000" dirty="0">
                <a:solidFill>
                  <a:schemeClr val="tx1"/>
                </a:solidFill>
              </a:rPr>
              <a:t> </a:t>
            </a:r>
            <a:r>
              <a:rPr lang="ru-RU" sz="1000" dirty="0" err="1">
                <a:solidFill>
                  <a:schemeClr val="tx1"/>
                </a:solidFill>
              </a:rPr>
              <a:t>Уустар</a:t>
            </a:r>
            <a:r>
              <a:rPr lang="ru-RU" sz="1000" dirty="0">
                <a:solidFill>
                  <a:schemeClr val="tx1"/>
                </a:solidFill>
              </a:rPr>
              <a:t>» в РС(Я)-2023.                                                                                                                                                                                                                                                                                                                                                                                                      Филиппова Мария, Диплом 2 степени. Итоговые соревнования, приравненные к Финалу X Национального чемпионата «Профессионалы» по компетенции Ювелирное дело, Красноярский край, 2 июля -7 июля 2023г.                                               </a:t>
            </a:r>
            <a:br>
              <a:rPr lang="ru-RU" sz="1000" dirty="0">
                <a:solidFill>
                  <a:schemeClr val="tx1"/>
                </a:solidFill>
              </a:rPr>
            </a:br>
            <a:r>
              <a:rPr lang="ru-RU" sz="1000" dirty="0">
                <a:solidFill>
                  <a:schemeClr val="tx1"/>
                </a:solidFill>
              </a:rPr>
              <a:t>Васильев </a:t>
            </a:r>
            <a:r>
              <a:rPr lang="ru-RU" sz="1000" dirty="0" err="1">
                <a:solidFill>
                  <a:schemeClr val="tx1"/>
                </a:solidFill>
              </a:rPr>
              <a:t>Радмир</a:t>
            </a:r>
            <a:r>
              <a:rPr lang="ru-RU" sz="1000" dirty="0">
                <a:solidFill>
                  <a:schemeClr val="tx1"/>
                </a:solidFill>
              </a:rPr>
              <a:t>, Диплом 1 степени. Итоговый межрегиональный этап Чемпионата по профессиональному мастерству «Профессионалы»-2024.г.Пермь.</a:t>
            </a:r>
            <a:br>
              <a:rPr lang="ru-RU" sz="1000" dirty="0">
                <a:solidFill>
                  <a:schemeClr val="tx1"/>
                </a:solidFill>
              </a:rPr>
            </a:br>
            <a:r>
              <a:rPr lang="ru-RU" sz="1000" dirty="0">
                <a:solidFill>
                  <a:schemeClr val="tx1"/>
                </a:solidFill>
              </a:rPr>
              <a:t>Диплом III степени «Национальные прыжки» в Спартакиаде работников СПО РС(Я) по национальным видам спорта. 2021 г.</a:t>
            </a:r>
            <a:br>
              <a:rPr lang="ru-RU" sz="1000" dirty="0">
                <a:solidFill>
                  <a:schemeClr val="tx1"/>
                </a:solidFill>
              </a:rPr>
            </a:br>
            <a:r>
              <a:rPr lang="ru-RU" sz="1000" dirty="0">
                <a:solidFill>
                  <a:schemeClr val="tx1"/>
                </a:solidFill>
              </a:rPr>
              <a:t>Сертификат за участие молодых профсоюзных активистов Республики Саха (Якутия) от председателя Федерации профсоюзов Республики С(Я) Н.Н. Дегтярева. 2021 г.</a:t>
            </a:r>
            <a:br>
              <a:rPr lang="ru-RU" sz="1000" dirty="0">
                <a:solidFill>
                  <a:schemeClr val="tx1"/>
                </a:solidFill>
              </a:rPr>
            </a:br>
            <a:r>
              <a:rPr lang="ru-RU" sz="1000" dirty="0">
                <a:solidFill>
                  <a:schemeClr val="tx1"/>
                </a:solidFill>
              </a:rPr>
              <a:t>Сертификат участника эстафетных лыжных гонок на Кубок Федерации профсоюзов Республики Саха (Якутия) среди сборных команд членских организаций. </a:t>
            </a:r>
            <a:r>
              <a:rPr lang="ru-RU" sz="1000" dirty="0" err="1">
                <a:solidFill>
                  <a:schemeClr val="tx1"/>
                </a:solidFill>
              </a:rPr>
              <a:t>А.П.Чекина</a:t>
            </a:r>
            <a:r>
              <a:rPr lang="ru-RU" sz="1000" dirty="0">
                <a:solidFill>
                  <a:schemeClr val="tx1"/>
                </a:solidFill>
              </a:rPr>
              <a:t> за активное участие в эстафете лыжных гонок среди трудовых коллективов на кубок Федерации профсоюзов Республики Саха (Якутия). 2022 г.                                                             Сертификат участника эстафетных лыжных гонок на Кубок Федерации профсоюзов Республики Саха (Якутия) среди сборных команд членских организаций. Якутск 2024г.</a:t>
            </a:r>
            <a:br>
              <a:rPr lang="ru-RU" sz="1000" dirty="0">
                <a:solidFill>
                  <a:schemeClr val="tx1"/>
                </a:solidFill>
              </a:rPr>
            </a:br>
            <a:r>
              <a:rPr lang="ru-RU" sz="1000" dirty="0">
                <a:solidFill>
                  <a:schemeClr val="tx1"/>
                </a:solidFill>
              </a:rPr>
              <a:t>Диплом 2 степени в первенстве профсоюза «</a:t>
            </a:r>
            <a:r>
              <a:rPr lang="ru-RU" sz="1000" dirty="0" err="1">
                <a:solidFill>
                  <a:schemeClr val="tx1"/>
                </a:solidFill>
              </a:rPr>
              <a:t>Профзолото</a:t>
            </a:r>
            <a:r>
              <a:rPr lang="ru-RU" sz="1000" dirty="0">
                <a:solidFill>
                  <a:schemeClr val="tx1"/>
                </a:solidFill>
              </a:rPr>
              <a:t>» по настольному теннису. Март 2024.                                                                                                                                                                                                                                                                                                                                                                                                                                                    Ежегодная подготовка школьников  в кружке по компетенции «Ювелирное дело». 2019-2024гг.   </a:t>
            </a:r>
            <a:br>
              <a:rPr lang="ru-RU" sz="1000" dirty="0">
                <a:solidFill>
                  <a:schemeClr val="tx1"/>
                </a:solidFill>
              </a:rPr>
            </a:br>
            <a:r>
              <a:rPr lang="ru-RU" sz="1000" dirty="0">
                <a:solidFill>
                  <a:schemeClr val="tx1"/>
                </a:solidFill>
              </a:rPr>
              <a:t>Ежегодные </a:t>
            </a:r>
            <a:r>
              <a:rPr lang="ru-RU" sz="1000" dirty="0" err="1">
                <a:solidFill>
                  <a:schemeClr val="tx1"/>
                </a:solidFill>
              </a:rPr>
              <a:t>рофессиональные</a:t>
            </a:r>
            <a:r>
              <a:rPr lang="ru-RU" sz="1000" dirty="0">
                <a:solidFill>
                  <a:schemeClr val="tx1"/>
                </a:solidFill>
              </a:rPr>
              <a:t> пробы для школьников в рамках реализации федерального проекта "Билет в будущее"</a:t>
            </a:r>
            <a:br>
              <a:rPr lang="ru-RU" sz="1000" dirty="0">
                <a:solidFill>
                  <a:schemeClr val="tx1"/>
                </a:solidFill>
              </a:rPr>
            </a:br>
            <a:endParaRPr lang="ru-RU" sz="1000" dirty="0">
              <a:solidFill>
                <a:schemeClr val="tx1"/>
              </a:solidFill>
            </a:endParaRPr>
          </a:p>
        </p:txBody>
      </p:sp>
      <p:sp>
        <p:nvSpPr>
          <p:cNvPr id="3" name="Текст 2"/>
          <p:cNvSpPr>
            <a:spLocks noGrp="1"/>
          </p:cNvSpPr>
          <p:nvPr>
            <p:ph type="body" idx="1"/>
          </p:nvPr>
        </p:nvSpPr>
        <p:spPr>
          <a:xfrm>
            <a:off x="971600" y="620688"/>
            <a:ext cx="7272808" cy="1152128"/>
          </a:xfrm>
        </p:spPr>
        <p:txBody>
          <a:bodyPr>
            <a:normAutofit/>
          </a:bodyPr>
          <a:lstStyle/>
          <a:p>
            <a:r>
              <a:rPr lang="ru-RU" sz="2400" dirty="0" smtClean="0"/>
              <a:t>Результативность </a:t>
            </a:r>
            <a:r>
              <a:rPr lang="ru-RU" sz="2400" dirty="0"/>
              <a:t>внеурочной деятельности мастера производственного обучения </a:t>
            </a:r>
          </a:p>
          <a:p>
            <a:endParaRPr lang="ru-RU" sz="2400" dirty="0"/>
          </a:p>
        </p:txBody>
      </p:sp>
    </p:spTree>
    <p:extLst>
      <p:ext uri="{BB962C8B-B14F-4D97-AF65-F5344CB8AC3E}">
        <p14:creationId xmlns:p14="http://schemas.microsoft.com/office/powerpoint/2010/main" val="6739101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721151"/>
            <a:ext cx="2798456"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7377"/>
          <a:stretch/>
        </p:blipFill>
        <p:spPr bwMode="auto">
          <a:xfrm>
            <a:off x="4355976" y="1697767"/>
            <a:ext cx="3986145" cy="229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362" y="4117303"/>
            <a:ext cx="2021295" cy="2140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4770" r="19103"/>
          <a:stretch/>
        </p:blipFill>
        <p:spPr bwMode="auto">
          <a:xfrm>
            <a:off x="6084167" y="4117303"/>
            <a:ext cx="2938907" cy="214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792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Результаты повышения квалификации по профилю педагогической деятельности </a:t>
            </a:r>
          </a:p>
        </p:txBody>
      </p:sp>
      <p:pic>
        <p:nvPicPr>
          <p:cNvPr id="2050" name="Picture 2" descr="C:\Users\Нюра\Desktop\Аттестация 2022\Образование\Скан_20220425 (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331729" y="2338599"/>
            <a:ext cx="2273665" cy="312675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Нюра\Desktop\Аттестация 2022\Образование\Скан_20220425 (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49547" y="2266877"/>
            <a:ext cx="2356275" cy="32403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86235" y="2237462"/>
            <a:ext cx="2285818"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3500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597386"/>
            <a:ext cx="2304256" cy="32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794556"/>
            <a:ext cx="2448272" cy="334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3" y="2794556"/>
            <a:ext cx="2408683" cy="3318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586800"/>
            <a:ext cx="2160240" cy="287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3165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7440"/>
          <a:stretch/>
        </p:blipFill>
        <p:spPr bwMode="auto">
          <a:xfrm>
            <a:off x="467544" y="1638615"/>
            <a:ext cx="3940173" cy="1992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44" y="3792351"/>
            <a:ext cx="3931910"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37708" y="1638615"/>
            <a:ext cx="3830341" cy="1992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24310" b="13925"/>
          <a:stretch/>
        </p:blipFill>
        <p:spPr bwMode="auto">
          <a:xfrm>
            <a:off x="4937708" y="3792351"/>
            <a:ext cx="3830341" cy="2019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410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764704"/>
            <a:ext cx="3726789" cy="2795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4008" y="764704"/>
            <a:ext cx="4090839" cy="5454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27080" b="10062"/>
          <a:stretch/>
        </p:blipFill>
        <p:spPr bwMode="auto">
          <a:xfrm>
            <a:off x="1115616" y="3720214"/>
            <a:ext cx="2949792" cy="247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74421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2582622"/>
            <a:ext cx="2485951" cy="342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700792"/>
            <a:ext cx="230722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34540" b="34331"/>
          <a:stretch/>
        </p:blipFill>
        <p:spPr bwMode="auto">
          <a:xfrm>
            <a:off x="539552" y="1747073"/>
            <a:ext cx="3106648" cy="2043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2673" r="11477"/>
          <a:stretch/>
        </p:blipFill>
        <p:spPr bwMode="auto">
          <a:xfrm>
            <a:off x="529279" y="3933056"/>
            <a:ext cx="3116921"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1947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96337" y="1700808"/>
            <a:ext cx="3456384"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4673" b="10051"/>
          <a:stretch/>
        </p:blipFill>
        <p:spPr bwMode="auto">
          <a:xfrm>
            <a:off x="1547664" y="1679606"/>
            <a:ext cx="2897599" cy="461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27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Нюра\Desktop\Аттестация 2022\Группа\Скан_20220425 (3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023" y="692696"/>
            <a:ext cx="2184895" cy="30046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Нюра\Desktop\Аттестация 2022\Группа\Скан_20220425 (3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35896" y="700135"/>
            <a:ext cx="2184895" cy="30046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Нюра\Desktop\Аттестация 2022\Группа\Скан_20220425 (3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28184" y="710959"/>
            <a:ext cx="2230588" cy="30675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48064" y="4293095"/>
            <a:ext cx="2771478" cy="1965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C:\Users\Нюра\Pictures\Сканы\Скан_20241203 (2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9752" y="3810535"/>
            <a:ext cx="1969830" cy="2708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8152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1844824"/>
            <a:ext cx="7772400" cy="2142736"/>
          </a:xfrm>
        </p:spPr>
        <p:txBody>
          <a:bodyPr>
            <a:noAutofit/>
          </a:bodyPr>
          <a:lstStyle/>
          <a:p>
            <a:pPr algn="l"/>
            <a:r>
              <a:rPr lang="ru-RU" sz="1400" dirty="0">
                <a:solidFill>
                  <a:schemeClr val="tx1"/>
                </a:solidFill>
              </a:rPr>
              <a:t>Изготовление качественной продукции, изделий совместно с предприятиями, организациями.</a:t>
            </a:r>
            <a:br>
              <a:rPr lang="ru-RU" sz="1400" dirty="0">
                <a:solidFill>
                  <a:schemeClr val="tx1"/>
                </a:solidFill>
              </a:rPr>
            </a:br>
            <a:r>
              <a:rPr lang="ru-RU" sz="1400" dirty="0">
                <a:solidFill>
                  <a:schemeClr val="tx1"/>
                </a:solidFill>
              </a:rPr>
              <a:t>Организация оказания услуг населению совместно с предприятиями, организациями.</a:t>
            </a:r>
            <a:br>
              <a:rPr lang="ru-RU" sz="1400" dirty="0">
                <a:solidFill>
                  <a:schemeClr val="tx1"/>
                </a:solidFill>
              </a:rPr>
            </a:br>
            <a:r>
              <a:rPr lang="ru-RU" sz="1400" dirty="0">
                <a:solidFill>
                  <a:schemeClr val="tx1"/>
                </a:solidFill>
              </a:rPr>
              <a:t>100% студенты проходят производственную практику по договорам с предприятиями:</a:t>
            </a:r>
            <a:br>
              <a:rPr lang="ru-RU" sz="1400" dirty="0">
                <a:solidFill>
                  <a:schemeClr val="tx1"/>
                </a:solidFill>
              </a:rPr>
            </a:br>
            <a:r>
              <a:rPr lang="ru-RU" sz="1400" dirty="0">
                <a:solidFill>
                  <a:schemeClr val="tx1"/>
                </a:solidFill>
              </a:rPr>
              <a:t>Договор о взаимном сотрудничестве ООО ЮФ «</a:t>
            </a:r>
            <a:r>
              <a:rPr lang="ru-RU" sz="1400" dirty="0" err="1">
                <a:solidFill>
                  <a:schemeClr val="tx1"/>
                </a:solidFill>
              </a:rPr>
              <a:t>Аурифекс</a:t>
            </a:r>
            <a:r>
              <a:rPr lang="ru-RU" sz="1400" dirty="0">
                <a:solidFill>
                  <a:schemeClr val="tx1"/>
                </a:solidFill>
              </a:rPr>
              <a:t>», </a:t>
            </a:r>
            <a:r>
              <a:rPr lang="ru-RU" sz="1400" dirty="0" err="1">
                <a:solidFill>
                  <a:schemeClr val="tx1"/>
                </a:solidFill>
              </a:rPr>
              <a:t>ООО"Эпл</a:t>
            </a:r>
            <a:r>
              <a:rPr lang="ru-RU" sz="1400" dirty="0">
                <a:solidFill>
                  <a:schemeClr val="tx1"/>
                </a:solidFill>
              </a:rPr>
              <a:t> </a:t>
            </a:r>
            <a:r>
              <a:rPr lang="ru-RU" sz="1400" dirty="0" err="1">
                <a:solidFill>
                  <a:schemeClr val="tx1"/>
                </a:solidFill>
              </a:rPr>
              <a:t>Даймонд</a:t>
            </a:r>
            <a:r>
              <a:rPr lang="ru-RU" sz="1400" dirty="0">
                <a:solidFill>
                  <a:schemeClr val="tx1"/>
                </a:solidFill>
              </a:rPr>
              <a:t>", </a:t>
            </a:r>
            <a:br>
              <a:rPr lang="ru-RU" sz="1400" dirty="0">
                <a:solidFill>
                  <a:schemeClr val="tx1"/>
                </a:solidFill>
              </a:rPr>
            </a:br>
            <a:r>
              <a:rPr lang="ru-RU" sz="1400" dirty="0">
                <a:solidFill>
                  <a:schemeClr val="tx1"/>
                </a:solidFill>
              </a:rPr>
              <a:t>ООО «</a:t>
            </a:r>
            <a:r>
              <a:rPr lang="ru-RU" sz="1400" dirty="0" err="1">
                <a:solidFill>
                  <a:schemeClr val="tx1"/>
                </a:solidFill>
              </a:rPr>
              <a:t>Сэйбиэм</a:t>
            </a:r>
            <a:r>
              <a:rPr lang="ru-RU" sz="1400" dirty="0">
                <a:solidFill>
                  <a:schemeClr val="tx1"/>
                </a:solidFill>
              </a:rPr>
              <a:t>», ООО "УРУУ", </a:t>
            </a:r>
            <a:r>
              <a:rPr lang="ru-RU" sz="1400" dirty="0" err="1">
                <a:solidFill>
                  <a:schemeClr val="tx1"/>
                </a:solidFill>
              </a:rPr>
              <a:t>ООО"Григори</a:t>
            </a:r>
            <a:r>
              <a:rPr lang="ru-RU" sz="1400" dirty="0">
                <a:solidFill>
                  <a:schemeClr val="tx1"/>
                </a:solidFill>
              </a:rPr>
              <a:t>".</a:t>
            </a:r>
            <a:br>
              <a:rPr lang="ru-RU" sz="1400" dirty="0">
                <a:solidFill>
                  <a:schemeClr val="tx1"/>
                </a:solidFill>
              </a:rPr>
            </a:br>
            <a:r>
              <a:rPr lang="ru-RU" sz="1400" dirty="0">
                <a:solidFill>
                  <a:schemeClr val="tx1"/>
                </a:solidFill>
              </a:rPr>
              <a:t>Изготовление ювелирных изделий совместно с ювелирными фирмами ООО "</a:t>
            </a:r>
            <a:r>
              <a:rPr lang="ru-RU" sz="1400" dirty="0" err="1">
                <a:solidFill>
                  <a:schemeClr val="tx1"/>
                </a:solidFill>
              </a:rPr>
              <a:t>Аурифекс</a:t>
            </a:r>
            <a:r>
              <a:rPr lang="ru-RU" sz="1400" dirty="0">
                <a:solidFill>
                  <a:schemeClr val="tx1"/>
                </a:solidFill>
              </a:rPr>
              <a:t>", ООО "</a:t>
            </a:r>
            <a:r>
              <a:rPr lang="ru-RU" sz="1400" dirty="0" err="1">
                <a:solidFill>
                  <a:schemeClr val="tx1"/>
                </a:solidFill>
              </a:rPr>
              <a:t>Григори</a:t>
            </a:r>
            <a:r>
              <a:rPr lang="ru-RU" sz="1400" dirty="0">
                <a:solidFill>
                  <a:schemeClr val="tx1"/>
                </a:solidFill>
              </a:rPr>
              <a:t>", ООО "УРУУ".  Организация оказания услуг - монтировка ювелирных изделий из серебра: серьги в национальном стиле, подвески, кольца, значки, медали из бронзы</a:t>
            </a:r>
            <a:r>
              <a:rPr lang="ru-RU" sz="1400" dirty="0" smtClean="0">
                <a:solidFill>
                  <a:schemeClr val="tx1"/>
                </a:solidFill>
              </a:rPr>
              <a:t>.</a:t>
            </a:r>
            <a:br>
              <a:rPr lang="ru-RU" sz="1400" dirty="0" smtClean="0">
                <a:solidFill>
                  <a:schemeClr val="tx1"/>
                </a:solidFill>
              </a:rPr>
            </a:br>
            <a:r>
              <a:rPr lang="ru-RU" sz="1400" dirty="0">
                <a:solidFill>
                  <a:schemeClr val="tx1"/>
                </a:solidFill>
              </a:rPr>
              <a:t/>
            </a:r>
            <a:br>
              <a:rPr lang="ru-RU" sz="1400" dirty="0">
                <a:solidFill>
                  <a:schemeClr val="tx1"/>
                </a:solidFill>
              </a:rPr>
            </a:br>
            <a:r>
              <a:rPr lang="ru-RU" sz="1400" dirty="0">
                <a:solidFill>
                  <a:schemeClr val="tx1"/>
                </a:solidFill>
              </a:rPr>
              <a:t>2020 г. Изготовление серебряных изделий в общем объеме 250 штук.,                                       2021 г. Изготовление серебряных булавок Герб Республики Саха (Якутия) в объеме 500 штук.,                                                                                                                                     2022 г. Изготовление серебряных булавок Герб Республики Саха (Якутия) в объеме 500 штук.,                                                                                                                                     2023 г. Изготовление бронзовых ювелирных изделий ООО ЮФ </a:t>
            </a:r>
            <a:r>
              <a:rPr lang="ru-RU" sz="1400" dirty="0" err="1">
                <a:solidFill>
                  <a:schemeClr val="tx1"/>
                </a:solidFill>
              </a:rPr>
              <a:t>Аурифекс</a:t>
            </a:r>
            <a:r>
              <a:rPr lang="ru-RU" sz="1400" dirty="0">
                <a:solidFill>
                  <a:schemeClr val="tx1"/>
                </a:solidFill>
              </a:rPr>
              <a:t>, директор Иванов Альберт Аркадьевич в объеме 500 штук.,                                                                                       2024 г. Изготовление бронзовых ювелирных изделий ООО ЮФ </a:t>
            </a:r>
            <a:r>
              <a:rPr lang="ru-RU" sz="1400" dirty="0" err="1">
                <a:solidFill>
                  <a:schemeClr val="tx1"/>
                </a:solidFill>
              </a:rPr>
              <a:t>Аурифекс</a:t>
            </a:r>
            <a:r>
              <a:rPr lang="ru-RU" sz="1400" dirty="0">
                <a:solidFill>
                  <a:schemeClr val="tx1"/>
                </a:solidFill>
              </a:rPr>
              <a:t>, директор Иванов Альберт Аркадьевич в объеме 500 штук., </a:t>
            </a:r>
            <a:br>
              <a:rPr lang="ru-RU" sz="1400" dirty="0">
                <a:solidFill>
                  <a:schemeClr val="tx1"/>
                </a:solidFill>
              </a:rPr>
            </a:br>
            <a:r>
              <a:rPr lang="ru-RU" sz="1400" dirty="0">
                <a:solidFill>
                  <a:schemeClr val="tx1"/>
                </a:solidFill>
              </a:rPr>
              <a:t>2024 г. Изготовление бронзовых ювелирных изделий ООО ЮФ </a:t>
            </a:r>
            <a:r>
              <a:rPr lang="ru-RU" sz="1400" dirty="0" err="1">
                <a:solidFill>
                  <a:schemeClr val="tx1"/>
                </a:solidFill>
              </a:rPr>
              <a:t>Аурифекс</a:t>
            </a:r>
            <a:r>
              <a:rPr lang="ru-RU" sz="1400" dirty="0">
                <a:solidFill>
                  <a:schemeClr val="tx1"/>
                </a:solidFill>
              </a:rPr>
              <a:t>, директор Иванов Альберт Аркадьевич в объеме 500 штук.</a:t>
            </a:r>
            <a:br>
              <a:rPr lang="ru-RU" sz="1400" dirty="0">
                <a:solidFill>
                  <a:schemeClr val="tx1"/>
                </a:solidFill>
              </a:rPr>
            </a:br>
            <a:r>
              <a:rPr lang="ru-RU" sz="1400" dirty="0">
                <a:solidFill>
                  <a:schemeClr val="tx1"/>
                </a:solidFill>
              </a:rPr>
              <a:t/>
            </a:r>
            <a:br>
              <a:rPr lang="ru-RU" sz="1400" dirty="0">
                <a:solidFill>
                  <a:schemeClr val="tx1"/>
                </a:solidFill>
              </a:rPr>
            </a:br>
            <a:r>
              <a:rPr lang="ru-RU" sz="1400" dirty="0">
                <a:solidFill>
                  <a:schemeClr val="tx1"/>
                </a:solidFill>
              </a:rPr>
              <a:t/>
            </a:r>
            <a:br>
              <a:rPr lang="ru-RU" sz="1400" dirty="0">
                <a:solidFill>
                  <a:schemeClr val="tx1"/>
                </a:solidFill>
              </a:rPr>
            </a:br>
            <a:endParaRPr lang="ru-RU" sz="1400" dirty="0">
              <a:solidFill>
                <a:schemeClr val="tx1"/>
              </a:solidFill>
            </a:endParaRPr>
          </a:p>
        </p:txBody>
      </p:sp>
      <p:sp>
        <p:nvSpPr>
          <p:cNvPr id="3" name="Текст 2"/>
          <p:cNvSpPr>
            <a:spLocks noGrp="1"/>
          </p:cNvSpPr>
          <p:nvPr>
            <p:ph type="body" idx="1"/>
          </p:nvPr>
        </p:nvSpPr>
        <p:spPr>
          <a:xfrm>
            <a:off x="971600" y="620689"/>
            <a:ext cx="7416824" cy="1080120"/>
          </a:xfrm>
        </p:spPr>
        <p:txBody>
          <a:bodyPr>
            <a:normAutofit lnSpcReduction="10000"/>
          </a:bodyPr>
          <a:lstStyle/>
          <a:p>
            <a:r>
              <a:rPr lang="ru-RU" sz="2400" dirty="0"/>
              <a:t>9) Результативность работы в рамках социального партнёрства</a:t>
            </a:r>
            <a:br>
              <a:rPr lang="ru-RU" sz="2400" dirty="0"/>
            </a:br>
            <a:endParaRPr lang="ru-RU" sz="2400" dirty="0"/>
          </a:p>
        </p:txBody>
      </p:sp>
    </p:spTree>
    <p:extLst>
      <p:ext uri="{BB962C8B-B14F-4D97-AF65-F5344CB8AC3E}">
        <p14:creationId xmlns:p14="http://schemas.microsoft.com/office/powerpoint/2010/main" val="4196223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l"/>
            <a:r>
              <a:rPr lang="ru-RU" sz="1200" dirty="0">
                <a:solidFill>
                  <a:schemeClr val="tx1"/>
                </a:solidFill>
              </a:rPr>
              <a:t>Конференция:</a:t>
            </a:r>
            <a:br>
              <a:rPr lang="ru-RU" sz="1200" dirty="0">
                <a:solidFill>
                  <a:schemeClr val="tx1"/>
                </a:solidFill>
              </a:rPr>
            </a:br>
            <a:r>
              <a:rPr lang="ru-RU" sz="1200" dirty="0">
                <a:solidFill>
                  <a:schemeClr val="tx1"/>
                </a:solidFill>
              </a:rPr>
              <a:t>22 марта 2023г. «Методика подготовки победителей и призеров финал национальных чемпионатов по компетенции «Ювелирное дело».                                                                                                                                                                                                                                                                                                                                                                       Конференция:</a:t>
            </a:r>
            <a:br>
              <a:rPr lang="ru-RU" sz="1200" dirty="0">
                <a:solidFill>
                  <a:schemeClr val="tx1"/>
                </a:solidFill>
              </a:rPr>
            </a:br>
            <a:r>
              <a:rPr lang="ru-RU" sz="1200" dirty="0">
                <a:solidFill>
                  <a:schemeClr val="tx1"/>
                </a:solidFill>
              </a:rPr>
              <a:t>17 марта 2024г. «Методика подготовки победителей и призеров финал национальных чемпионатов по компетенции «Ювелирное дело».</a:t>
            </a:r>
            <a:br>
              <a:rPr lang="ru-RU" sz="1200" dirty="0">
                <a:solidFill>
                  <a:schemeClr val="tx1"/>
                </a:solidFill>
              </a:rPr>
            </a:br>
            <a:r>
              <a:rPr lang="ru-RU" sz="1200" dirty="0">
                <a:solidFill>
                  <a:schemeClr val="tx1"/>
                </a:solidFill>
              </a:rPr>
              <a:t>Обучающиеся стали призерами, проведенных мастером производственного обучения конкурсов профессионального мастерства, иных конкурсов и аналогичных мероприятий (в области преподаваемого учебного курса, ПМ (модуля)) в ПОО, заняли призовые места на республиканском уровне и приняли участие в всероссийском и международном уровнях:</a:t>
            </a:r>
            <a:br>
              <a:rPr lang="ru-RU" sz="1200" dirty="0">
                <a:solidFill>
                  <a:schemeClr val="tx1"/>
                </a:solidFill>
              </a:rPr>
            </a:br>
            <a:r>
              <a:rPr lang="ru-RU" sz="1200" dirty="0">
                <a:solidFill>
                  <a:schemeClr val="tx1"/>
                </a:solidFill>
              </a:rPr>
              <a:t>Тетина Ляля, Финал Национального чемпионата «Молодые профессионалы» по WSR Кузбасс, 7-20 сентября 2020г., по компетенции «Ювелирное дело», диплом 2 степени;</a:t>
            </a:r>
            <a:br>
              <a:rPr lang="ru-RU" sz="1200" dirty="0">
                <a:solidFill>
                  <a:schemeClr val="tx1"/>
                </a:solidFill>
              </a:rPr>
            </a:br>
            <a:r>
              <a:rPr lang="ru-RU" sz="1200" dirty="0" err="1">
                <a:solidFill>
                  <a:schemeClr val="tx1"/>
                </a:solidFill>
              </a:rPr>
              <a:t>Винокурова</a:t>
            </a:r>
            <a:r>
              <a:rPr lang="ru-RU" sz="1200" dirty="0">
                <a:solidFill>
                  <a:schemeClr val="tx1"/>
                </a:solidFill>
              </a:rPr>
              <a:t> </a:t>
            </a:r>
            <a:r>
              <a:rPr lang="ru-RU" sz="1200" dirty="0" err="1">
                <a:solidFill>
                  <a:schemeClr val="tx1"/>
                </a:solidFill>
              </a:rPr>
              <a:t>Дайаана</a:t>
            </a:r>
            <a:r>
              <a:rPr lang="ru-RU" sz="1200" dirty="0">
                <a:solidFill>
                  <a:schemeClr val="tx1"/>
                </a:solidFill>
              </a:rPr>
              <a:t>, Финал Национального чемпионата «Молодые профессионалы» (Юниоры) по WSR Кузбасс, 7-20 сентября 2020г., по компетенции «Ювелирное дело», диплом 2 степени;</a:t>
            </a:r>
            <a:br>
              <a:rPr lang="ru-RU" sz="1200" dirty="0">
                <a:solidFill>
                  <a:schemeClr val="tx1"/>
                </a:solidFill>
              </a:rPr>
            </a:br>
            <a:r>
              <a:rPr lang="ru-RU" sz="1200" dirty="0" err="1">
                <a:solidFill>
                  <a:schemeClr val="tx1"/>
                </a:solidFill>
              </a:rPr>
              <a:t>Канаев</a:t>
            </a:r>
            <a:r>
              <a:rPr lang="ru-RU" sz="1200" dirty="0">
                <a:solidFill>
                  <a:schemeClr val="tx1"/>
                </a:solidFill>
              </a:rPr>
              <a:t> Сергей, Финал Национального чемпионата «Молодые профессионалы» по WSR г. Уфа, 25-29 августа 2021г., по компетенции «Ювелирное дело», диплом 1 степени;</a:t>
            </a:r>
            <a:br>
              <a:rPr lang="ru-RU" sz="1200" dirty="0">
                <a:solidFill>
                  <a:schemeClr val="tx1"/>
                </a:solidFill>
              </a:rPr>
            </a:br>
            <a:endParaRPr lang="ru-RU" sz="1200" dirty="0">
              <a:solidFill>
                <a:schemeClr val="tx1"/>
              </a:solidFill>
            </a:endParaRPr>
          </a:p>
        </p:txBody>
      </p:sp>
      <p:sp>
        <p:nvSpPr>
          <p:cNvPr id="3" name="Текст 2"/>
          <p:cNvSpPr>
            <a:spLocks noGrp="1"/>
          </p:cNvSpPr>
          <p:nvPr>
            <p:ph type="body" idx="1"/>
          </p:nvPr>
        </p:nvSpPr>
        <p:spPr>
          <a:xfrm>
            <a:off x="683568" y="620688"/>
            <a:ext cx="7920880" cy="1756561"/>
          </a:xfrm>
        </p:spPr>
        <p:txBody>
          <a:bodyPr>
            <a:normAutofit/>
          </a:bodyPr>
          <a:lstStyle/>
          <a:p>
            <a:r>
              <a:rPr lang="ru-RU" dirty="0"/>
              <a:t>10) Результаты проведенных преподавателем  конференций, выставок, конкурсов профессионального мастерства, иных конкурсов и аналогичных мероприятий (в области преподаваемого учебного предмета, курса, дисциплины(модуля): </a:t>
            </a:r>
            <a:br>
              <a:rPr lang="ru-RU" dirty="0"/>
            </a:br>
            <a:endParaRPr lang="ru-RU" dirty="0"/>
          </a:p>
        </p:txBody>
      </p:sp>
    </p:spTree>
    <p:extLst>
      <p:ext uri="{BB962C8B-B14F-4D97-AF65-F5344CB8AC3E}">
        <p14:creationId xmlns:p14="http://schemas.microsoft.com/office/powerpoint/2010/main" val="715712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l"/>
            <a:r>
              <a:rPr lang="ru-RU" sz="1200" dirty="0">
                <a:solidFill>
                  <a:schemeClr val="tx1"/>
                </a:solidFill>
              </a:rPr>
              <a:t>Филиппова Мария, Финал Национального чемпионата «Молодые профессионалы» по WSR (Юниоры) г. Уфа, 25-29 августа 2021г., по компетенции «Ювелирное дело», диплом 3 степени;</a:t>
            </a:r>
            <a:br>
              <a:rPr lang="ru-RU" sz="1200" dirty="0">
                <a:solidFill>
                  <a:schemeClr val="tx1"/>
                </a:solidFill>
              </a:rPr>
            </a:br>
            <a:r>
              <a:rPr lang="ru-RU" sz="1200" dirty="0">
                <a:solidFill>
                  <a:schemeClr val="tx1"/>
                </a:solidFill>
              </a:rPr>
              <a:t>Федулов Константин, I Национальный чемпионат </a:t>
            </a:r>
            <a:r>
              <a:rPr lang="ru-RU" sz="1200" dirty="0" err="1">
                <a:solidFill>
                  <a:schemeClr val="tx1"/>
                </a:solidFill>
              </a:rPr>
              <a:t>DeafSkills</a:t>
            </a:r>
            <a:r>
              <a:rPr lang="ru-RU" sz="1200" dirty="0">
                <a:solidFill>
                  <a:schemeClr val="tx1"/>
                </a:solidFill>
              </a:rPr>
              <a:t>, г. Казань, декабрь 2021г., диплом 2 степени; </a:t>
            </a:r>
            <a:br>
              <a:rPr lang="ru-RU" sz="1200" dirty="0">
                <a:solidFill>
                  <a:schemeClr val="tx1"/>
                </a:solidFill>
              </a:rPr>
            </a:br>
            <a:r>
              <a:rPr lang="ru-RU" sz="1200" dirty="0">
                <a:solidFill>
                  <a:schemeClr val="tx1"/>
                </a:solidFill>
              </a:rPr>
              <a:t>Новикова Ангелина, Итоговые соревнования, приравненные к Финалу </a:t>
            </a:r>
            <a:r>
              <a:rPr lang="ru-RU" sz="1200" dirty="0" err="1">
                <a:solidFill>
                  <a:schemeClr val="tx1"/>
                </a:solidFill>
              </a:rPr>
              <a:t>XНационального</a:t>
            </a:r>
            <a:r>
              <a:rPr lang="ru-RU" sz="1200" dirty="0">
                <a:solidFill>
                  <a:schemeClr val="tx1"/>
                </a:solidFill>
              </a:rPr>
              <a:t> чемпионата «Молодые профессионалы» по WSR, Красноярский край, 28 марта-10 апреля 2022г., медальон за профессионализм.;</a:t>
            </a:r>
            <a:br>
              <a:rPr lang="ru-RU" sz="1200" dirty="0">
                <a:solidFill>
                  <a:schemeClr val="tx1"/>
                </a:solidFill>
              </a:rPr>
            </a:br>
            <a:r>
              <a:rPr lang="ru-RU" sz="1200" dirty="0" err="1">
                <a:solidFill>
                  <a:schemeClr val="tx1"/>
                </a:solidFill>
              </a:rPr>
              <a:t>Лукачевская</a:t>
            </a:r>
            <a:r>
              <a:rPr lang="ru-RU" sz="1200" dirty="0">
                <a:solidFill>
                  <a:schemeClr val="tx1"/>
                </a:solidFill>
              </a:rPr>
              <a:t> Елена, Итоговые соревнования, приравненные к Финалу X Национального чемпионата «Молодые профессионалы» по WSR (Юниоры), Красноярский край, 28 марта-10 апреля 2022г., диплом 3 степени.</a:t>
            </a:r>
            <a:br>
              <a:rPr lang="ru-RU" sz="1200" dirty="0">
                <a:solidFill>
                  <a:schemeClr val="tx1"/>
                </a:solidFill>
              </a:rPr>
            </a:br>
            <a:r>
              <a:rPr lang="ru-RU" sz="1200" dirty="0">
                <a:solidFill>
                  <a:schemeClr val="tx1"/>
                </a:solidFill>
              </a:rPr>
              <a:t>Петров Руслан, II Национальный чемпионат </a:t>
            </a:r>
            <a:r>
              <a:rPr lang="ru-RU" sz="1200" dirty="0" err="1">
                <a:solidFill>
                  <a:schemeClr val="tx1"/>
                </a:solidFill>
              </a:rPr>
              <a:t>DeafSkills</a:t>
            </a:r>
            <a:r>
              <a:rPr lang="ru-RU" sz="1200" dirty="0">
                <a:solidFill>
                  <a:schemeClr val="tx1"/>
                </a:solidFill>
              </a:rPr>
              <a:t>, Республика Башкортостан г. Уфа, 22 октября 2022г., диплом 2 степени;                                                                                                                                                                                                                                                                                                                                                                                                 Филиппова Мария, Диплом 2 степени. Итоговые соревнования, приравненные к Финалу X Национального чемпионата «Профессионалы» по компетенции Ювелирное дело, Красноярский край, 2 июля -7 июля 2023г. </a:t>
            </a:r>
            <a:br>
              <a:rPr lang="ru-RU" sz="1200" dirty="0">
                <a:solidFill>
                  <a:schemeClr val="tx1"/>
                </a:solidFill>
              </a:rPr>
            </a:br>
            <a:r>
              <a:rPr lang="ru-RU" sz="1200" dirty="0">
                <a:solidFill>
                  <a:schemeClr val="tx1"/>
                </a:solidFill>
              </a:rPr>
              <a:t>Новикова Ангелина Олимпиада по худ </a:t>
            </a:r>
            <a:r>
              <a:rPr lang="ru-RU" sz="1200" dirty="0" err="1">
                <a:solidFill>
                  <a:schemeClr val="tx1"/>
                </a:solidFill>
              </a:rPr>
              <a:t>дицсиплине</a:t>
            </a:r>
            <a:r>
              <a:rPr lang="ru-RU" sz="1200" dirty="0">
                <a:solidFill>
                  <a:schemeClr val="tx1"/>
                </a:solidFill>
              </a:rPr>
              <a:t> "Дизайн" тема: "Творчество </a:t>
            </a:r>
            <a:r>
              <a:rPr lang="ru-RU" sz="1200" dirty="0" err="1">
                <a:solidFill>
                  <a:schemeClr val="tx1"/>
                </a:solidFill>
              </a:rPr>
              <a:t>А.С.Пушкина</a:t>
            </a:r>
            <a:r>
              <a:rPr lang="ru-RU" sz="1200" dirty="0">
                <a:solidFill>
                  <a:schemeClr val="tx1"/>
                </a:solidFill>
              </a:rPr>
              <a:t>  в рамках НПК </a:t>
            </a:r>
            <a:r>
              <a:rPr lang="ru-RU" sz="1200" dirty="0" err="1">
                <a:solidFill>
                  <a:schemeClr val="tx1"/>
                </a:solidFill>
              </a:rPr>
              <a:t>Егоровских</a:t>
            </a:r>
            <a:r>
              <a:rPr lang="ru-RU" sz="1200" dirty="0">
                <a:solidFill>
                  <a:schemeClr val="tx1"/>
                </a:solidFill>
              </a:rPr>
              <a:t> чтений" СВФУ   29.03.23г.</a:t>
            </a:r>
            <a:br>
              <a:rPr lang="ru-RU" sz="1200" dirty="0">
                <a:solidFill>
                  <a:schemeClr val="tx1"/>
                </a:solidFill>
              </a:rPr>
            </a:br>
            <a:r>
              <a:rPr lang="ru-RU" sz="1200" dirty="0">
                <a:solidFill>
                  <a:schemeClr val="tx1"/>
                </a:solidFill>
              </a:rPr>
              <a:t>Васильев </a:t>
            </a:r>
            <a:r>
              <a:rPr lang="ru-RU" sz="1200" dirty="0" err="1">
                <a:solidFill>
                  <a:schemeClr val="tx1"/>
                </a:solidFill>
              </a:rPr>
              <a:t>Радмир</a:t>
            </a:r>
            <a:r>
              <a:rPr lang="ru-RU" sz="1200" dirty="0">
                <a:solidFill>
                  <a:schemeClr val="tx1"/>
                </a:solidFill>
              </a:rPr>
              <a:t>, Диплом 1 степени. Итоговый межрегиональный этап Чемпионата по профессиональному мастерству «Профессионалы»-2024.г.Пермь. </a:t>
            </a:r>
          </a:p>
        </p:txBody>
      </p:sp>
      <p:sp>
        <p:nvSpPr>
          <p:cNvPr id="3" name="Текст 2"/>
          <p:cNvSpPr>
            <a:spLocks noGrp="1"/>
          </p:cNvSpPr>
          <p:nvPr>
            <p:ph type="body" idx="1"/>
          </p:nvPr>
        </p:nvSpPr>
        <p:spPr>
          <a:xfrm>
            <a:off x="611560" y="476673"/>
            <a:ext cx="8208912" cy="1512168"/>
          </a:xfrm>
        </p:spPr>
        <p:txBody>
          <a:bodyPr>
            <a:normAutofit/>
          </a:bodyPr>
          <a:lstStyle/>
          <a:p>
            <a:r>
              <a:rPr lang="ru-RU" dirty="0"/>
              <a:t>Результаты проведенных преподавателем  конференций, выставок, конкурсов профессионального мастерства, иных конкурсов и аналогичных мероприятий (в области преподаваемого учебного предмета, курса, дисциплины(модуля): </a:t>
            </a:r>
          </a:p>
        </p:txBody>
      </p:sp>
    </p:spTree>
    <p:extLst>
      <p:ext uri="{BB962C8B-B14F-4D97-AF65-F5344CB8AC3E}">
        <p14:creationId xmlns:p14="http://schemas.microsoft.com/office/powerpoint/2010/main" val="23229426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2417" y="856799"/>
            <a:ext cx="3899839" cy="275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96686" y="856799"/>
            <a:ext cx="3652664" cy="2782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2417" y="3816222"/>
            <a:ext cx="3899839" cy="260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96686" y="3816222"/>
            <a:ext cx="3652664" cy="260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9838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Результаты повышения квалификации по профилю педагогической деятельности </a:t>
            </a:r>
          </a:p>
        </p:txBody>
      </p:sp>
      <p:pic>
        <p:nvPicPr>
          <p:cNvPr id="1026" name="Picture 2" descr="C:\Users\Нюра\Pictures\Сканы\Скан_2024120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3844" b="30911"/>
          <a:stretch/>
        </p:blipFill>
        <p:spPr bwMode="auto">
          <a:xfrm rot="5400000">
            <a:off x="1553475" y="3399756"/>
            <a:ext cx="2142257" cy="287395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Нюра\Pictures\Сканы\Скан_20241203 (2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125" b="3944"/>
          <a:stretch/>
        </p:blipFill>
        <p:spPr bwMode="auto">
          <a:xfrm rot="5400000">
            <a:off x="5238453" y="3303368"/>
            <a:ext cx="2111668" cy="30361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484784"/>
            <a:ext cx="3097758" cy="2249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9697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439" y="1232756"/>
            <a:ext cx="3360373"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560" y="1232756"/>
            <a:ext cx="345638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3950644"/>
            <a:ext cx="3419425" cy="2564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28021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1916832"/>
            <a:ext cx="7772400" cy="2070728"/>
          </a:xfrm>
        </p:spPr>
        <p:txBody>
          <a:bodyPr>
            <a:noAutofit/>
          </a:bodyPr>
          <a:lstStyle/>
          <a:p>
            <a:pPr algn="l"/>
            <a:r>
              <a:rPr lang="ru-RU" sz="1200" dirty="0">
                <a:solidFill>
                  <a:schemeClr val="tx1"/>
                </a:solidFill>
              </a:rPr>
              <a:t>1. Награжден нагрудным знаком «Надежда Якутии» от Министерства образования Республики Саха (Якутия). Удостоверение №01-138, №08-20/24 от 26.04.22г.</a:t>
            </a:r>
            <a:br>
              <a:rPr lang="ru-RU" sz="1200" dirty="0">
                <a:solidFill>
                  <a:schemeClr val="tx1"/>
                </a:solidFill>
              </a:rPr>
            </a:br>
            <a:r>
              <a:rPr lang="ru-RU" sz="1200" dirty="0">
                <a:solidFill>
                  <a:schemeClr val="tx1"/>
                </a:solidFill>
              </a:rPr>
              <a:t>2. Награжден нагрудным знаком «Молодость и профессионализм» от Министерства просвещения Российской Федерации. Приказ от 2 мая 2024г.</a:t>
            </a:r>
            <a:br>
              <a:rPr lang="ru-RU" sz="1200" dirty="0">
                <a:solidFill>
                  <a:schemeClr val="tx1"/>
                </a:solidFill>
              </a:rPr>
            </a:br>
            <a:r>
              <a:rPr lang="ru-RU" sz="1200" dirty="0">
                <a:solidFill>
                  <a:schemeClr val="tx1"/>
                </a:solidFill>
              </a:rPr>
              <a:t>3. Благодарственное письмо Главы Республики Саха (Якутия) за высокий уровень подготовки участников сборной Якутии. 2020 г.</a:t>
            </a:r>
            <a:br>
              <a:rPr lang="ru-RU" sz="1200" dirty="0">
                <a:solidFill>
                  <a:schemeClr val="tx1"/>
                </a:solidFill>
              </a:rPr>
            </a:br>
            <a:r>
              <a:rPr lang="ru-RU" sz="1200" dirty="0">
                <a:solidFill>
                  <a:schemeClr val="tx1"/>
                </a:solidFill>
              </a:rPr>
              <a:t>4. Почетная грамота от Государственного Собрания (ИЛ ТУМЭН) за добросовестный труд, личный вклад в развитие профессионального образования Республики Саха (Якутия). Председатель постоянного комитета Ф.В. Габышева.2020г.</a:t>
            </a:r>
            <a:br>
              <a:rPr lang="ru-RU" sz="1200" dirty="0">
                <a:solidFill>
                  <a:schemeClr val="tx1"/>
                </a:solidFill>
              </a:rPr>
            </a:br>
            <a:r>
              <a:rPr lang="ru-RU" sz="1200" dirty="0">
                <a:solidFill>
                  <a:schemeClr val="tx1"/>
                </a:solidFill>
              </a:rPr>
              <a:t>5. Благодарственное письмо от Председателя Правительства Республики Саха(Якутия) А. Тарасенко за высокий профессионализм, добросовестный труд и вклад в социально-экономическое развитие Республики Саха (Якутия</a:t>
            </a:r>
            <a:br>
              <a:rPr lang="ru-RU" sz="1200" dirty="0">
                <a:solidFill>
                  <a:schemeClr val="tx1"/>
                </a:solidFill>
              </a:rPr>
            </a:br>
            <a:r>
              <a:rPr lang="ru-RU" sz="1200" dirty="0">
                <a:solidFill>
                  <a:schemeClr val="tx1"/>
                </a:solidFill>
              </a:rPr>
              <a:t>6.Благодарственное письмо за успешную подготовку студентов к научно-практической конференции ГАПОУ РС(Я) «Якутский промышленный техникум им. Т. Г. Десяткина</a:t>
            </a:r>
            <a:br>
              <a:rPr lang="ru-RU" sz="1200" dirty="0">
                <a:solidFill>
                  <a:schemeClr val="tx1"/>
                </a:solidFill>
              </a:rPr>
            </a:br>
            <a:r>
              <a:rPr lang="ru-RU" sz="1200" dirty="0">
                <a:solidFill>
                  <a:schemeClr val="tx1"/>
                </a:solidFill>
              </a:rPr>
              <a:t>7.Благодарственное письмо Главы Республики Саха (Якутия).2021 г.</a:t>
            </a:r>
            <a:br>
              <a:rPr lang="ru-RU" sz="1200" dirty="0">
                <a:solidFill>
                  <a:schemeClr val="tx1"/>
                </a:solidFill>
              </a:rPr>
            </a:br>
            <a:r>
              <a:rPr lang="ru-RU" sz="1200" dirty="0">
                <a:solidFill>
                  <a:schemeClr val="tx1"/>
                </a:solidFill>
              </a:rPr>
              <a:t>8.Благодарственное письмо от Председателя профсоюза «</a:t>
            </a:r>
            <a:r>
              <a:rPr lang="ru-RU" sz="1200" dirty="0" err="1">
                <a:solidFill>
                  <a:schemeClr val="tx1"/>
                </a:solidFill>
              </a:rPr>
              <a:t>Профзолото</a:t>
            </a:r>
            <a:r>
              <a:rPr lang="ru-RU" sz="1200" dirty="0">
                <a:solidFill>
                  <a:schemeClr val="tx1"/>
                </a:solidFill>
              </a:rPr>
              <a:t>» А.П Чекина за активное участие в эстафете лыжных гонок среди трудовых коллективов на кубок Федерации профсоюзов Республики Саха (Якутия).  2021г. </a:t>
            </a:r>
            <a:br>
              <a:rPr lang="ru-RU" sz="1200" dirty="0">
                <a:solidFill>
                  <a:schemeClr val="tx1"/>
                </a:solidFill>
              </a:rPr>
            </a:br>
            <a:r>
              <a:rPr lang="ru-RU" sz="1200" dirty="0">
                <a:solidFill>
                  <a:schemeClr val="tx1"/>
                </a:solidFill>
              </a:rPr>
              <a:t>9.Благодарственное письмо от Министерства образования и науки РС(Я) за содействие в проведении Открытого отраслевого чемпионата профессионального мастерства по креативным индустриям «</a:t>
            </a:r>
            <a:r>
              <a:rPr lang="ru-RU" sz="1200" dirty="0" err="1">
                <a:solidFill>
                  <a:schemeClr val="tx1"/>
                </a:solidFill>
              </a:rPr>
              <a:t>Айар</a:t>
            </a:r>
            <a:r>
              <a:rPr lang="ru-RU" sz="1200" dirty="0">
                <a:solidFill>
                  <a:schemeClr val="tx1"/>
                </a:solidFill>
              </a:rPr>
              <a:t> </a:t>
            </a:r>
            <a:r>
              <a:rPr lang="ru-RU" sz="1200" dirty="0" err="1">
                <a:solidFill>
                  <a:schemeClr val="tx1"/>
                </a:solidFill>
              </a:rPr>
              <a:t>Уустар</a:t>
            </a:r>
            <a:r>
              <a:rPr lang="ru-RU" sz="1200" dirty="0">
                <a:solidFill>
                  <a:schemeClr val="tx1"/>
                </a:solidFill>
              </a:rPr>
              <a:t>» в РС(Я). Якутск 2023 </a:t>
            </a:r>
            <a:br>
              <a:rPr lang="ru-RU" sz="1200" dirty="0">
                <a:solidFill>
                  <a:schemeClr val="tx1"/>
                </a:solidFill>
              </a:rPr>
            </a:br>
            <a:r>
              <a:rPr lang="ru-RU" sz="1200" dirty="0">
                <a:solidFill>
                  <a:schemeClr val="tx1"/>
                </a:solidFill>
              </a:rPr>
              <a:t>10.Благодарственное письмо от имени Правительства РС(Я) за заслуги в области образования, вклад в социально-экономическое развитие республики. Якутск 2023</a:t>
            </a:r>
            <a:br>
              <a:rPr lang="ru-RU" sz="1200" dirty="0">
                <a:solidFill>
                  <a:schemeClr val="tx1"/>
                </a:solidFill>
              </a:rPr>
            </a:br>
            <a:r>
              <a:rPr lang="ru-RU" sz="1200" dirty="0">
                <a:solidFill>
                  <a:schemeClr val="tx1"/>
                </a:solidFill>
              </a:rPr>
              <a:t>11.Благодарность за высокий профессионализм, компетентность, плодотворное сотрудничество в качественной подготовке и результативному участию учащихся Саха политехнического лицея по итогам 2023-2024. Якутск 2024</a:t>
            </a:r>
            <a:br>
              <a:rPr lang="ru-RU" sz="1200" dirty="0">
                <a:solidFill>
                  <a:schemeClr val="tx1"/>
                </a:solidFill>
              </a:rPr>
            </a:br>
            <a:endParaRPr lang="ru-RU" sz="1200" dirty="0">
              <a:solidFill>
                <a:schemeClr val="tx1"/>
              </a:solidFill>
            </a:endParaRPr>
          </a:p>
        </p:txBody>
      </p:sp>
      <p:sp>
        <p:nvSpPr>
          <p:cNvPr id="3" name="Текст 2"/>
          <p:cNvSpPr>
            <a:spLocks noGrp="1"/>
          </p:cNvSpPr>
          <p:nvPr>
            <p:ph type="body" idx="1"/>
          </p:nvPr>
        </p:nvSpPr>
        <p:spPr>
          <a:xfrm>
            <a:off x="1367365" y="548681"/>
            <a:ext cx="6417734" cy="936103"/>
          </a:xfrm>
        </p:spPr>
        <p:txBody>
          <a:bodyPr>
            <a:normAutofit/>
          </a:bodyPr>
          <a:lstStyle/>
          <a:p>
            <a:r>
              <a:rPr lang="ru-RU" sz="2400" dirty="0" smtClean="0"/>
              <a:t>11)Поощрения </a:t>
            </a:r>
            <a:r>
              <a:rPr lang="ru-RU" sz="2400" dirty="0"/>
              <a:t>за профессиональную деятельность </a:t>
            </a:r>
          </a:p>
        </p:txBody>
      </p:sp>
    </p:spTree>
    <p:extLst>
      <p:ext uri="{BB962C8B-B14F-4D97-AF65-F5344CB8AC3E}">
        <p14:creationId xmlns:p14="http://schemas.microsoft.com/office/powerpoint/2010/main" val="35767260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t>Благодарственные письма</a:t>
            </a:r>
            <a:endParaRPr lang="ru-RU" sz="2400" dirty="0"/>
          </a:p>
        </p:txBody>
      </p:sp>
      <p:pic>
        <p:nvPicPr>
          <p:cNvPr id="3079" name="Picture 7" descr="C:\Users\Нюра\Desktop\Аттестация 2022\Благодарственные письма\Скан_20220425 (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6084168" y="2144555"/>
            <a:ext cx="2655788" cy="365225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Нюра\Desktop\Аттестация 2022\Благодарственные письма\Скан_20220425 (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3131840" y="2132856"/>
            <a:ext cx="2664296" cy="366395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Нюра\Desktop\Аттестация 2022\Благодарственные письма\Скан_20220425 (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395375" y="2144556"/>
            <a:ext cx="2591141" cy="3563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571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881339"/>
          </a:xfrm>
        </p:spPr>
        <p:txBody>
          <a:bodyPr>
            <a:normAutofit/>
          </a:bodyPr>
          <a:lstStyle/>
          <a:p>
            <a:r>
              <a:rPr lang="ru-RU" sz="2400" dirty="0"/>
              <a:t>Благодарственные письма</a:t>
            </a:r>
          </a:p>
        </p:txBody>
      </p:sp>
      <p:pic>
        <p:nvPicPr>
          <p:cNvPr id="4098" name="Picture 2" descr="C:\Users\Нюра\Desktop\Аттестация 2022\Благодарственные письма\Скан_20220425 (1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031518" y="3625656"/>
            <a:ext cx="2238541" cy="307845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Нюра\Desktop\Аттестация 2022\Благодарственные письма\Скан_20220425 (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868736" y="3590784"/>
            <a:ext cx="2424421" cy="3334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738" y="1124742"/>
            <a:ext cx="2029069" cy="2869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9395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Благодарственные письма</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880835"/>
            <a:ext cx="2626792" cy="361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905422"/>
            <a:ext cx="2592288" cy="3562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03" y="1772816"/>
            <a:ext cx="2877889" cy="3954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85807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t>Нагрудные знаки</a:t>
            </a:r>
            <a:endParaRPr lang="ru-RU" sz="2400" dirty="0"/>
          </a:p>
        </p:txBody>
      </p:sp>
      <p:pic>
        <p:nvPicPr>
          <p:cNvPr id="17410" name="Picture 2" descr="C:\Users\Нюра\Downloads\IMG_4106.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945" b="23268"/>
          <a:stretch/>
        </p:blipFill>
        <p:spPr bwMode="auto">
          <a:xfrm>
            <a:off x="971600" y="2273019"/>
            <a:ext cx="2853495" cy="3199814"/>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Нюра\Downloads\IMG_30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795" b="32159"/>
          <a:stretch/>
        </p:blipFill>
        <p:spPr bwMode="auto">
          <a:xfrm>
            <a:off x="4355976" y="2301612"/>
            <a:ext cx="4104456" cy="320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349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2060848"/>
            <a:ext cx="7772400" cy="1926712"/>
          </a:xfrm>
        </p:spPr>
        <p:txBody>
          <a:bodyPr>
            <a:noAutofit/>
          </a:bodyPr>
          <a:lstStyle/>
          <a:p>
            <a:pPr algn="l"/>
            <a:r>
              <a:rPr lang="ru-RU" sz="1200" dirty="0">
                <a:solidFill>
                  <a:schemeClr val="tx1"/>
                </a:solidFill>
              </a:rPr>
              <a:t>Итоги:</a:t>
            </a:r>
            <a:br>
              <a:rPr lang="ru-RU" sz="1200" dirty="0">
                <a:solidFill>
                  <a:schemeClr val="tx1"/>
                </a:solidFill>
              </a:rPr>
            </a:br>
            <a:r>
              <a:rPr lang="ru-RU" sz="1200" dirty="0">
                <a:solidFill>
                  <a:schemeClr val="tx1"/>
                </a:solidFill>
              </a:rPr>
              <a:t>2020-2023 </a:t>
            </a:r>
            <a:r>
              <a:rPr lang="ru-RU" sz="1200" dirty="0" err="1">
                <a:solidFill>
                  <a:schemeClr val="tx1"/>
                </a:solidFill>
              </a:rPr>
              <a:t>уч.г</a:t>
            </a:r>
            <a:r>
              <a:rPr lang="ru-RU" sz="1200" dirty="0">
                <a:solidFill>
                  <a:schemeClr val="tx1"/>
                </a:solidFill>
              </a:rPr>
              <a:t>.  Показатели ВКР - 100%, качество - 92%                                                                                                                                                                                                                                                                         2021-2024 </a:t>
            </a:r>
            <a:r>
              <a:rPr lang="ru-RU" sz="1200" dirty="0" err="1">
                <a:solidFill>
                  <a:schemeClr val="tx1"/>
                </a:solidFill>
              </a:rPr>
              <a:t>уч.г</a:t>
            </a:r>
            <a:r>
              <a:rPr lang="ru-RU" sz="1200" dirty="0">
                <a:solidFill>
                  <a:schemeClr val="tx1"/>
                </a:solidFill>
              </a:rPr>
              <a:t>.  Показатели ВКР - 100%, качество - 94%                                           </a:t>
            </a:r>
            <a:br>
              <a:rPr lang="ru-RU" sz="1200" dirty="0">
                <a:solidFill>
                  <a:schemeClr val="tx1"/>
                </a:solidFill>
              </a:rPr>
            </a:br>
            <a:r>
              <a:rPr lang="ru-RU" sz="1200" dirty="0">
                <a:solidFill>
                  <a:schemeClr val="tx1"/>
                </a:solidFill>
              </a:rPr>
              <a:t>Промежуточная аттестация: </a:t>
            </a:r>
            <a:br>
              <a:rPr lang="ru-RU" sz="1200" dirty="0">
                <a:solidFill>
                  <a:schemeClr val="tx1"/>
                </a:solidFill>
              </a:rPr>
            </a:br>
            <a:r>
              <a:rPr lang="ru-RU" sz="1200" dirty="0">
                <a:solidFill>
                  <a:schemeClr val="tx1"/>
                </a:solidFill>
              </a:rPr>
              <a:t>ПМ01. ИЗГОТОВЛЕНИЕ ЮВЕЛИРНЫХ И ХУДОЖЕСТВЕННЫХ ИЗДЕЛИЙ ИЗ ЦВЕТНЫХ И ДРАГОЦЕННЫХ МЕТАЛЛОВ</a:t>
            </a:r>
            <a:br>
              <a:rPr lang="ru-RU" sz="1200" dirty="0">
                <a:solidFill>
                  <a:schemeClr val="tx1"/>
                </a:solidFill>
              </a:rPr>
            </a:br>
            <a:r>
              <a:rPr lang="ru-RU" sz="1200" dirty="0">
                <a:solidFill>
                  <a:schemeClr val="tx1"/>
                </a:solidFill>
              </a:rPr>
              <a:t>2020-2021 уч. год успеваемость- 100%, качество-54%;</a:t>
            </a:r>
            <a:br>
              <a:rPr lang="ru-RU" sz="1200" dirty="0">
                <a:solidFill>
                  <a:schemeClr val="tx1"/>
                </a:solidFill>
              </a:rPr>
            </a:br>
            <a:r>
              <a:rPr lang="ru-RU" sz="1200" dirty="0">
                <a:solidFill>
                  <a:schemeClr val="tx1"/>
                </a:solidFill>
              </a:rPr>
              <a:t>2021-2022 уч. год успеваемость-100%, качество- 62%;</a:t>
            </a:r>
            <a:br>
              <a:rPr lang="ru-RU" sz="1200" dirty="0">
                <a:solidFill>
                  <a:schemeClr val="tx1"/>
                </a:solidFill>
              </a:rPr>
            </a:br>
            <a:r>
              <a:rPr lang="ru-RU" sz="1200" dirty="0">
                <a:solidFill>
                  <a:schemeClr val="tx1"/>
                </a:solidFill>
              </a:rPr>
              <a:t>2022-2023 уч. год успеваемость- 100%, качество 68%.</a:t>
            </a:r>
            <a:br>
              <a:rPr lang="ru-RU" sz="1200" dirty="0">
                <a:solidFill>
                  <a:schemeClr val="tx1"/>
                </a:solidFill>
              </a:rPr>
            </a:br>
            <a:r>
              <a:rPr lang="ru-RU" sz="1200" dirty="0">
                <a:solidFill>
                  <a:schemeClr val="tx1"/>
                </a:solidFill>
              </a:rPr>
              <a:t>УП 01.01.</a:t>
            </a:r>
            <a:br>
              <a:rPr lang="ru-RU" sz="1200" dirty="0">
                <a:solidFill>
                  <a:schemeClr val="tx1"/>
                </a:solidFill>
              </a:rPr>
            </a:br>
            <a:r>
              <a:rPr lang="ru-RU" sz="1200" dirty="0">
                <a:solidFill>
                  <a:schemeClr val="tx1"/>
                </a:solidFill>
              </a:rPr>
              <a:t>2020-2021 уч. год успеваемость- 100%, качество-78%;</a:t>
            </a:r>
            <a:br>
              <a:rPr lang="ru-RU" sz="1200" dirty="0">
                <a:solidFill>
                  <a:schemeClr val="tx1"/>
                </a:solidFill>
              </a:rPr>
            </a:br>
            <a:r>
              <a:rPr lang="ru-RU" sz="1200" dirty="0">
                <a:solidFill>
                  <a:schemeClr val="tx1"/>
                </a:solidFill>
              </a:rPr>
              <a:t>2021-2022 уч. год успеваемость-100%, качество- 82%;</a:t>
            </a:r>
            <a:br>
              <a:rPr lang="ru-RU" sz="1200" dirty="0">
                <a:solidFill>
                  <a:schemeClr val="tx1"/>
                </a:solidFill>
              </a:rPr>
            </a:br>
            <a:r>
              <a:rPr lang="ru-RU" sz="1200" dirty="0">
                <a:solidFill>
                  <a:schemeClr val="tx1"/>
                </a:solidFill>
              </a:rPr>
              <a:t>2022-2023 уч. год успеваемость 100%, качество 92%.                                                                                                                                                                </a:t>
            </a:r>
            <a:br>
              <a:rPr lang="ru-RU" sz="1200" dirty="0">
                <a:solidFill>
                  <a:schemeClr val="tx1"/>
                </a:solidFill>
              </a:rPr>
            </a:br>
            <a:r>
              <a:rPr lang="ru-RU" sz="1200" dirty="0">
                <a:solidFill>
                  <a:schemeClr val="tx1"/>
                </a:solidFill>
              </a:rPr>
              <a:t>Квалификационный экзамен: </a:t>
            </a:r>
            <a:br>
              <a:rPr lang="ru-RU" sz="1200" dirty="0">
                <a:solidFill>
                  <a:schemeClr val="tx1"/>
                </a:solidFill>
              </a:rPr>
            </a:br>
            <a:r>
              <a:rPr lang="ru-RU" sz="1200" dirty="0">
                <a:solidFill>
                  <a:schemeClr val="tx1"/>
                </a:solidFill>
              </a:rPr>
              <a:t>ПМ01. ИЗГОТОВЛЕНИЕ ЮВЕЛИРНЫХ И ХУДОЖЕСТВЕННЫХ ИЗДЕЛИЙ ИЗ ЦВЕТНЫХ И ДРАГОЦЕННЫХ МЕТАЛЛОВ</a:t>
            </a:r>
            <a:br>
              <a:rPr lang="ru-RU" sz="1200" dirty="0">
                <a:solidFill>
                  <a:schemeClr val="tx1"/>
                </a:solidFill>
              </a:rPr>
            </a:br>
            <a:r>
              <a:rPr lang="ru-RU" sz="1200" dirty="0">
                <a:solidFill>
                  <a:schemeClr val="tx1"/>
                </a:solidFill>
              </a:rPr>
              <a:t>2021-2022 </a:t>
            </a:r>
            <a:r>
              <a:rPr lang="ru-RU" sz="1200" dirty="0" err="1">
                <a:solidFill>
                  <a:schemeClr val="tx1"/>
                </a:solidFill>
              </a:rPr>
              <a:t>уч.год</a:t>
            </a:r>
            <a:r>
              <a:rPr lang="ru-RU" sz="1200" dirty="0">
                <a:solidFill>
                  <a:schemeClr val="tx1"/>
                </a:solidFill>
              </a:rPr>
              <a:t> успеваемость 100%, качество 84%</a:t>
            </a:r>
            <a:br>
              <a:rPr lang="ru-RU" sz="1200" dirty="0">
                <a:solidFill>
                  <a:schemeClr val="tx1"/>
                </a:solidFill>
              </a:rPr>
            </a:br>
            <a:r>
              <a:rPr lang="ru-RU" sz="1200" dirty="0">
                <a:solidFill>
                  <a:schemeClr val="tx1"/>
                </a:solidFill>
              </a:rPr>
              <a:t>2022-2023 </a:t>
            </a:r>
            <a:r>
              <a:rPr lang="ru-RU" sz="1200" dirty="0" err="1">
                <a:solidFill>
                  <a:schemeClr val="tx1"/>
                </a:solidFill>
              </a:rPr>
              <a:t>уч.год</a:t>
            </a:r>
            <a:r>
              <a:rPr lang="ru-RU" sz="1200" dirty="0">
                <a:solidFill>
                  <a:schemeClr val="tx1"/>
                </a:solidFill>
              </a:rPr>
              <a:t> успеваемость 100%, качество 88% </a:t>
            </a:r>
          </a:p>
        </p:txBody>
      </p:sp>
      <p:sp>
        <p:nvSpPr>
          <p:cNvPr id="3" name="Текст 2"/>
          <p:cNvSpPr>
            <a:spLocks noGrp="1"/>
          </p:cNvSpPr>
          <p:nvPr>
            <p:ph type="body" idx="1"/>
          </p:nvPr>
        </p:nvSpPr>
        <p:spPr>
          <a:xfrm>
            <a:off x="1367365" y="548681"/>
            <a:ext cx="6417734" cy="648072"/>
          </a:xfrm>
        </p:spPr>
        <p:txBody>
          <a:bodyPr>
            <a:normAutofit/>
          </a:bodyPr>
          <a:lstStyle/>
          <a:p>
            <a:r>
              <a:rPr lang="ru-RU" sz="2400" dirty="0" smtClean="0"/>
              <a:t>12) Результаты </a:t>
            </a:r>
            <a:r>
              <a:rPr lang="ru-RU" sz="2400" dirty="0"/>
              <a:t>ГИА и ГАК </a:t>
            </a:r>
          </a:p>
        </p:txBody>
      </p:sp>
    </p:spTree>
    <p:extLst>
      <p:ext uri="{BB962C8B-B14F-4D97-AF65-F5344CB8AC3E}">
        <p14:creationId xmlns:p14="http://schemas.microsoft.com/office/powerpoint/2010/main" val="35013537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068960"/>
            <a:ext cx="8229600" cy="1252728"/>
          </a:xfrm>
        </p:spPr>
        <p:txBody>
          <a:bodyPr/>
          <a:lstStyle/>
          <a:p>
            <a:r>
              <a:rPr lang="ru-RU" dirty="0" smtClean="0">
                <a:solidFill>
                  <a:schemeClr val="bg2">
                    <a:lumMod val="75000"/>
                  </a:schemeClr>
                </a:solidFill>
              </a:rPr>
              <a:t>Спасибо за внимание!</a:t>
            </a:r>
            <a:endParaRPr lang="ru-RU" dirty="0">
              <a:solidFill>
                <a:schemeClr val="bg2">
                  <a:lumMod val="75000"/>
                </a:schemeClr>
              </a:solidFill>
            </a:endParaRPr>
          </a:p>
        </p:txBody>
      </p:sp>
    </p:spTree>
    <p:extLst>
      <p:ext uri="{BB962C8B-B14F-4D97-AF65-F5344CB8AC3E}">
        <p14:creationId xmlns:p14="http://schemas.microsoft.com/office/powerpoint/2010/main" val="2602402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1938544"/>
          </a:xfrm>
        </p:spPr>
        <p:txBody>
          <a:bodyPr>
            <a:noAutofit/>
          </a:bodyPr>
          <a:lstStyle/>
          <a:p>
            <a:r>
              <a:rPr lang="ru-RU" sz="2400" dirty="0" smtClean="0"/>
              <a:t>2) Результаты </a:t>
            </a:r>
            <a:r>
              <a:rPr lang="ru-RU" sz="2400" dirty="0"/>
              <a:t>освоения обучающимися образовательных программ (по итогам мониторингов, проводимых организацией)</a:t>
            </a:r>
          </a:p>
        </p:txBody>
      </p:sp>
      <p:sp>
        <p:nvSpPr>
          <p:cNvPr id="5" name="Прямоугольник 4"/>
          <p:cNvSpPr/>
          <p:nvPr/>
        </p:nvSpPr>
        <p:spPr>
          <a:xfrm>
            <a:off x="1475656" y="2564904"/>
            <a:ext cx="6768752" cy="2585323"/>
          </a:xfrm>
          <a:prstGeom prst="rect">
            <a:avLst/>
          </a:prstGeom>
        </p:spPr>
        <p:txBody>
          <a:bodyPr wrap="square">
            <a:spAutoFit/>
          </a:bodyPr>
          <a:lstStyle/>
          <a:p>
            <a:endParaRPr lang="ru-RU" dirty="0"/>
          </a:p>
          <a:p>
            <a:r>
              <a:rPr lang="ru-RU" sz="2400" dirty="0" smtClean="0"/>
              <a:t>1) 2020-2021 </a:t>
            </a:r>
            <a:r>
              <a:rPr lang="ru-RU" sz="2400" dirty="0"/>
              <a:t>уч. год успеваемость- 100%, качество-84%;</a:t>
            </a:r>
          </a:p>
          <a:p>
            <a:r>
              <a:rPr lang="ru-RU" sz="2400" dirty="0" smtClean="0"/>
              <a:t>2) 2021-2022 </a:t>
            </a:r>
            <a:r>
              <a:rPr lang="ru-RU" sz="2400" dirty="0"/>
              <a:t>уч. год успеваемость-100%, качество- 88%;</a:t>
            </a:r>
          </a:p>
          <a:p>
            <a:r>
              <a:rPr lang="ru-RU" sz="2400" dirty="0" smtClean="0"/>
              <a:t>3) 2022-2023 </a:t>
            </a:r>
            <a:r>
              <a:rPr lang="ru-RU" sz="2400" dirty="0"/>
              <a:t>уч. год </a:t>
            </a:r>
            <a:r>
              <a:rPr lang="ru-RU" sz="2400" dirty="0" smtClean="0"/>
              <a:t>успеваемость- </a:t>
            </a:r>
            <a:r>
              <a:rPr lang="ru-RU" sz="2400" dirty="0"/>
              <a:t>успеваемость 100%, качество 88%.</a:t>
            </a:r>
          </a:p>
        </p:txBody>
      </p:sp>
    </p:spTree>
    <p:extLst>
      <p:ext uri="{BB962C8B-B14F-4D97-AF65-F5344CB8AC3E}">
        <p14:creationId xmlns:p14="http://schemas.microsoft.com/office/powerpoint/2010/main" val="4229302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1506496"/>
          </a:xfrm>
        </p:spPr>
        <p:txBody>
          <a:bodyPr>
            <a:noAutofit/>
          </a:bodyPr>
          <a:lstStyle/>
          <a:p>
            <a:r>
              <a:rPr lang="ru-RU" sz="2400" dirty="0" smtClean="0"/>
              <a:t>3)Результаты </a:t>
            </a:r>
            <a:r>
              <a:rPr lang="ru-RU" sz="2400" dirty="0"/>
              <a:t>участия обучающихся в выставках, конкурсах, олимпиадах, конференциях, соревнованиях</a:t>
            </a:r>
          </a:p>
        </p:txBody>
      </p:sp>
      <p:sp>
        <p:nvSpPr>
          <p:cNvPr id="3" name="Прямоугольник 2"/>
          <p:cNvSpPr/>
          <p:nvPr/>
        </p:nvSpPr>
        <p:spPr>
          <a:xfrm>
            <a:off x="827584" y="2132856"/>
            <a:ext cx="7848872" cy="3985706"/>
          </a:xfrm>
          <a:prstGeom prst="rect">
            <a:avLst/>
          </a:prstGeom>
        </p:spPr>
        <p:txBody>
          <a:bodyPr wrap="square">
            <a:spAutoFit/>
          </a:bodyPr>
          <a:lstStyle/>
          <a:p>
            <a:pPr algn="ctr"/>
            <a:r>
              <a:rPr lang="ru-RU" sz="1100" b="1" dirty="0" smtClean="0"/>
              <a:t>Региональные конкурсы</a:t>
            </a:r>
          </a:p>
          <a:p>
            <a:pPr algn="ctr"/>
            <a:endParaRPr lang="ru-RU" sz="1100" b="1" dirty="0" smtClean="0"/>
          </a:p>
          <a:p>
            <a:r>
              <a:rPr lang="ru-RU" sz="1100" dirty="0" err="1" smtClean="0"/>
              <a:t>Канаев</a:t>
            </a:r>
            <a:r>
              <a:rPr lang="ru-RU" sz="1100" dirty="0" smtClean="0"/>
              <a:t> </a:t>
            </a:r>
            <a:r>
              <a:rPr lang="ru-RU" sz="1100" dirty="0"/>
              <a:t>Сергей Алексеевич Диплом 1 степени. Региональный чемпионат 2021 “Молодые профессионалы” (</a:t>
            </a:r>
            <a:r>
              <a:rPr lang="ru-RU" sz="1100" dirty="0" err="1"/>
              <a:t>WorldSkills</a:t>
            </a:r>
            <a:r>
              <a:rPr lang="ru-RU" sz="1100" dirty="0"/>
              <a:t> </a:t>
            </a:r>
            <a:r>
              <a:rPr lang="ru-RU" sz="1100" dirty="0" err="1"/>
              <a:t>Russia</a:t>
            </a:r>
            <a:r>
              <a:rPr lang="ru-RU" sz="1100" dirty="0"/>
              <a:t>)</a:t>
            </a:r>
          </a:p>
          <a:p>
            <a:r>
              <a:rPr lang="ru-RU" sz="1100" dirty="0"/>
              <a:t>по компетенции 27 Ювелирное дело (</a:t>
            </a:r>
            <a:r>
              <a:rPr lang="ru-RU" sz="1100" dirty="0" err="1"/>
              <a:t>Jewellery</a:t>
            </a:r>
            <a:r>
              <a:rPr lang="ru-RU" sz="1100" dirty="0"/>
              <a:t>). Якутск 2021г</a:t>
            </a:r>
            <a:r>
              <a:rPr lang="ru-RU" sz="1100" dirty="0" smtClean="0"/>
              <a:t>.</a:t>
            </a:r>
          </a:p>
          <a:p>
            <a:r>
              <a:rPr lang="ru-RU" sz="1100" dirty="0" smtClean="0"/>
              <a:t>Григорьев </a:t>
            </a:r>
            <a:r>
              <a:rPr lang="ru-RU" sz="1100" dirty="0"/>
              <a:t>Ньургун Леонидович Диплом 2 степени. Региональный чемпионат 2021 “Молодые профессионалы” (</a:t>
            </a:r>
            <a:r>
              <a:rPr lang="ru-RU" sz="1100" dirty="0" err="1"/>
              <a:t>WorldSkills</a:t>
            </a:r>
            <a:r>
              <a:rPr lang="ru-RU" sz="1100" dirty="0"/>
              <a:t> </a:t>
            </a:r>
            <a:r>
              <a:rPr lang="ru-RU" sz="1100" dirty="0" err="1"/>
              <a:t>Russia</a:t>
            </a:r>
            <a:r>
              <a:rPr lang="ru-RU" sz="1100" dirty="0"/>
              <a:t>)</a:t>
            </a:r>
          </a:p>
          <a:p>
            <a:r>
              <a:rPr lang="ru-RU" sz="1100" dirty="0"/>
              <a:t>по компетенции 27 Ювелирное дело (</a:t>
            </a:r>
            <a:r>
              <a:rPr lang="ru-RU" sz="1100" dirty="0" err="1"/>
              <a:t>Jewellery</a:t>
            </a:r>
            <a:r>
              <a:rPr lang="ru-RU" sz="1100" dirty="0"/>
              <a:t>). Якутск 2021г</a:t>
            </a:r>
            <a:r>
              <a:rPr lang="ru-RU" sz="1100" dirty="0" smtClean="0"/>
              <a:t>.</a:t>
            </a:r>
          </a:p>
          <a:p>
            <a:r>
              <a:rPr lang="ru-RU" sz="1100" dirty="0" smtClean="0"/>
              <a:t>Новикова </a:t>
            </a:r>
            <a:r>
              <a:rPr lang="ru-RU" sz="1100" dirty="0"/>
              <a:t>Ангелина Андреевна Диплом 3 степени. Региональный чемпионат 2021 “Молодые профессионалы” (</a:t>
            </a:r>
            <a:r>
              <a:rPr lang="ru-RU" sz="1100" dirty="0" err="1"/>
              <a:t>WorldSkills</a:t>
            </a:r>
            <a:r>
              <a:rPr lang="ru-RU" sz="1100" dirty="0"/>
              <a:t> </a:t>
            </a:r>
            <a:r>
              <a:rPr lang="ru-RU" sz="1100" dirty="0" err="1"/>
              <a:t>Russia</a:t>
            </a:r>
            <a:r>
              <a:rPr lang="ru-RU" sz="1100" dirty="0"/>
              <a:t>)</a:t>
            </a:r>
          </a:p>
          <a:p>
            <a:r>
              <a:rPr lang="ru-RU" sz="1100" dirty="0"/>
              <a:t>по компетенции 27 Ювелирное дело (</a:t>
            </a:r>
            <a:r>
              <a:rPr lang="ru-RU" sz="1100" dirty="0" err="1"/>
              <a:t>Jewellery</a:t>
            </a:r>
            <a:r>
              <a:rPr lang="ru-RU" sz="1100" dirty="0"/>
              <a:t>). Якутск 2021г.</a:t>
            </a:r>
          </a:p>
          <a:p>
            <a:r>
              <a:rPr lang="ru-RU" sz="1100" dirty="0"/>
              <a:t>Диплом 2 степени </a:t>
            </a:r>
            <a:r>
              <a:rPr lang="ru-RU" sz="1100" dirty="0" err="1"/>
              <a:t>Мельчукову</a:t>
            </a:r>
            <a:r>
              <a:rPr lang="ru-RU" sz="1100" dirty="0"/>
              <a:t> Олегу Евгеньевичу, участнику Фестиваля молодых модельеров и дизайнеров в рамках Республиканского форума молодых исследователей «Шаг в будущую профессию». Творческий проект на тему: «Исследование раствора стабилизации древесины и применение эпоксидной смолы в изделиях декоративно-прикладного  творчества» Якутск 2021 г.</a:t>
            </a:r>
          </a:p>
          <a:p>
            <a:r>
              <a:rPr lang="ru-RU" sz="1100" dirty="0" err="1"/>
              <a:t>Канаев</a:t>
            </a:r>
            <a:r>
              <a:rPr lang="ru-RU" sz="1100" dirty="0"/>
              <a:t> Сергей, Филиппова Мария Республиканский конкурс «Арт-выставка молодых ювелиров» среди ювелирных предприятий республики: «Изготовление нагрудного украшения с применением техники холодной эмали», февраль 2021г.; </a:t>
            </a:r>
          </a:p>
          <a:p>
            <a:r>
              <a:rPr lang="ru-RU" sz="1100" dirty="0" err="1"/>
              <a:t>Канаев</a:t>
            </a:r>
            <a:r>
              <a:rPr lang="ru-RU" sz="1100" dirty="0"/>
              <a:t> Сергей НПК «Шаг в будущую профессию», «Мода и дизайн», декабрь 2021г.- лауреат 1 степени; </a:t>
            </a:r>
          </a:p>
          <a:p>
            <a:r>
              <a:rPr lang="ru-RU" sz="1100" dirty="0"/>
              <a:t>Филиппова Мария НПК Шаг в будущую профессию», фестиваль молодых модельеров и дизайнеров, 1-2 декабря 2022г., диплом 1 степени.;</a:t>
            </a:r>
          </a:p>
          <a:p>
            <a:r>
              <a:rPr lang="ru-RU" sz="1100" dirty="0"/>
              <a:t>Новикова Ангелина Диплом 1 степени. НПК Шаг в будущую профессию», фестиваль молодых модельеров и дизайнеров, 1-2 декабря 2022г</a:t>
            </a:r>
          </a:p>
          <a:p>
            <a:r>
              <a:rPr lang="ru-RU" sz="1100" dirty="0" smtClean="0"/>
              <a:t>Егоров </a:t>
            </a:r>
            <a:r>
              <a:rPr lang="ru-RU" sz="1100" dirty="0"/>
              <a:t>Вадим Диплом 2 степени. НПК Шаг в будущую профессию», фестиваль молодых модельеров и дизайнеров, 1-2 декабря 2022г</a:t>
            </a:r>
          </a:p>
        </p:txBody>
      </p:sp>
    </p:spTree>
    <p:extLst>
      <p:ext uri="{BB962C8B-B14F-4D97-AF65-F5344CB8AC3E}">
        <p14:creationId xmlns:p14="http://schemas.microsoft.com/office/powerpoint/2010/main" val="4245517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Результаты участия обучающихся в выставках, конкурсах, олимпиадах, конференциях, соревнованиях</a:t>
            </a:r>
          </a:p>
        </p:txBody>
      </p:sp>
      <p:sp>
        <p:nvSpPr>
          <p:cNvPr id="3" name="Прямоугольник 2"/>
          <p:cNvSpPr/>
          <p:nvPr/>
        </p:nvSpPr>
        <p:spPr>
          <a:xfrm>
            <a:off x="755576" y="2132856"/>
            <a:ext cx="7200800" cy="3985706"/>
          </a:xfrm>
          <a:prstGeom prst="rect">
            <a:avLst/>
          </a:prstGeom>
        </p:spPr>
        <p:txBody>
          <a:bodyPr wrap="square">
            <a:spAutoFit/>
          </a:bodyPr>
          <a:lstStyle/>
          <a:p>
            <a:pPr lvl="0"/>
            <a:r>
              <a:rPr lang="ru-RU" sz="1100" dirty="0" err="1">
                <a:solidFill>
                  <a:prstClr val="black"/>
                </a:solidFill>
              </a:rPr>
              <a:t>Лукачевская</a:t>
            </a:r>
            <a:r>
              <a:rPr lang="ru-RU" sz="1100" dirty="0">
                <a:solidFill>
                  <a:prstClr val="black"/>
                </a:solidFill>
              </a:rPr>
              <a:t> Елена Диплом 1 степени. Региональный чемпионат 2021 “Молодые профессионалы” (</a:t>
            </a:r>
            <a:r>
              <a:rPr lang="ru-RU" sz="1100" dirty="0" err="1">
                <a:solidFill>
                  <a:prstClr val="black"/>
                </a:solidFill>
              </a:rPr>
              <a:t>WorldSkills</a:t>
            </a:r>
            <a:r>
              <a:rPr lang="ru-RU" sz="1100" dirty="0">
                <a:solidFill>
                  <a:prstClr val="black"/>
                </a:solidFill>
              </a:rPr>
              <a:t> </a:t>
            </a:r>
            <a:r>
              <a:rPr lang="ru-RU" sz="1100" dirty="0" err="1">
                <a:solidFill>
                  <a:prstClr val="black"/>
                </a:solidFill>
              </a:rPr>
              <a:t>Russia</a:t>
            </a:r>
            <a:r>
              <a:rPr lang="ru-RU" sz="1100" dirty="0">
                <a:solidFill>
                  <a:prstClr val="black"/>
                </a:solidFill>
              </a:rPr>
              <a:t>) по компетенции 27 Ювелирное дело (</a:t>
            </a:r>
            <a:r>
              <a:rPr lang="ru-RU" sz="1100" dirty="0" err="1">
                <a:solidFill>
                  <a:prstClr val="black"/>
                </a:solidFill>
              </a:rPr>
              <a:t>Jewellery</a:t>
            </a:r>
            <a:r>
              <a:rPr lang="ru-RU" sz="1100" dirty="0">
                <a:solidFill>
                  <a:prstClr val="black"/>
                </a:solidFill>
              </a:rPr>
              <a:t>). Якутск 2022г.</a:t>
            </a:r>
          </a:p>
          <a:p>
            <a:pPr lvl="0"/>
            <a:r>
              <a:rPr lang="ru-RU" sz="1100" dirty="0">
                <a:solidFill>
                  <a:prstClr val="black"/>
                </a:solidFill>
              </a:rPr>
              <a:t>Филиппова Мария Диплом 1 степени, Региональный этап чемпионата по профессиональному мастерству “Профессионалы ” -2023 по компетенции Ювелирное дело. Якутск 2023г</a:t>
            </a:r>
            <a:endParaRPr lang="ru-RU" sz="1100" dirty="0" smtClean="0">
              <a:solidFill>
                <a:prstClr val="black"/>
              </a:solidFill>
            </a:endParaRPr>
          </a:p>
          <a:p>
            <a:pPr lvl="0"/>
            <a:r>
              <a:rPr lang="ru-RU" sz="1100" dirty="0" smtClean="0">
                <a:solidFill>
                  <a:prstClr val="black"/>
                </a:solidFill>
              </a:rPr>
              <a:t> </a:t>
            </a:r>
            <a:r>
              <a:rPr lang="ru-RU" sz="1100" dirty="0">
                <a:solidFill>
                  <a:prstClr val="black"/>
                </a:solidFill>
              </a:rPr>
              <a:t>Новикова Ангелина Диплом 2 степени, Региональный этап чемпионата по профессиональному мастерству “Профессионалы ” -2023 по компетенции Ювелирное дело. Якутск 2023г</a:t>
            </a:r>
            <a:endParaRPr lang="ru-RU" sz="1100" dirty="0" smtClean="0">
              <a:solidFill>
                <a:prstClr val="black"/>
              </a:solidFill>
            </a:endParaRPr>
          </a:p>
          <a:p>
            <a:pPr lvl="0"/>
            <a:r>
              <a:rPr lang="ru-RU" sz="1100" dirty="0" smtClean="0">
                <a:solidFill>
                  <a:prstClr val="black"/>
                </a:solidFill>
              </a:rPr>
              <a:t>Васильев </a:t>
            </a:r>
            <a:r>
              <a:rPr lang="ru-RU" sz="1100" dirty="0" err="1">
                <a:solidFill>
                  <a:prstClr val="black"/>
                </a:solidFill>
              </a:rPr>
              <a:t>Радмир</a:t>
            </a:r>
            <a:r>
              <a:rPr lang="ru-RU" sz="1100" dirty="0">
                <a:solidFill>
                  <a:prstClr val="black"/>
                </a:solidFill>
              </a:rPr>
              <a:t> Диплом 3 степени, Региональный этап чемпионата по профессиональному мастерству “Профессионалы ” -2023 по компетенции Ювелирное дело. Якутск 2023г</a:t>
            </a:r>
            <a:endParaRPr lang="ru-RU" sz="1100" dirty="0" smtClean="0">
              <a:solidFill>
                <a:prstClr val="black"/>
              </a:solidFill>
            </a:endParaRPr>
          </a:p>
          <a:p>
            <a:pPr lvl="0"/>
            <a:r>
              <a:rPr lang="ru-RU" sz="1100" dirty="0" smtClean="0">
                <a:solidFill>
                  <a:prstClr val="black"/>
                </a:solidFill>
              </a:rPr>
              <a:t>Татаринов </a:t>
            </a:r>
            <a:r>
              <a:rPr lang="ru-RU" sz="1100" dirty="0" err="1">
                <a:solidFill>
                  <a:prstClr val="black"/>
                </a:solidFill>
              </a:rPr>
              <a:t>Эрхан</a:t>
            </a:r>
            <a:r>
              <a:rPr lang="ru-RU" sz="1100" dirty="0">
                <a:solidFill>
                  <a:prstClr val="black"/>
                </a:solidFill>
              </a:rPr>
              <a:t> Диплом 1 степени. Региональный этап чемпионата по профессиональному мастерству “Профессионалы ” -2023 по компетенции Ювелирное </a:t>
            </a:r>
            <a:r>
              <a:rPr lang="ru-RU" sz="1100" dirty="0" smtClean="0">
                <a:solidFill>
                  <a:prstClr val="black"/>
                </a:solidFill>
              </a:rPr>
              <a:t>дело (юниоры). </a:t>
            </a:r>
            <a:r>
              <a:rPr lang="ru-RU" sz="1100" dirty="0">
                <a:solidFill>
                  <a:prstClr val="black"/>
                </a:solidFill>
              </a:rPr>
              <a:t>Якутск </a:t>
            </a:r>
            <a:r>
              <a:rPr lang="ru-RU" sz="1100" dirty="0" smtClean="0">
                <a:solidFill>
                  <a:prstClr val="black"/>
                </a:solidFill>
              </a:rPr>
              <a:t>2023г</a:t>
            </a:r>
            <a:r>
              <a:rPr lang="ru-RU" sz="1100" dirty="0">
                <a:solidFill>
                  <a:prstClr val="black"/>
                </a:solidFill>
              </a:rPr>
              <a:t>.</a:t>
            </a:r>
          </a:p>
          <a:p>
            <a:pPr lvl="0"/>
            <a:r>
              <a:rPr lang="ru-RU" sz="1100" dirty="0" err="1">
                <a:solidFill>
                  <a:prstClr val="black"/>
                </a:solidFill>
              </a:rPr>
              <a:t>Канаев</a:t>
            </a:r>
            <a:r>
              <a:rPr lang="ru-RU" sz="1100" dirty="0">
                <a:solidFill>
                  <a:prstClr val="black"/>
                </a:solidFill>
              </a:rPr>
              <a:t> Сергей, Студент года РС(Я) в номинации «Профессионал года», 2022г., лауреат 1 степени;</a:t>
            </a:r>
          </a:p>
          <a:p>
            <a:pPr lvl="0"/>
            <a:r>
              <a:rPr lang="ru-RU" sz="1100" dirty="0">
                <a:solidFill>
                  <a:prstClr val="black"/>
                </a:solidFill>
              </a:rPr>
              <a:t>Филиппова Мария, Студент года РС(Я) в номинации «Профессионал года», 2022г., лауреат 1 степени;</a:t>
            </a:r>
          </a:p>
          <a:p>
            <a:pPr lvl="0"/>
            <a:r>
              <a:rPr lang="ru-RU" sz="1100" dirty="0">
                <a:solidFill>
                  <a:prstClr val="black"/>
                </a:solidFill>
              </a:rPr>
              <a:t>Егоров Вадим, НПК Шаг в будущую профессию», фестиваль молодых модельеров и дизайнеров, 1-2 декабря 2023г., диплом 2 степени.;</a:t>
            </a:r>
          </a:p>
          <a:p>
            <a:pPr lvl="0"/>
            <a:r>
              <a:rPr lang="ru-RU" sz="1100" dirty="0">
                <a:solidFill>
                  <a:prstClr val="black"/>
                </a:solidFill>
              </a:rPr>
              <a:t>Филиппова Мария, конкурс профессионального мастерства среди рабочих специальностей СПО на призы ЯГД, в номинации «Лучший ювелир», 2022г.</a:t>
            </a:r>
          </a:p>
          <a:p>
            <a:pPr lvl="0"/>
            <a:r>
              <a:rPr lang="ru-RU" sz="1100" dirty="0">
                <a:solidFill>
                  <a:prstClr val="black"/>
                </a:solidFill>
              </a:rPr>
              <a:t>Мельчуков Олег Евгеньевич. Диплом 3 степени Республиканская научная конференция студентов и магистрантов Аммосов-2022. 2022г</a:t>
            </a:r>
            <a:r>
              <a:rPr lang="ru-RU" sz="1100" dirty="0" smtClean="0">
                <a:solidFill>
                  <a:prstClr val="black"/>
                </a:solidFill>
              </a:rPr>
              <a:t>.</a:t>
            </a:r>
          </a:p>
          <a:p>
            <a:pPr lvl="0"/>
            <a:r>
              <a:rPr lang="ru-RU" sz="1100" dirty="0">
                <a:solidFill>
                  <a:prstClr val="black"/>
                </a:solidFill>
              </a:rPr>
              <a:t>Филиппова Мария Диплом 1 степени, Региональный этап чемпионата по профессиональному мастерству “Профессионалы ” -2023 по компетенции Ювелирное дело. Якутск 2023г.</a:t>
            </a:r>
            <a:br>
              <a:rPr lang="ru-RU" sz="1100" dirty="0">
                <a:solidFill>
                  <a:prstClr val="black"/>
                </a:solidFill>
              </a:rPr>
            </a:br>
            <a:r>
              <a:rPr lang="ru-RU" sz="1100" dirty="0">
                <a:solidFill>
                  <a:prstClr val="black"/>
                </a:solidFill>
              </a:rPr>
              <a:t>Новикова Ангелина Диплом 2 степени, Региональный этап чемпионата по профессиональному мастерству “Профессионалы ” -2023 по компетенции Ювелирное дело. Якутск 2023г.</a:t>
            </a:r>
            <a:br>
              <a:rPr lang="ru-RU" sz="1100" dirty="0">
                <a:solidFill>
                  <a:prstClr val="black"/>
                </a:solidFill>
              </a:rPr>
            </a:br>
            <a:endParaRPr lang="ru-RU" sz="1100" dirty="0">
              <a:solidFill>
                <a:prstClr val="black"/>
              </a:solidFill>
            </a:endParaRPr>
          </a:p>
        </p:txBody>
      </p:sp>
    </p:spTree>
    <p:extLst>
      <p:ext uri="{BB962C8B-B14F-4D97-AF65-F5344CB8AC3E}">
        <p14:creationId xmlns:p14="http://schemas.microsoft.com/office/powerpoint/2010/main" val="13983813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1054</TotalTime>
  <Words>1348</Words>
  <Application>Microsoft Office PowerPoint</Application>
  <PresentationFormat>Экран (4:3)</PresentationFormat>
  <Paragraphs>87</Paragraphs>
  <Slides>67</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67</vt:i4>
      </vt:variant>
    </vt:vector>
  </HeadingPairs>
  <TitlesOfParts>
    <vt:vector size="68" baseType="lpstr">
      <vt:lpstr>Волна</vt:lpstr>
      <vt:lpstr>Государственное автономное профессиональное образовательное учреждение Республики Саха (Якутия) "Якутский промышленный техникум имени Т.Г. Десяткина"</vt:lpstr>
      <vt:lpstr>Должность, профессия: Мастер производственного обучения, 54.01.02. Ювелир. Стаж педагогической деятельности:  5 лет Профессиональный модуль: ПМ.01. Изготовление ювелирных и художественных изделий из цветных и драгоценных металлов. Имеющаяся категория: Первая, приказ  № 09-18/4 от 01.06.23 Претендует на категорию: Высшая Образование: 1) ФГАОУ ВПО "Северо-Восточный федеральный университет им. М. К. Аммосова" г. Якутск, Физико-технический институт, квалификация: Технология художественной обработки материалов. 2015г.бакалавр 2) ФГАОУВО «Дальневосточный федеральный университет» г. Владивосток, квалификация: Технология художественной обработки материалов, 2017г магистр                                                                                                                                                                                                 3) ГАУДПО РС(Я) «Институт развития профессионального образования»,  среднего профессионального образования, квалификация: Педагог профессионального образования, 2021г.</vt:lpstr>
      <vt:lpstr>Дипломы</vt:lpstr>
      <vt:lpstr>Удостоверение о повышении квалификации Нетворкинг: проектирование будущего или взгляд из будущего ГАУ  ДПО РС(Я)«ИРПО» 16ч.02.04.21г. Удостоверение о повышении квалификации «Куратор группы(курса) обучающихся по программам СПО»ГАУ  ДПО РС(Я)«ИРПО» 34ч. 25.11.21г. ГАУДПО РС(Я) «Институт развития профессионального образования»,  среднего профессионального образования, квалификация: Педагог профессионального образования, 2021г._360ч 19.11.21г.  тема квалификационной работы " Рабочая программа профессионального модуля ПМ.01. ИЗГОТОВЛЕНИЕ ЮВЕЛИРНЫХ И ХУДОЖЕСТВЕННЫХ ИЗДЕЛИЙ ИЗ ЦВЕТНЫХ И ДРАГОЦЕННЫХ МЕТАЛЛОВ для профессии 54.01.02. Ювелир, 360 часов, 30.10.2020;  Удостоверение о повышении квалификации «Защита детей от информации, причиняющей вред их здоровью и развитию» 36ч. 14.05.22г.                                                                                                                                                                            Стажировка Ассоцации «Альянс ЭПЛ Якутские бриллианты» 72 ч., 2021 г; Удостоверение о повышении квалификации «Защита детей от информации, причиняющей вред их здоровью и развитию»,  36ч., 14.05.22г. Сертификат о том что прошел стажировку в ювелирной компании ООО «Аурифекс» по направлению: Ювелирное дело, 72ч., Якутск, 2023. Удостоверение о повышении квалификации ГАУ ДПО PC (Я) «ИРПО» по дополнительной профессиональной программе «Внедрение бережливых технологий в деятельность образовательных учреждений и педагогов», 24ч.12.04.24. </vt:lpstr>
      <vt:lpstr>Результаты повышения квалификации по профилю педагогической деятельности </vt:lpstr>
      <vt:lpstr>Результаты повышения квалификации по профилю педагогической деятельности </vt:lpstr>
      <vt:lpstr>2) Результаты освоения обучающимися образовательных программ (по итогам мониторингов, проводимых организацией)</vt:lpstr>
      <vt:lpstr>3)Результаты участия обучающихся в выставках, конкурсах, олимпиадах, конференциях, соревнованиях</vt:lpstr>
      <vt:lpstr>Результаты участия обучающихся в выставках, конкурсах, олимпиадах, конференциях, соревнованиях</vt:lpstr>
      <vt:lpstr>Васильев Радмир Диплом 3 степени, Региональный этап чемпионата по профессиональному мастерству “Профессионалы ” -2023 по компетенции Ювелирное дело. Якутск 2023г. Татаринов Эрхан Диплом 1 степени. Региональный этап чемпионата по профессиональному мастерству “Профессионалы ” -2023 по компетенции Ювелирное дело (юниоры). Якутск 2023г.                                                                                                                                                                                                                                                                                  Филиппова Мария Диплом 1 степени. Открытый отраслевой чемпионат профессионального мастерства по креативным индустриям «Айар Уустар» в РС(Я)-2023. Васильев Радмир Диплом 2 степени. Открытый отраслевой чемпионат профессионального мастерства по креативным индустриям «Айар Уустар» в РС(Я)-2023. Канаев Сергей Диплом 2 степени. Республиканский конкурс-выставка ДПИ по мотивам фольклора народов Якутии «Я вижу мир» среди студенческой молодежи РС(Я), посвященного 75-летию художника модельера, Члена Союза художников России, члена союза дизайнеров России Августины Филипповой.Якутск 2023г. Сивцев Артур Диплом 2 степени. Республиканский конкурс-выставка ДПИ по мотивам фольклора народов Якутии «Я вижу мир» среди студенческой молодежи РС(Я), посвященного 75-летию художника модельера, Члена Союза художников России, члена союза дизайнеров России Августины Филипповой.Якутск 2023г.  Васильев Радмир Диплом 1 степени, Региональный этап чемпионата по профессиональному мастерству “Профессионалы ” -2024 по компетенции Ювелирное дело. Якутск 2024г. Татаринов Эрхан Диплом 2 степени. Региональный этап чемпионата по профессиональному мастерству “Профессионалы ” -2024 по компетенции Ювелирное дело. Якутск 2024г. Бысыев Сандал Диплом 1 степени. Региональный этап чемпионата по профессиональному мастерству “Профессионалы ” -2024 по компетенции Ювелирное дело (юниоры). Якутск 2024г.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Результаты участия обучающихся в выставках, конкурсах, олимпиадах, конференциях, соревнованиях</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Диплом эксперта. За участие в Х открытом региональном чемпионате «Молодые профессионалы» Worldskills Russia-2021 Диплом эксперта. За участие в IХ открытом региональном чемпионате «Молодые профессионалы» Worldskills Russia-2021 Диплом эксперта Финал IX Национального чемпионата «Молодые профессионалы» по WSR г. Уфа, 25-29 августа 2021г., по компетенции «Ювелирное дело». Диплом эксперта. Финал Х национального чемпионата «Молодые профессионалы» Worldskills Russia. Красноярский край 28 март-10 апрель 2022г. СВИДЕТЕЛЬСТВО № 0000107939 Свидетельство дает право участия в оценке демонстрационного экзамена по стандартам Worldskills. В 2022г. Сертификат оценивающего эксперта Конкурса профессионального мастерства среди рабочих специальностей СПО на призы Якутской городской Думы. 25 ноябрь 2022г. Диплом эксперта Финал X Национального чемпионата «Молодые профессионалы» Worldskills Russia. Красноярский край 28 март-10 апрель 2022г. по компетенции «Ювелирное дело». Сертификат VIII республиканского заочного конкурса методических разработок среди педагогических работников организаций среднего профессионального образования «Педагогические идеи». 2023 г. 4 февраль. Диплом главного эксперта Региональный этап чемпионата по профессиональному мастерству «Профессионалы» - 2023 в Республике Саха (Якутия) 13-26 марта 2023г. Ювелирное дело (юниоры) Диплом оценивающего эксперта Региональный этап чемпионата по профессиональному мастерству «Профессионалы» - 2023 в Республике Саха (Якутия) 13-26 марта 2023г. Ювелирное дело (основные) Диплом в номинации «ЛУЧШЕЕ НАУЧНОЕ ИССЛЕДОВАНИЕ»Научно-практическая конференция педагогических работников образовательных организаций « Инновации.Наука.Бизнес: Региональная модель развития среднего профессионального образования в Республике Саха (Якутия). 2022 г.   Диплом 2 степени. Республиканского фестиваля художественной самодеятельности работников СПО РС(Я) «Педагогическая весна-2022», посвященного 100-летию образования Якутской АССР. 2022 г.  </vt:lpstr>
      <vt:lpstr>Сертификат участника республиканских педагогических чтений «Проблемы и перспективы реализации компетентносного подхода к обучению в учреждениях среднего профессионального образования» 2022г. Диплом 2 степени. Республиканский межнациональный фестиваль «Гордость земли родной» посвященный к Году труда в РС(Я) и Году педагога и наставника в РФ. 22 февраль 2023г. Диплом 2 степени смотра стревой подготовки среди молодежных советов членских организаций и координационных советов организаций профсоюзов Федерации профсоюзов Республики Саха (Якутия) 24 февраль 2023г. г.Якутск Диплом 2 степени в первенстве профсоюза «Профзолото» по волейболу март 2023г. г.Якутск. Сертификат VIII республиканского заочного конкурса методических разработок среди педагогических работников организаций среднего профессионального образования «Педагогические идеи». 2023 г. Диплом главного эксперта Региональный этап чемпионата по профессиональному мастерству «Профессионалы» - 2023 в Республике Саха (Якутия), 13-26 марта 2023г. Ювелирное дело (юниоры).  Диплом оценивающего эксперта Региональный этап чемпионата по профессиональному мастерству «Профессионалы» - 2023 в Республике Саха (Якутия), 13-26 марта 2023г. Ювелирное дело (основные). Диплом главного эксперта. Открытый отраслевой чемпионат профессионального мастерства по креативным индустриям «Айар Уустар» в РС(Я)-2023. Диплом главного эксперта Региональный этап чемпионата по профессиональному мастерству «Профессионалы» - 2024 в Республике Саха (Якутия), 13-26 марта 2024г. Ювелирное дело (юниоры). Диплом оценивающего эксперта Региональный этап чемпионата по профессиональному мастерству «Профессионалы» - 2024 в Республике Саха (Якутия), 13-26 марта 2024г.  Сертификат участнику Ярмарки проектов «Сделано в Якутии.Образование». Якутск 2024г. Диплом эксперта V республиканского детского чемпионата «Я-профи» по компетенция «Ювелирное дело».Якутск 2024г.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методические рекомендации по проведению уроков производственного обучения, отражающие использование им новых образовательных (производственных) технологий; -программу учебной и производственной практики программы подготовки квалифицированных рабочих, служащих по профессии; - фонд оценочных средств по ПМ.01.  Изготовление ювелирных и художественных изделий из цветных и драгоценных металлов..  ПМ.03.  Изготовление ювелирных изделий со вставками ПМ.04. Ремонт и реставрация ювелирных и художественных изделий Программа итоговой государственной аттестации выпускников по профессии 54.01.02 Нормативно-правовое обеспечение деятельности мастерских: - Паспорт мастерских; -График производственной практики; -Документы по Пожарной безопасности и технике безопасности. Комплект методических материалов по учебно-производственных работ: -Перечень учебно-производственных работ; -Образцы по темам перечня учебно- производственных работ; -Инструкционно- технологические карты; -Планы занятий; -Задания для самостоятельной работы; -Дидактические материалы для закрепления. Методические рекомендации по выполнению курсового проекта по стандартам WSR по профессии 54.01.02 Ювелир.  Методические рекомендации по выполнению курсового проекта по стандартам "Профессионалы" по профессии 54.01.02 Ювелир.   </vt:lpstr>
      <vt:lpstr>-Информационно-коммуникационные технологии -Здоровьесберегающие технологии; -Проектно-исследовательские технологии; -Дистанционное обучение; -Эффективно использует в своей деятельности новые образовательные технологии (в том числе ЭОР и ИКТ); методические материалы, разработанные педагогическим работником с применением новых образовательных технологий, размещены на официальных сайтах; -На основе ИКТ составлены мультимедийные презентации уроков по учебной практике по темам: «Разработка ювелирного изделия в стиле Ар-Деко с помощью программы Fusion 360», «Изготовление фантазийной формы огранки», «Разработка дизайна ювелирного изделия в стиле Авангард», «Плавка и отливка металла».</vt:lpstr>
      <vt:lpstr>Сертификат за участие в республиканском семинаре « Повышение учебной мотивации студентов ПОО». 2020 г. Участник II Республиканского молодежного форума «Профессионалы Якутии» Opev space « Окно возможностей».  2022г. Провел открытый урок на неделе ПЦК. Тема урока: "Создание и изготовление креативного элемента по стандартам WSR". 2022 г. Провел открытый урок на неделе ПЦК. Тема урока: "Создание эскиза  для ювелирного изделия". 2023 г. Диплом в номинации «ЛУЧШЕЕ НАУЧНОЕ ИССЛЕДОВАНИЕ»Научно-практическая конференция педагогических работников образовательных организаций « Инновации.Наука.Бизнес: Региональная модель развития среднего профессионального образования в Республике Саха (Якутия). 2022 г.   Сертификат VII республиканского заочного конкурса методических разработок среди педагогических работников организаций среднего профессионального образования «Педагогические идеи» 2021г.                                                                                                                                                                                                              Сертификат Республиканская научно-практическая конференция «Сохраняя традиции, вперед в будущее», посвященной 95-летию Героя Социалистического труда Тараса Гавриловича Десяткина и Году педагога и наставника. Тема: "Исследование и разработка раствора для меднения и их применение"  2022г.                                                          Сертификат Республиканская научно-практическая конференция «Сохраняя традиции, вперед в будущее», посвященной 95-летию Героя Социалистического труда Тараса Гавриловича Десяткина и Году педагога и наставника. Тема:«Обучение студентов по технологии отливки восковой модели для серийного производства» 2023г.  Научная публикация в журнале « Профессиональное образование Якутии» № 4(44) 2022г. «Исследование раствора стабилизации древесины и применение эпоксидной смолы в изделиях декоративно-прикладного творчества»                                                           Научная публикация в Международной научно-практической конференции ВУЗов России . Тема: Исследование технологии закрепки камня круглой огранки методом гальванического осаждения. Санкт-Петербург,17-22 апрель 2023г. </vt:lpstr>
      <vt:lpstr>Презентация PowerPoint</vt:lpstr>
      <vt:lpstr>Презентация PowerPoint</vt:lpstr>
      <vt:lpstr>Авторские публикации</vt:lpstr>
      <vt:lpstr>Авторские публикации</vt:lpstr>
      <vt:lpstr>Участвуют в работе кружка по профессии:  2020-2021 уч.г. -  гр. Ю-36, количество обучающихся 25, из них участвуют в работе кружка 12 (48%);  2021-2022 уч.г. - гр. Ю-36, количество обучающихся 25, из них участвуют в работе кружка 12 (48%); 2021-2022 уч.г. - группа Ю-36 количество обучающихся 24 , из них  участвуют в работе кружка 14 (58,3%) .                                                                  2021-2022 уч.г. -  гр. Ю-37, количество обучающихся 24, из них участвуют в работе кружка 12 (50%);  2022-2023 уч.г. - гр. Ю-37, количество обучающихся 24, из них участвуют в работе кружка 12 (50%); 2022-2023 уч.г. - группа Ю-37 количество обучающихся 24 , из них  участвуют в работе кружка 12 (50%) .                                                                    2023-2024 уч.г. -  гр. Ю-40, количество обучающихся 24, из них участвуют в работе кружка 10 (50%);  2023-2024 уч.г. - гр. Ю-40, количество обучающихся 24, из них участвуют в работе кружка 12 (50%); 2022-2023 уч.г. - группа Ю-37 количество обучающихся 24 , из них  участвуют в работе кружка 12 (50%) .    Кружок технического творчества. Ежегодное участие с изделиями на выставке Форум молодых модельеров в рамках НПК «Шаг в будущую профессию» и участие в конкурсе профессионального мастерства: 1-2 декабря 2022г. Марафон бизнес идей диплом «Спецприз Министерства образования и науки РС(Я) «Изготовление ювелирных изделий «Возрождая традиции».; Форум молодых модельеров в рамках НПК «Шаг в будущую профессию»: декабрь 2021г. диплом 1 степени Канаев Сергей; 1-2 декабря 2022г. диплом 1 степени Филиппова Мария; 1-2 декабря 2022г. диплом 2 степени Егоров Вадим.                                                                                                                                                                                                                                                                                                                                                                                                                                                                                                                                 Мельчуков Олег Евгеньевич. Диплом 3 степени Республиканская научная конференция студентов и магистрантов Аммосов-2022. 2022г.                                                                                                                                                                                                                                                                                                                                                                            Канаев Сергей Диплом 2 степени. Республиканский конкурс-выставка ДПИ по мотивам фольклора народов Якутии «Я вижу мир» среди студенческой молодежи РС(Я), посвященного 75-летию художника модельера, Члена Союза художников России, члена союза дизайнеров России Августины Филипповой.Якутск 2023г. Сивцев Артур Диплом 2 степени. Республиканский конкурс-выставка ДПИ по мотивам фольклора народов Якутии «Я вижу мир» среди студенческой молодежи РС(Я), посвященного 75-летию художника модельера, Члена Союза художников России, члена союза дизайнеров России Августины Филипповой.Якутск 2023г.        Конкурсе профессионального мастерства: </vt:lpstr>
      <vt:lpstr>Тетина Ляля, Финал Национального чемпионата «Молодые профессионалы» по WSR Кузбасс, 7-20 сентября 2020г., по компетенции «Ювелирное дело», диплом 2 степени; Васильева Дайаана, Финал Национального чемпионата «Молодые профессионалы» (Юниоры) по WSR Кузбасс, 7-20 сентября 2020г., по компетенции «Ювелирное дело», диплом 2 степени; Канаев Сергей, Финал Национального чемпионата «Молодые профессионалы» по WSR г. Уфа, 25-29 августа 2021г., по компетенции «Ювелирное дело», диплом 1 степени; Филиппова Мария, Финал Национального чемпионата «Молодые профессионалы» по WSR (Юниоры) г. Уфа, 25-29 августа 2021г., по компетенции «Ювелирное дело», диплом 3 степени; Федулов Константин, I Национальный чемпионат DeafSkills, г. Казань, декабрь 2021г., диплом 2 степени;  Новикова Ангелина, Итоговые соревнования, приравненные к Финалу X Национального чемпионата «Молодые профессионалы» по WSR, Красноярский край, 28 марта-10 апреля 2022г., медальон за профессионализм.; Лукачевская Елена, Итоговые соревнования, приравненные к Финалу X Национального чемпионата «Молодые профессионалы» по WSR (Юниоры), Красноярский край, 28 марта-10 апреля 2022г., диплом 3 степени. Петров Руслан, II Национальный чемпионат DeafSkills, Республика Башкортостан г. Уфа, 22 октября 2022г., диплом 2 степени;                                                                                                                                                                                                                                                                                                                                                                                                    Филиппова Мария Диплом 1 степени. Открытый отраслевой чемпионат профессионального мастерства по креативным индустриям «Айар Уустар» в РС(Я)-2023. Васильев Радмир Диплом 2 степени. Открытый отраслевой чемпионат профессионального мастерства по креативным индустриям «Айар Уустар» в РС(Я)-2023.                                                                                                                                                                                                                                                                                                                                                                                                      Филиппова Мария, Диплом 2 степени. Итоговые соревнования, приравненные к Финалу X Национального чемпионата «Профессионалы» по компетенции Ювелирное дело, Красноярский край, 2 июля -7 июля 2023г.                                                Васильев Радмир, Диплом 1 степени. Итоговый межрегиональный этап Чемпионата по профессиональному мастерству «Профессионалы»-2024.г.Пермь. Диплом III степени «Национальные прыжки» в Спартакиаде работников СПО РС(Я) по национальным видам спорта. 2021 г. Сертификат за участие молодых профсоюзных активистов Республики Саха (Якутия) от председателя Федерации профсоюзов Республики С(Я) Н.Н. Дегтярева. 2021 г. Сертификат участника эстафетных лыжных гонок на Кубок Федерации профсоюзов Республики Саха (Якутия) среди сборных команд членских организаций. А.П.Чекина за активное участие в эстафете лыжных гонок среди трудовых коллективов на кубок Федерации профсоюзов Республики Саха (Якутия). 2022 г.                                                             Сертификат участника эстафетных лыжных гонок на Кубок Федерации профсоюзов Республики Саха (Якутия) среди сборных команд членских организаций. Якутск 2024г. Диплом 2 степени в первенстве профсоюза «Профзолото» по настольному теннису. Март 2024.                                                                                                                                                                                                                                                                                                                                                                                                                                                    Ежегодная подготовка школьников  в кружке по компетенции «Ювелирное дело». 2019-2024гг.    Ежегодные рофессиональные пробы для школьников в рамках реализации федерального проекта "Билет в будущее"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Изготовление качественной продукции, изделий совместно с предприятиями, организациями. Организация оказания услуг населению совместно с предприятиями, организациями. 100% студенты проходят производственную практику по договорам с предприятиями: Договор о взаимном сотрудничестве ООО ЮФ «Аурифекс», ООО"Эпл Даймонд",  ООО «Сэйбиэм», ООО "УРУУ", ООО"Григори". Изготовление ювелирных изделий совместно с ювелирными фирмами ООО "Аурифекс", ООО "Григори", ООО "УРУУ".  Организация оказания услуг - монтировка ювелирных изделий из серебра: серьги в национальном стиле, подвески, кольца, значки, медали из бронзы.  2020 г. Изготовление серебряных изделий в общем объеме 250 штук.,                                       2021 г. Изготовление серебряных булавок Герб Республики Саха (Якутия) в объеме 500 штук.,                                                                                                                                     2022 г. Изготовление серебряных булавок Герб Республики Саха (Якутия) в объеме 500 штук.,                                                                                                                                     2023 г. Изготовление бронзовых ювелирных изделий ООО ЮФ Аурифекс, директор Иванов Альберт Аркадьевич в объеме 500 штук.,                                                                                       2024 г. Изготовление бронзовых ювелирных изделий ООО ЮФ Аурифекс, директор Иванов Альберт Аркадьевич в объеме 500 штук.,  2024 г. Изготовление бронзовых ювелирных изделий ООО ЮФ Аурифекс, директор Иванов Альберт Аркадьевич в объеме 500 штук.   </vt:lpstr>
      <vt:lpstr>Конференция: 22 марта 2023г. «Методика подготовки победителей и призеров финал национальных чемпионатов по компетенции «Ювелирное дело».                                                                                                                                                                                                                                                                                                                                                                       Конференция: 17 марта 2024г. «Методика подготовки победителей и призеров финал национальных чемпионатов по компетенции «Ювелирное дело». Обучающиеся стали призерами, проведенных мастером производственного обучения конкурсов профессионального мастерства, иных конкурсов и аналогичных мероприятий (в области преподаваемого учебного курса, ПМ (модуля)) в ПОО, заняли призовые места на республиканском уровне и приняли участие в всероссийском и международном уровнях: Тетина Ляля, Финал Национального чемпионата «Молодые профессионалы» по WSR Кузбасс, 7-20 сентября 2020г., по компетенции «Ювелирное дело», диплом 2 степени; Винокурова Дайаана, Финал Национального чемпионата «Молодые профессионалы» (Юниоры) по WSR Кузбасс, 7-20 сентября 2020г., по компетенции «Ювелирное дело», диплом 2 степени; Канаев Сергей, Финал Национального чемпионата «Молодые профессионалы» по WSR г. Уфа, 25-29 августа 2021г., по компетенции «Ювелирное дело», диплом 1 степени; </vt:lpstr>
      <vt:lpstr>Филиппова Мария, Финал Национального чемпионата «Молодые профессионалы» по WSR (Юниоры) г. Уфа, 25-29 августа 2021г., по компетенции «Ювелирное дело», диплом 3 степени; Федулов Константин, I Национальный чемпионат DeafSkills, г. Казань, декабрь 2021г., диплом 2 степени;  Новикова Ангелина, Итоговые соревнования, приравненные к Финалу XНационального чемпионата «Молодые профессионалы» по WSR, Красноярский край, 28 марта-10 апреля 2022г., медальон за профессионализм.; Лукачевская Елена, Итоговые соревнования, приравненные к Финалу X Национального чемпионата «Молодые профессионалы» по WSR (Юниоры), Красноярский край, 28 марта-10 апреля 2022г., диплом 3 степени. Петров Руслан, II Национальный чемпионат DeafSkills, Республика Башкортостан г. Уфа, 22 октября 2022г., диплом 2 степени;                                                                                                                                                                                                                                                                                                                                                                                                 Филиппова Мария, Диплом 2 степени. Итоговые соревнования, приравненные к Финалу X Национального чемпионата «Профессионалы» по компетенции Ювелирное дело, Красноярский край, 2 июля -7 июля 2023г.  Новикова Ангелина Олимпиада по худ дицсиплине "Дизайн" тема: "Творчество А.С.Пушкина  в рамках НПК Егоровских чтений" СВФУ   29.03.23г. Васильев Радмир, Диплом 1 степени. Итоговый межрегиональный этап Чемпионата по профессиональному мастерству «Профессионалы»-2024.г.Пермь. </vt:lpstr>
      <vt:lpstr>Презентация PowerPoint</vt:lpstr>
      <vt:lpstr>Презентация PowerPoint</vt:lpstr>
      <vt:lpstr>1. Награжден нагрудным знаком «Надежда Якутии» от Министерства образования Республики Саха (Якутия). Удостоверение №01-138, №08-20/24 от 26.04.22г. 2. Награжден нагрудным знаком «Молодость и профессионализм» от Министерства просвещения Российской Федерации. Приказ от 2 мая 2024г. 3. Благодарственное письмо Главы Республики Саха (Якутия) за высокий уровень подготовки участников сборной Якутии. 2020 г. 4. Почетная грамота от Государственного Собрания (ИЛ ТУМЭН) за добросовестный труд, личный вклад в развитие профессионального образования Республики Саха (Якутия). Председатель постоянного комитета Ф.В. Габышева.2020г. 5. Благодарственное письмо от Председателя Правительства Республики Саха(Якутия) А. Тарасенко за высокий профессионализм, добросовестный труд и вклад в социально-экономическое развитие Республики Саха (Якутия 6.Благодарственное письмо за успешную подготовку студентов к научно-практической конференции ГАПОУ РС(Я) «Якутский промышленный техникум им. Т. Г. Десяткина 7.Благодарственное письмо Главы Республики Саха (Якутия).2021 г. 8.Благодарственное письмо от Председателя профсоюза «Профзолото» А.П Чекина за активное участие в эстафете лыжных гонок среди трудовых коллективов на кубок Федерации профсоюзов Республики Саха (Якутия).  2021г.  9.Благодарственное письмо от Министерства образования и науки РС(Я) за содействие в проведении Открытого отраслевого чемпионата профессионального мастерства по креативным индустриям «Айар Уустар» в РС(Я). Якутск 2023  10.Благодарственное письмо от имени Правительства РС(Я) за заслуги в области образования, вклад в социально-экономическое развитие республики. Якутск 2023 11.Благодарность за высокий профессионализм, компетентность, плодотворное сотрудничество в качественной подготовке и результативному участию учащихся Саха политехнического лицея по итогам 2023-2024. Якутск 2024 </vt:lpstr>
      <vt:lpstr>Благодарственные письма</vt:lpstr>
      <vt:lpstr>Благодарственные письма</vt:lpstr>
      <vt:lpstr>Благодарственные письма</vt:lpstr>
      <vt:lpstr>Нагрудные знаки</vt:lpstr>
      <vt:lpstr>Итоги: 2020-2023 уч.г.  Показатели ВКР - 100%, качество - 92%                                                                                                                                                                                                                                                                         2021-2024 уч.г.  Показатели ВКР - 100%, качество - 94%                                            Промежуточная аттестация:  ПМ01. ИЗГОТОВЛЕНИЕ ЮВЕЛИРНЫХ И ХУДОЖЕСТВЕННЫХ ИЗДЕЛИЙ ИЗ ЦВЕТНЫХ И ДРАГОЦЕННЫХ МЕТАЛЛОВ 2020-2021 уч. год успеваемость- 100%, качество-54%; 2021-2022 уч. год успеваемость-100%, качество- 62%; 2022-2023 уч. год успеваемость- 100%, качество 68%. УП 01.01. 2020-2021 уч. год успеваемость- 100%, качество-78%; 2021-2022 уч. год успеваемость-100%, качество- 82%; 2022-2023 уч. год успеваемость 100%, качество 92%.                                                                                                                                                                 Квалификационный экзамен:  ПМ01. ИЗГОТОВЛЕНИЕ ЮВЕЛИРНЫХ И ХУДОЖЕСТВЕННЫХ ИЗДЕЛИЙ ИЗ ЦВЕТНЫХ И ДРАГОЦЕННЫХ МЕТАЛЛОВ 2021-2022 уч.год успеваемость 100%, качество 84% 2022-2023 уч.год успеваемость 100%, качество 88% </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Нюра</dc:creator>
  <cp:lastModifiedBy>Нюра</cp:lastModifiedBy>
  <cp:revision>64</cp:revision>
  <dcterms:created xsi:type="dcterms:W3CDTF">2022-04-25T03:20:35Z</dcterms:created>
  <dcterms:modified xsi:type="dcterms:W3CDTF">2024-12-04T00:11:05Z</dcterms:modified>
</cp:coreProperties>
</file>