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5"/>
  </p:notesMasterIdLst>
  <p:sldIdLst>
    <p:sldId id="256" r:id="rId2"/>
    <p:sldId id="257" r:id="rId3"/>
    <p:sldId id="260" r:id="rId4"/>
    <p:sldId id="258" r:id="rId5"/>
    <p:sldId id="299" r:id="rId6"/>
    <p:sldId id="259" r:id="rId7"/>
    <p:sldId id="261" r:id="rId8"/>
    <p:sldId id="262" r:id="rId9"/>
    <p:sldId id="300" r:id="rId10"/>
    <p:sldId id="263" r:id="rId11"/>
    <p:sldId id="301" r:id="rId12"/>
    <p:sldId id="303" r:id="rId13"/>
    <p:sldId id="313" r:id="rId14"/>
    <p:sldId id="277" r:id="rId15"/>
    <p:sldId id="295" r:id="rId16"/>
    <p:sldId id="314" r:id="rId17"/>
    <p:sldId id="296" r:id="rId18"/>
    <p:sldId id="311" r:id="rId19"/>
    <p:sldId id="297" r:id="rId20"/>
    <p:sldId id="298" r:id="rId21"/>
    <p:sldId id="264" r:id="rId22"/>
    <p:sldId id="305" r:id="rId23"/>
    <p:sldId id="312" r:id="rId24"/>
    <p:sldId id="307" r:id="rId25"/>
    <p:sldId id="302" r:id="rId26"/>
    <p:sldId id="273" r:id="rId27"/>
    <p:sldId id="308" r:id="rId28"/>
    <p:sldId id="270" r:id="rId29"/>
    <p:sldId id="309" r:id="rId30"/>
    <p:sldId id="310" r:id="rId31"/>
    <p:sldId id="274" r:id="rId32"/>
    <p:sldId id="288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6C4CD-0098-4021-B122-B43F4C3C35C8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E5560-9620-4070-BCA2-A751D97F7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115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68F7A35-DA17-4949-AE22-87DD772D38D5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9C15E980-969D-409C-BFE7-442C1E3EA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0.wdp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-koncept.ru/2016/56273.htm" TargetMode="External"/><Relationship Id="rId2" Type="http://schemas.openxmlformats.org/officeDocument/2006/relationships/hyperlink" Target="http://e-koncept.ru/2017/770518.ht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19.wdp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21.wdp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microsoft.com/office/2007/relationships/hdphoto" Target="../media/hdphoto29.wdp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3928" y="500042"/>
            <a:ext cx="5005790" cy="5929353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chemeClr val="accent2"/>
                </a:solidFill>
              </a:rPr>
              <a:t>Игнатьева </a:t>
            </a:r>
            <a:br>
              <a:rPr lang="ru-RU" sz="4000" b="1" dirty="0" smtClean="0">
                <a:solidFill>
                  <a:schemeClr val="accent2"/>
                </a:solidFill>
              </a:rPr>
            </a:br>
            <a:r>
              <a:rPr lang="ru-RU" sz="4000" b="1" dirty="0" smtClean="0">
                <a:solidFill>
                  <a:schemeClr val="accent2"/>
                </a:solidFill>
              </a:rPr>
              <a:t>Мария </a:t>
            </a:r>
            <a:br>
              <a:rPr lang="ru-RU" sz="4000" b="1" dirty="0" smtClean="0">
                <a:solidFill>
                  <a:schemeClr val="accent2"/>
                </a:solidFill>
              </a:rPr>
            </a:br>
            <a:r>
              <a:rPr lang="ru-RU" sz="4000" b="1" dirty="0" smtClean="0">
                <a:solidFill>
                  <a:schemeClr val="accent2"/>
                </a:solidFill>
              </a:rPr>
              <a:t>Васильевна,</a:t>
            </a:r>
            <a:br>
              <a:rPr lang="ru-RU" sz="4000" b="1" dirty="0" smtClean="0">
                <a:solidFill>
                  <a:schemeClr val="accent2"/>
                </a:solidFill>
              </a:rPr>
            </a:b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преподаватель </a:t>
            </a:r>
            <a:r>
              <a:rPr lang="ru-RU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истории и обществознания Государственного автономного профессионального образовательного учреждения </a:t>
            </a: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РС </a:t>
            </a:r>
            <a:r>
              <a:rPr lang="ru-RU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(Я) «Якутский промышленный </a:t>
            </a: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техникум имени Т.Г. Десяткина»</a:t>
            </a:r>
            <a:b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педагогический стаж – 24 года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/>
            </a:r>
            <a:b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</a:b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27" name="Picture 3" descr="C:\Users\История\Desktop\Я\IMG_81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1" y="629444"/>
            <a:ext cx="3058508" cy="4570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74136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4.3. Обучающиеся </a:t>
            </a: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становятся призерами/победителями республиканских, всероссийских/международных мероприятий: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Николаев </a:t>
            </a: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Никита, Петров Андрей – II место в VIII Республиканской научно-практической конференции «Шаг в будущую профессию» за доклад «Жизнь и творчество Николаева Василия Васильевича (1905-1979)», Диплом II степени 2014, рекомендация Экспертного совета от 19 декабря 2014 года для участия в Международной НПК «Студент и научно-технический прогресс» в г. Новосибирск.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Ершов </a:t>
            </a: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Василий – II место на Всероссийской дистанционной олимпиаде по истории г. Новосибирск. Сертификат № 143554112 от февраля 2015 г.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Ершов </a:t>
            </a: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Василий – II место на Всероссийской дистанционной олимпиаде по истории г. Новосибирск. Сертификат № 143553562 от февраль 2015 г.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Неустроев </a:t>
            </a:r>
            <a:r>
              <a:rPr lang="ru-RU" sz="2000" dirty="0" err="1">
                <a:solidFill>
                  <a:srgbClr val="002060"/>
                </a:solidFill>
                <a:latin typeface="Arial Narrow" pitchFamily="34" charset="0"/>
              </a:rPr>
              <a:t>Ньургун</a:t>
            </a: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 – II место на Всероссийской дистанционной олимпиаде по обществознанию  г. Новосибирск. Диплом II степени от февраля 2015 г.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  <a:latin typeface="Arial Narrow" pitchFamily="34" charset="0"/>
              </a:rPr>
              <a:t>Хаметов</a:t>
            </a: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Артем – II место на региональной олимпиаде в сфере профессионального образования по дисциплине по истории России XX-XXI в., Диплом от 12-21 марта 2018 г. ГАПОУ РС(Я) «РТК» в г. </a:t>
            </a: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Мирном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Христофорова </a:t>
            </a:r>
            <a:r>
              <a:rPr lang="ru-RU" sz="2000" dirty="0" err="1" smtClean="0">
                <a:solidFill>
                  <a:srgbClr val="002060"/>
                </a:solidFill>
                <a:latin typeface="Arial Narrow" pitchFamily="34" charset="0"/>
              </a:rPr>
              <a:t>Лилиана</a:t>
            </a: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 – 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</a:rPr>
              <a:t>II</a:t>
            </a: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 место </a:t>
            </a: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на региональной олимпиаде в сфере профессионального образования по дисциплине по истории России XX-XXI в., Диплом от </a:t>
            </a: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02-05 апреля 2019 </a:t>
            </a: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г. ГАПОУ РС(Я) «РТК» в г. </a:t>
            </a: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Мирном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Непомнящий Виктор – II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</a:rPr>
              <a:t>I</a:t>
            </a: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место на региональной олимпиаде в сфере профессионального образования по дисциплине по истории России XX-XXI в., Диплом от 02-05 апреля 2019 г. ГАПОУ РС(Я) «РТК» в г. Мирном</a:t>
            </a:r>
          </a:p>
          <a:p>
            <a:pPr algn="just">
              <a:buFont typeface="Wingdings" pitchFamily="2" charset="2"/>
              <a:buChar char="Ø"/>
            </a:pPr>
            <a:endParaRPr lang="ru-RU" sz="2000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142">
            <a:off x="4774897" y="298174"/>
            <a:ext cx="4188902" cy="597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История\Desktop\Игнатьева молодец какая )\фотки аттестация - 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780">
            <a:off x="311542" y="291631"/>
            <a:ext cx="4468123" cy="633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566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104456" cy="585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История\Desktop\Игнатьева молодец какая )\фотки аттестация - 00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549">
            <a:off x="3919554" y="951809"/>
            <a:ext cx="5047853" cy="35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38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стория\Desktop\дипломы мртк - 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165" y="0"/>
            <a:ext cx="3563888" cy="504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История\Desktop\дипломы мртк - 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2617" cy="492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История\Desktop\мрт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13" y="2255663"/>
            <a:ext cx="3251394" cy="45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3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5. Результаты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использования новых образовательных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технологий: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3733" y="1196752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5.3. Аналитически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обосновал выбор новых образовательных технологий, применяемых при решении задач урочной/внеурочной деятельности, и представил результаты их эффективного использования; методические материалы, разработанные педагогическим работником с применением новых образовательных технологий, размещены на официальных сайтах.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Преподаватель эффективно использует в своей деятельности новые образовательные технологии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: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Многомерная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дидактическая технология (МДТ)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Технология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модульного и </a:t>
            </a:r>
            <a:r>
              <a:rPr lang="ru-RU" sz="2000" b="1" dirty="0" err="1">
                <a:solidFill>
                  <a:srgbClr val="002060"/>
                </a:solidFill>
                <a:latin typeface="Arial Narrow" pitchFamily="34" charset="0"/>
              </a:rPr>
              <a:t>блочно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-модульного 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обучения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Проблемно-диалогического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обучение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</a:rPr>
              <a:t>Деятельностный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 метод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обучения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Учебный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диалог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Развития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критического мышления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</a:rPr>
              <a:t>Модерация</a:t>
            </a:r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Самостоятельной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оценочной деятельности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Информационно-коммуникационная технология</a:t>
            </a:r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</a:rPr>
              <a:t>Здоровьесберегающая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 технология</a:t>
            </a:r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04664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5.3. На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основе ИКТ и проектно-исследовательской технологии составлены презентации уроков по разделам истории и обществознания. </a:t>
            </a:r>
            <a:endParaRPr lang="ru-RU" sz="20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Разработана система использования цифровых образовательных ресурсов (ЦОР) на уроках истории и обществознания во внеурочной деятельности: </a:t>
            </a:r>
            <a:endParaRPr lang="ru-RU" sz="20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интернет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порталы и сайты общепедагогической направленности, сайты профессиональной направленности по профессиям СПО, сайты методической направленности и взаимопомощи педагогов;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собственные </a:t>
            </a:r>
            <a:r>
              <a:rPr lang="ru-RU" sz="2000" b="1" dirty="0" err="1">
                <a:solidFill>
                  <a:srgbClr val="002060"/>
                </a:solidFill>
                <a:latin typeface="Arial Narrow" pitchFamily="34" charset="0"/>
              </a:rPr>
              <a:t>ЦОРы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, размещенные в сети интернет на персональном сайте и хранящиеся в персональном рабочем компьютере (электронные презентации и видеоролики к урокам и воспитательным часам);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</a:rPr>
              <a:t>ЦОРы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единой системы Цифровых образовательных ресурсов;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проводит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дистанционное обучение обучающихся, пропускающих занятия по уважительным причинам по электронной почте и через социальные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2819999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820472" cy="398944"/>
          </a:xfrm>
        </p:spPr>
        <p:txBody>
          <a:bodyPr/>
          <a:lstStyle/>
          <a:p>
            <a:pPr algn="ctr"/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КАБИНЕТ ОБЩЕСТВЕННЫХ ДИСЦИПЛИН</a:t>
            </a:r>
            <a:endParaRPr lang="ru-RU" dirty="0"/>
          </a:p>
        </p:txBody>
      </p:sp>
      <p:pic>
        <p:nvPicPr>
          <p:cNvPr id="1026" name="Picture 2" descr="\\192.168.7.2\общая папка\SharedFolder\Чямпин Е.П\ФОТО 2018\IMG_18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27" b="4829"/>
          <a:stretch/>
        </p:blipFill>
        <p:spPr bwMode="auto">
          <a:xfrm>
            <a:off x="238175" y="1124744"/>
            <a:ext cx="8676456" cy="474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404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9141" y="260648"/>
            <a:ext cx="85689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5.3. Методические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материалы, разработанные педагогическим работником с применением новых образовательных технологий, размещены на сайтах на тему: </a:t>
            </a:r>
            <a:endParaRPr lang="ru-RU" sz="20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Изучение «Русской Правды» в системе правового воспитания 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молодежи» Игнатьева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М. В. Изучение «Русской Правды» в системе правового воспитания молодежи // Научно-методический электронный журнал «Концепт». – 2017. – Т. 25. – С. 102–104. – 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URL: 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hlinkClick r:id="rId2"/>
              </a:rPr>
              <a:t>http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hlinkClick r:id="rId2"/>
              </a:rPr>
              <a:t>://e-koncept.ru/2017/770518.htm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.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Социализация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будущих специалистов через внеурочную деятельность в преподавании дисциплин «История» и «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Обществознание» Игнатьева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М. В. «Социализация будущих специалистов через внеурочную деятельность в преподавании дисциплин «История» и «Обществознание» // Научно-методический электронный журнал «Концепт». – 2016. – Т. 19. – С. 154–158. – URL: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hlinkClick r:id="rId3"/>
              </a:rPr>
              <a:t>http://e-koncept.ru/2016/56273.htm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.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Проблема безработицы и профориентация» //</a:t>
            </a:r>
            <a:r>
              <a:rPr lang="ru-RU" sz="2000" b="1" dirty="0" err="1">
                <a:solidFill>
                  <a:srgbClr val="002060"/>
                </a:solidFill>
                <a:latin typeface="Arial Narrow" pitchFamily="34" charset="0"/>
              </a:rPr>
              <a:t>вебкафедра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. – 2018.- inpo.s-vfu.ru</a:t>
            </a:r>
          </a:p>
        </p:txBody>
      </p:sp>
    </p:spTree>
    <p:extLst>
      <p:ext uri="{BB962C8B-B14F-4D97-AF65-F5344CB8AC3E}">
        <p14:creationId xmlns:p14="http://schemas.microsoft.com/office/powerpoint/2010/main" val="1788108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История\Desktop\Игнатьева молодец какая )\фотки аттестация - 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5"/>
            <a:ext cx="8280920" cy="581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7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548640"/>
          </a:xfrm>
        </p:spPr>
        <p:txBody>
          <a:bodyPr/>
          <a:lstStyle/>
          <a:p>
            <a:pPr algn="ctr"/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6. Эффективность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работы по программно-методическому сопровождению образовательного процесса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842" y="1484784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6.3. Преподаватель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разработал (составил) в соответствии с требованиями учебно-методический комплекс, методические рекомендации, отражающие использование им новых образовательных (производственных) технологий, фонд оценочных средств: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диагностический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блок (контрольно-оценочные средства, контрольно-измерительные материалы, экзаменационные задания, фонд оценочных средств, оценочные ведомости)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нормативный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блок (рабочие программы дисциплины по профессиям токарь-универсал, ювелир, электромонтажник </a:t>
            </a:r>
            <a:r>
              <a:rPr lang="ru-RU" sz="2000" b="1" dirty="0" err="1">
                <a:solidFill>
                  <a:srgbClr val="002060"/>
                </a:solidFill>
                <a:latin typeface="Arial Narrow" pitchFamily="34" charset="0"/>
              </a:rPr>
              <a:t>ЭСиЭ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, монтажник </a:t>
            </a:r>
            <a:r>
              <a:rPr lang="ru-RU" sz="2000" b="1" dirty="0" err="1">
                <a:solidFill>
                  <a:srgbClr val="002060"/>
                </a:solidFill>
                <a:latin typeface="Arial Narrow" pitchFamily="34" charset="0"/>
              </a:rPr>
              <a:t>СТиВ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 систем, электромонтер по ремонту электросетей, электромонтер по ТО </a:t>
            </a:r>
            <a:r>
              <a:rPr lang="ru-RU" sz="2000" b="1" dirty="0" err="1">
                <a:solidFill>
                  <a:srgbClr val="002060"/>
                </a:solidFill>
                <a:latin typeface="Arial Narrow" pitchFamily="34" charset="0"/>
              </a:rPr>
              <a:t>ЭиС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;  календарно-тематические планы             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методический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блок (методические рекомендации к выполнению СРС, практических заданий, лабораторных работ)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практическая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часть (поурочные планы, мультимедийные презентации, планы практических, лабораторных занятий)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теоретическая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часть (лекции,  </a:t>
            </a:r>
            <a:r>
              <a:rPr lang="ru-RU" sz="2000" b="1" dirty="0" err="1">
                <a:solidFill>
                  <a:srgbClr val="002060"/>
                </a:solidFill>
                <a:latin typeface="Arial Narrow" pitchFamily="34" charset="0"/>
              </a:rPr>
              <a:t>видеоуроки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, электронные учебники).</a:t>
            </a:r>
          </a:p>
        </p:txBody>
      </p:sp>
    </p:spTree>
    <p:extLst>
      <p:ext uri="{BB962C8B-B14F-4D97-AF65-F5344CB8AC3E}">
        <p14:creationId xmlns:p14="http://schemas.microsoft.com/office/powerpoint/2010/main" val="1053600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992536" cy="115212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Образование, категория:</a:t>
            </a:r>
            <a:r>
              <a:rPr lang="ru-RU" sz="31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					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					</a:t>
            </a:r>
            <a:endParaRPr lang="ru-RU" sz="31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752" y="1268760"/>
            <a:ext cx="4342256" cy="5472608"/>
          </a:xfrm>
        </p:spPr>
        <p:txBody>
          <a:bodyPr>
            <a:normAutofit fontScale="92500" lnSpcReduction="20000"/>
          </a:bodyPr>
          <a:lstStyle/>
          <a:p>
            <a:pPr algn="just">
              <a:buClr>
                <a:schemeClr val="bg2">
                  <a:lumMod val="50000"/>
                </a:schemeClr>
              </a:buClr>
            </a:pP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высшее</a:t>
            </a:r>
            <a:r>
              <a:rPr lang="ru-RU" sz="2800" b="1" dirty="0">
                <a:solidFill>
                  <a:srgbClr val="002060"/>
                </a:solidFill>
                <a:latin typeface="Arial Narrow" pitchFamily="34" charset="0"/>
              </a:rPr>
              <a:t>, Якутский ордена Дружбы народов государственный университет, историко-юридический факультет, историческое отделение, по специальности «история», присвоена квалификация «историк, преподаватель истории», диплом ЭВ №046134 рег. № 45 от 28 июня 1995г</a:t>
            </a: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.</a:t>
            </a:r>
          </a:p>
          <a:p>
            <a:pPr marL="0" indent="0" algn="just">
              <a:buClr>
                <a:schemeClr val="bg2">
                  <a:lumMod val="50000"/>
                </a:schemeClr>
              </a:buClr>
              <a:buNone/>
            </a:pPr>
            <a:endParaRPr lang="ru-RU" sz="28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высшая категория, 15.05.2014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0" indent="0">
              <a:buClr>
                <a:schemeClr val="bg2">
                  <a:lumMod val="50000"/>
                </a:schemeClr>
              </a:buClr>
              <a:buNone/>
            </a:pPr>
            <a:r>
              <a:rPr lang="ru-RU" sz="2800" dirty="0" smtClean="0">
                <a:solidFill>
                  <a:srgbClr val="002060"/>
                </a:solidFill>
                <a:latin typeface="Arial Narrow" pitchFamily="34" charset="0"/>
              </a:rPr>
              <a:t>  </a:t>
            </a:r>
            <a:r>
              <a:rPr lang="ru-RU" sz="2800" dirty="0" smtClean="0">
                <a:latin typeface="Arial Narrow" pitchFamily="34" charset="0"/>
              </a:rPr>
              <a:t> 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033">
            <a:off x="4814334" y="990592"/>
            <a:ext cx="4085681" cy="553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6.3. Для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всех профессий по истории и обществознанию, в соответствии с требованиями ФГОС, разработаны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: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рабочие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программы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календарно-тематические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планы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фонд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оценочных средств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методические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рекомендации по выполнению практических работ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методические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рекомендации по выполнению самостоятельной работы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методические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разработки планов уроков</a:t>
            </a:r>
          </a:p>
        </p:txBody>
      </p:sp>
      <p:pic>
        <p:nvPicPr>
          <p:cNvPr id="3" name="Picture 3" descr="E:\Новая папка (6)\20140514_144642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063" r="11406"/>
          <a:stretch>
            <a:fillRect/>
          </a:stretch>
        </p:blipFill>
        <p:spPr bwMode="auto">
          <a:xfrm>
            <a:off x="465816" y="3063230"/>
            <a:ext cx="4070180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E:\Новая папка (6)\20140514_144529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700" r="22780"/>
          <a:stretch>
            <a:fillRect/>
          </a:stretch>
        </p:blipFill>
        <p:spPr bwMode="auto">
          <a:xfrm>
            <a:off x="4860032" y="3063230"/>
            <a:ext cx="3427314" cy="3035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4416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080120"/>
          </a:xfrm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7. Обобщение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 распространение в педагогических коллективах опыта практических результатов своей профессиональной деятельности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</a:b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785" y="908720"/>
            <a:ext cx="8712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7.3. В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межаттестационный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 период представил опыт собственной педагогической деятельности на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республиканском, всероссийском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, международном уровне, имеет авторские публикации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Круглый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стол с привлечением  социальных партнеров «Занятость выпускника техникума в условиях современного рынка труда», 2015 г.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Открытый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урок в рамках выездного методического семинара ГАУ ДПО РС(Я) ИРПО на тему «Безработица и профориентация», 2017 г.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Внеклассное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мероприятие «Выборы Президента – выбор твоего будущего», 2018 г.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Литературно-музыкальная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композиция, посвященная Дню Победы «Этот праздник со слезами на глазах», 2018 г.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Вечер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встречи поколений, посвященный к 100-летию ВЛКСМ, 2018 г.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Всероссийская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научно-практическая конференция   «Повышение качества образования в современных условиях» на тему «Изучение «Русской Правды» в системе правового воспитания молодежи (к 1000-летию памятника истории права)», сертификат Пединститута ФГАОУ ВО «СВФУ им. М.К.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Аммосова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» от 19 ноября 2016 г.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Всероссийская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научно-практическая конференция «Реализация ФГОС: опыт, проблемы, пути их преодоления» на тему  на тему «Активизация учебной деятельности на уроках истории и обществознания», сертификат Пединститута СВФУ им. М.К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Аммосова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, кафедры педагогики УО ОА г. Якутска, МОБУ СОШ № 21 г. Якутска  от 2017 г.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История\Desktop\Игнатьева молодец какая )\фотки аттестация - 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52" y="2996952"/>
            <a:ext cx="521197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История\Desktop\Игнатьева молодец какая )\фотки аттестация - 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812"/>
            <a:ext cx="5462674" cy="385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79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История\Downloads\IMG_3886.JPG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1628800"/>
            <a:ext cx="7524328" cy="501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История\Downloads\IMG_3918.JPG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5112060" cy="340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69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27" y="2348880"/>
            <a:ext cx="6048672" cy="4034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759"/>
            <a:ext cx="4716016" cy="3699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267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4" y="2976688"/>
            <a:ext cx="5000725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5024811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435">
            <a:off x="4967014" y="3380005"/>
            <a:ext cx="4039034" cy="3029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231">
            <a:off x="139662" y="185990"/>
            <a:ext cx="3740380" cy="2805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678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282" y="116632"/>
            <a:ext cx="7520940" cy="54864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8. Результаты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участия и продуктивность методической деятельности преподавателя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71691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8.3. Участвует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в экспертных комиссиях, предметных комиссиях, в составе жюри конкурсов, в работе творческих групп, руководит методическими объединениями, принимает участие в организации и проведении мероприятий на республиканском, всероссийском и международном уровне: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Ежегодно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участвует в творческой группе ПЦК по разработке учебных программ;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Организовала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и провела круглый  стол с привлечением  социальных партнеров «Занятость выпускника техникума в условиях современного рынка труда», 2015 г.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Участвовала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в работе творческих групп по подготовке участников  республиканского конкурса профессионального мастерства  «Куратор года», 2016 г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.: В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республиканском конкурсе «Куратор года», проведенного в апреле 2016 г. мастер производственного обучения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Заровняев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 П.П. стал победителем республиканского конкурса «Куратор года»; Мастер производственного обучения Воронцова Н.М. стала победителем в номинации «Куратор-методист»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Приняла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участие в качестве эксперта в интеллектуальной игре «Что? Где? Когда?» по географии и истории «Марафон Победы 72» для студентов СВФУ им. М.К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Аммосова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, сертификат СВФУ им. М.К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Аммосова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, Смоленского государственного университета от 19 мая 2017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года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Приняла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участие в качестве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эксперта в работе конкурса детских творческих проектов «Моя профессия – мое будущее», сертификат УО г. Якутска, МОКУ «СКООШ № 22» 2017 г. 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постоянной основе освещает  деятельность техникума с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профориентационной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 направленностью  на официальном сайте техникума http://www.yktpromtech.ru/ и на других республиканских сайтах http://aartyk.ru/page/47/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744416" cy="5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40160"/>
            <a:ext cx="4697636" cy="33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История\Desktop\Игнатьева молодец какая )\фотки аттестация - 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542" y="0"/>
            <a:ext cx="517445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91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5949280"/>
            <a:ext cx="3816424" cy="70709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Круглый стол «Занятость выпускника техникума в условиях современного рынка труда» 2015 год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3" y="1988840"/>
            <a:ext cx="5608105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одержимое 4"/>
          <p:cNvSpPr txBox="1">
            <a:spLocks/>
          </p:cNvSpPr>
          <p:nvPr/>
        </p:nvSpPr>
        <p:spPr>
          <a:xfrm>
            <a:off x="5399484" y="3573016"/>
            <a:ext cx="3312368" cy="707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</a:rPr>
              <a:t>«Выборы Президента – выборы твоего будущего» 2018 год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Picture 2" descr="C:\Users\История\Downloads\IMG_3169.JP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9711"/>
            <a:ext cx="5183976" cy="3455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188640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9. Результаты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участия в конкурсах (выставках) профессионального мастерства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96752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9.1. Является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призером конкурса профессионального мастерства на уровне образовательной организации: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Смотр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– конкурс кабинетов, диплом III степени 2015 г.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Месячник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профессионального мастерства инженерно-педагогических работников лицея, номинация «За профессионализм»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9.2. Принимает участие в конкурсах профессионального мастерства на муниципальном, республиканском уровнях: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Выставка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методических разработок, проведённая в рамках НПК «Инновационные модели организации, сертификат от 26 мая 2015 г.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Конкурс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профессионального (педагогического) мастерства «Компетентный учитель – компетентный ученик», сертификат от 8 декабря 2018 г. ИНПО СВФУ им. М.К.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Аммосова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19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5344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Должность (предмет, профессия, специальность</a:t>
            </a:r>
            <a:r>
              <a:rPr lang="ru-RU" sz="3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):</a:t>
            </a:r>
            <a:endParaRPr lang="ru-RU" sz="31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752" y="1412776"/>
            <a:ext cx="8503920" cy="518457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преподаватель истории и обществознания  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в группах по профессиям: </a:t>
            </a:r>
            <a:endParaRPr lang="ru-RU" sz="24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just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15.01.26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Токарь-универсал 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54.01.02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Ювелир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08.01.18. Электромонтажник 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электрических сетей и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			   электрооборудования 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13.01.05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. Электромонтер по ТО электростанций и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сетей 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13.01.07. 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Электромонтер по ремонту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электросетей 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08.01.14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. Монтажник СТВ систем и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оборудования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29.02.08. 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Технология обработки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алмазов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История\Desktop\Игнатьева молодец какая )\фотки аттестация - 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3"/>
            <a:ext cx="6495318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5" name="Picture 3" descr="C:\Users\История\Desktop\Игнатьева молодец какая )\фотки аттестация - 000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738" y="2852936"/>
            <a:ext cx="5490262" cy="3916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4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781488" cy="548640"/>
          </a:xfrm>
        </p:spPr>
        <p:txBody>
          <a:bodyPr/>
          <a:lstStyle/>
          <a:p>
            <a:pPr algn="ctr"/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10. Поощрения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 профессиональную деятельность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24744"/>
            <a:ext cx="48245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10.1. Имеет поощрения на уровне образовательной организации;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Грамота ГАПОУ РС(Я) «ЯПТ» от 10.06.2016г.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10.2. Имеет поощрения муниципального уровня;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Благодарность ПАО «Якутскэнерго» от 07.10.2016г., приказ №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562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Благодарность от «</a:t>
            </a:r>
            <a:r>
              <a:rPr lang="ru-RU" b="1" dirty="0" err="1" smtClean="0">
                <a:solidFill>
                  <a:srgbClr val="002060"/>
                </a:solidFill>
                <a:latin typeface="Arial Narrow" pitchFamily="34" charset="0"/>
              </a:rPr>
              <a:t>Аартык.ру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»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10.3. Имеет поощрения или награды  республиканского, всероссийского уровня: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Благодарность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Главы РС(Я) Е.А. Борисова, распоряжение Главы РС(Я) от 21.12. 2015г. №1204-РГ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Почетная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грамота комитета по науке, образованию, культуре, СМИ и делам общественных организаций Государственного собрания (Ил </a:t>
            </a:r>
            <a:r>
              <a:rPr lang="ru-RU" b="1" dirty="0" err="1">
                <a:solidFill>
                  <a:srgbClr val="002060"/>
                </a:solidFill>
                <a:latin typeface="Arial Narrow" pitchFamily="34" charset="0"/>
              </a:rPr>
              <a:t>Тумэн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) РС(Я) от декабря 2017г.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763748" cy="522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500">
            <a:off x="5559550" y="1548890"/>
            <a:ext cx="3315401" cy="471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324">
            <a:off x="2992938" y="637166"/>
            <a:ext cx="3485949" cy="49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54330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23336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11967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964488" cy="121444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1. Результаты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повышения квалификации по профилю педагогической деятельности: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503920" cy="558924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900" b="1" dirty="0" smtClean="0">
                <a:solidFill>
                  <a:srgbClr val="002060"/>
                </a:solidFill>
                <a:latin typeface="Arial Narrow" pitchFamily="34" charset="0"/>
              </a:rPr>
              <a:t>Фундаментальные </a:t>
            </a:r>
            <a:r>
              <a:rPr lang="ru-RU" sz="2900" b="1" dirty="0">
                <a:solidFill>
                  <a:srgbClr val="002060"/>
                </a:solidFill>
                <a:latin typeface="Arial Narrow" pitchFamily="34" charset="0"/>
              </a:rPr>
              <a:t>курсы для учителей истории и обществознания АОУ РС (Я) ДПО «ИРО и ПК им. С.Н. Донского-II» в объеме 120 часов с 27.11. - 04.12. по 04.12. - </a:t>
            </a:r>
            <a:r>
              <a:rPr lang="ru-RU" sz="2900" b="1" dirty="0" smtClean="0">
                <a:solidFill>
                  <a:srgbClr val="002060"/>
                </a:solidFill>
                <a:latin typeface="Arial Narrow" pitchFamily="34" charset="0"/>
              </a:rPr>
              <a:t>09.12.2017г. </a:t>
            </a:r>
            <a:r>
              <a:rPr lang="ru-RU" sz="2900" b="1" i="1" dirty="0" smtClean="0">
                <a:solidFill>
                  <a:srgbClr val="002060"/>
                </a:solidFill>
                <a:latin typeface="Arial Narrow" pitchFamily="34" charset="0"/>
              </a:rPr>
              <a:t>Свидетельство </a:t>
            </a:r>
            <a:r>
              <a:rPr lang="ru-RU" sz="2900" b="1" i="1" dirty="0">
                <a:solidFill>
                  <a:srgbClr val="002060"/>
                </a:solidFill>
                <a:latin typeface="Arial Narrow" pitchFamily="34" charset="0"/>
              </a:rPr>
              <a:t>о повышении квалификации под № 1370 от 09.12.2017г. 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900" b="1" dirty="0" smtClean="0">
                <a:solidFill>
                  <a:srgbClr val="002060"/>
                </a:solidFill>
                <a:latin typeface="Arial Narrow" pitchFamily="34" charset="0"/>
              </a:rPr>
              <a:t>Приняла </a:t>
            </a:r>
            <a:r>
              <a:rPr lang="ru-RU" sz="2900" b="1" dirty="0">
                <a:solidFill>
                  <a:srgbClr val="002060"/>
                </a:solidFill>
                <a:latin typeface="Arial Narrow" pitchFamily="34" charset="0"/>
              </a:rPr>
              <a:t>участие в работе методического семинара на проблемных курсах по теме «Современный урок в общеобразовательной школе», успешно защитила итоговые работы, подготовленные в рамках курсов повышения квалификации. </a:t>
            </a:r>
            <a:r>
              <a:rPr lang="ru-RU" sz="2900" b="1" i="1" dirty="0">
                <a:solidFill>
                  <a:srgbClr val="002060"/>
                </a:solidFill>
                <a:latin typeface="Arial Narrow" pitchFamily="34" charset="0"/>
              </a:rPr>
              <a:t>Справка от 7.12.2017г. АОУ РС (Я) ДПО «ИРО и ПК им. С.Н. Донского-II»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900" b="1" dirty="0" smtClean="0">
                <a:solidFill>
                  <a:srgbClr val="002060"/>
                </a:solidFill>
                <a:latin typeface="Arial Narrow" pitchFamily="34" charset="0"/>
              </a:rPr>
              <a:t>Повышение </a:t>
            </a:r>
            <a:r>
              <a:rPr lang="ru-RU" sz="2900" b="1" dirty="0">
                <a:solidFill>
                  <a:srgbClr val="002060"/>
                </a:solidFill>
                <a:latin typeface="Arial Narrow" pitchFamily="34" charset="0"/>
              </a:rPr>
              <a:t>квалификации ГАУ ДПО РС (Я) «ИРПО» по дополнительной профессиональной программе «Реализация образовательных программ среднего общего образования в пределах освоения образовательных программ среднего профессионального образования» в объеме 36 часов. Удостоверение о повышении квалификации под № 140400025335, регистрационный номер 1467 от 08.01.2019.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История\Desktop\КУРСЫ - 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11">
            <a:off x="4452970" y="267949"/>
            <a:ext cx="4511266" cy="645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История\Desktop\КУРСЫ - 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590">
            <a:off x="231070" y="520452"/>
            <a:ext cx="4366180" cy="594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50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734744" cy="9087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2. Результаты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учебной деятельности по итогам мониторинга ПОО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(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общеобразовательный цикл)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80728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2.3. Качество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знаний обучающихся по программам ПССЗ составляет выше 60%; по программам ПКР – выше 50%; имеется положительная динамика качества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знаний: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Итоги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за 5 лет по истории: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2014-2015 уч. год                                   успеваемость  100 %          качество 51%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2015-2016 уч. год                                   успеваемость  100 %          качество 50%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2016-2017 уч. год                                   успеваемость  100 %          качество 53%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2017-2018 уч. год                                   успеваемость  100 %          качество 54%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2018-2019 уч. год (1 полугодие)          успеваемость  100 %   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качество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52% </a:t>
            </a: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итого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: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                                                     успеваемость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100%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     качество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52% </a:t>
            </a:r>
            <a:endParaRPr lang="ru-RU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Aft>
                <a:spcPts val="0"/>
              </a:spcAft>
            </a:pP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Итоги за 5 лет по обществознании: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2014-2015 уч. год                                   успеваемость  100 %          качество 58%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2015-2016 уч. год                                   успеваемость  100 %          качество 64%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2016-2017 уч. год                                   успеваемость  100 %          качество 63%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2017-2018 уч. год                                   успеваемость  100 %          качество 65%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2018-2019 уч. год (1 полугодие)          успеваемость  100 %   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качество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67% </a:t>
            </a: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итого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: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                                                     успеваемость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100%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     качество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63,4%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584176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3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Результаты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освоения обучающимися образовательных программ по итогам мониторинга системы 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образования (общеобразовательный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цикл)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6397" y="1124744"/>
            <a:ext cx="85689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3.3. По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итогам мониторинга (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государственная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итоговая аттестация / квалификационный экзамен (по профессиональному модулю) / иная итоговая форма контроля (аттестации) по дисциплине) положительных результатов в освоении образовательных программ достигли 60 %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обучающихся: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Итоги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за 5 лет по истории:</a:t>
            </a: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2014-2015 уч. год                        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успеваемость    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100%,           качество 61%                                                                                                </a:t>
            </a: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2015-2016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уч.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год                        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успеваемость    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100%            качество 63%                                                                                                                    </a:t>
            </a: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2017-2018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уч.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год                        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успеваемость    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100%            качество  66%</a:t>
            </a: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2018-2019 уч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. год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(1 полугодие)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 успеваемость    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100%            качество  66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%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итого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: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                                            успеваемость    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100%            качество   64%</a:t>
            </a:r>
          </a:p>
          <a:p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Итоги за 5 лет по обществознанию:</a:t>
            </a: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2014-2015 уч. год                         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успеваемость 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100 %          качество 68%</a:t>
            </a: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2015-2016 уч. год                         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успеваемость 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100 %          качество 64% </a:t>
            </a: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2016-2017 уч. год                         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успеваемость 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100 %          качество 70% </a:t>
            </a: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2017-2018 уч. год                         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успеваемость 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100 %          качество 71% </a:t>
            </a: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2018-2019 уч. год (1 полугодие)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успеваемость 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100 %   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качество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75%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итого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: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                                                   успеваемость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100%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     качество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69,6%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572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4. Результаты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556792"/>
            <a:ext cx="9144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4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.3. Обучающиеся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становятся призерами/победителями  муниципальных мероприятий; участвуют в республиканских, всероссийских/международных мероприятиях: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900" b="1" dirty="0">
                <a:solidFill>
                  <a:srgbClr val="002060"/>
                </a:solidFill>
                <a:latin typeface="Arial Narrow" pitchFamily="34" charset="0"/>
              </a:rPr>
              <a:t>	Николаев Никита, Петров Андрей – участие в Международной НПК «Студент и научно-технический прогресс» в г. Новосибирск с докладом «Жизнь и творчество Николаева Василия Васильевича (1905-1979)», 2015 г., публикация в сборнике НПК от 2015 г.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900" b="1" dirty="0">
                <a:solidFill>
                  <a:srgbClr val="002060"/>
                </a:solidFill>
                <a:latin typeface="Arial Narrow" pitchFamily="34" charset="0"/>
              </a:rPr>
              <a:t>	</a:t>
            </a:r>
            <a:r>
              <a:rPr lang="ru-RU" sz="1900" b="1" dirty="0" err="1">
                <a:solidFill>
                  <a:srgbClr val="002060"/>
                </a:solidFill>
                <a:latin typeface="Arial Narrow" pitchFamily="34" charset="0"/>
              </a:rPr>
              <a:t>Бетюнская</a:t>
            </a:r>
            <a:r>
              <a:rPr lang="ru-RU" sz="1900" b="1" dirty="0">
                <a:solidFill>
                  <a:srgbClr val="002060"/>
                </a:solidFill>
                <a:latin typeface="Arial Narrow" pitchFamily="34" charset="0"/>
              </a:rPr>
              <a:t> Милена – участие в Х Республиканской научно-практической конференции «Шаг в будущую профессию» с докладом «Петров В.Г. – педагог и меценат», сертификат участника от декабря 2016 г. 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900" b="1" dirty="0">
                <a:solidFill>
                  <a:srgbClr val="002060"/>
                </a:solidFill>
                <a:latin typeface="Arial Narrow" pitchFamily="34" charset="0"/>
              </a:rPr>
              <a:t>	Степаненко Эдуард – участие в конкурсе эссе по </a:t>
            </a:r>
            <a:r>
              <a:rPr lang="ru-RU" sz="1900" b="1" dirty="0" smtClean="0">
                <a:solidFill>
                  <a:srgbClr val="002060"/>
                </a:solidFill>
                <a:latin typeface="Arial Narrow" pitchFamily="34" charset="0"/>
              </a:rPr>
              <a:t>вопросам конституционной (уставной) юстиции </a:t>
            </a:r>
            <a:r>
              <a:rPr lang="ru-RU" sz="1900" b="1" dirty="0">
                <a:solidFill>
                  <a:srgbClr val="002060"/>
                </a:solidFill>
                <a:latin typeface="Arial Narrow" pitchFamily="34" charset="0"/>
              </a:rPr>
              <a:t>субъектов </a:t>
            </a:r>
            <a:r>
              <a:rPr lang="ru-RU" sz="1900" b="1" dirty="0" smtClean="0">
                <a:solidFill>
                  <a:srgbClr val="002060"/>
                </a:solidFill>
                <a:latin typeface="Arial Narrow" pitchFamily="34" charset="0"/>
              </a:rPr>
              <a:t>Российской Федерации среди </a:t>
            </a:r>
            <a:r>
              <a:rPr lang="ru-RU" sz="1900" b="1" dirty="0">
                <a:solidFill>
                  <a:srgbClr val="002060"/>
                </a:solidFill>
                <a:latin typeface="Arial Narrow" pitchFamily="34" charset="0"/>
              </a:rPr>
              <a:t>студентов образовательных организаций среднего профессионального и высшего образования, расположенных на территории Республики Саха (Якутия) на тему: «Конституционный суд как оплот правосудия в правовом государстве»  в номинации «Роль органов конституционной (уставной) юстиции субъектов Российской Федерации в сфере защиты прав и свобод человека и гражданина», 2018 г.</a:t>
            </a:r>
          </a:p>
          <a:p>
            <a:pPr algn="just">
              <a:buBlip>
                <a:blip r:embed="rId2"/>
              </a:buBlip>
            </a:pP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стория\Downloads\IMG_4991.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5868144" cy="3912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История\Desktop\ФОТО для аттестации\IMG_5894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5532" t="15035" r="6041" b="2152"/>
          <a:stretch>
            <a:fillRect/>
          </a:stretch>
        </p:blipFill>
        <p:spPr bwMode="auto">
          <a:xfrm>
            <a:off x="3516309" y="886681"/>
            <a:ext cx="5613949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39325" y="404664"/>
            <a:ext cx="3470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НПК «Шаг в будущую профессию»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1050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1853</TotalTime>
  <Words>2105</Words>
  <Application>Microsoft Office PowerPoint</Application>
  <PresentationFormat>Экран (4:3)</PresentationFormat>
  <Paragraphs>152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Углы</vt:lpstr>
      <vt:lpstr>Игнатьева  Мария  Васильевна,   преподаватель истории и обществознания Государственного автономного профессионального образовательного учреждения  РС (Я) «Якутский промышленный техникум имени Т.Г. Десяткина»  педагогический стаж – 24 года </vt:lpstr>
      <vt:lpstr>Образование, категория:                                     </vt:lpstr>
      <vt:lpstr>Должность (предмет, профессия, специальность):</vt:lpstr>
      <vt:lpstr>1. Результаты повышения квалификации по профилю педагогической деятельности: </vt:lpstr>
      <vt:lpstr>Презентация PowerPoint</vt:lpstr>
      <vt:lpstr>2. Результаты учебной деятельности по итогам мониторинга ПОО  (общеобразовательный цикл)</vt:lpstr>
      <vt:lpstr>3. Результаты освоения обучающимися образовательных программ по итогам мониторинга системы образования (общеобразовательный цикл)</vt:lpstr>
      <vt:lpstr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Результаты использования новых образовательных технологий:</vt:lpstr>
      <vt:lpstr>Презентация PowerPoint</vt:lpstr>
      <vt:lpstr>КАБИНЕТ ОБЩЕСТВЕННЫХ ДИСЦИПЛИН</vt:lpstr>
      <vt:lpstr>Презентация PowerPoint</vt:lpstr>
      <vt:lpstr>Презентация PowerPoint</vt:lpstr>
      <vt:lpstr>6. Эффективность работы по программно-методическому сопровождению образовательного процесса</vt:lpstr>
      <vt:lpstr>Презентация PowerPoint</vt:lpstr>
      <vt:lpstr>7. Обобщение и распространение в педагогических коллективах опыта практических результатов своей профессиональной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8. Результаты участия и продуктивность методической деятельности преподавателя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10. Поощрения за профессиональную деятельность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Игнатьева Мария Васильевна,  преподаватель истории и обществознания Государственного автономного профессионального образовательного учреждения  РС (Я) «Якутский промышленный техникум»</dc:title>
  <dc:creator>История</dc:creator>
  <cp:lastModifiedBy>История</cp:lastModifiedBy>
  <cp:revision>109</cp:revision>
  <dcterms:created xsi:type="dcterms:W3CDTF">2014-05-08T05:59:50Z</dcterms:created>
  <dcterms:modified xsi:type="dcterms:W3CDTF">2019-04-11T07:41:59Z</dcterms:modified>
</cp:coreProperties>
</file>