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0"/>
  </p:notesMasterIdLst>
  <p:sldIdLst>
    <p:sldId id="305" r:id="rId2"/>
    <p:sldId id="390" r:id="rId3"/>
    <p:sldId id="345" r:id="rId4"/>
    <p:sldId id="334" r:id="rId5"/>
    <p:sldId id="335" r:id="rId6"/>
    <p:sldId id="391" r:id="rId7"/>
    <p:sldId id="392" r:id="rId8"/>
    <p:sldId id="398" r:id="rId9"/>
    <p:sldId id="393" r:id="rId10"/>
    <p:sldId id="362" r:id="rId11"/>
    <p:sldId id="363" r:id="rId12"/>
    <p:sldId id="376" r:id="rId13"/>
    <p:sldId id="339" r:id="rId14"/>
    <p:sldId id="340" r:id="rId15"/>
    <p:sldId id="394" r:id="rId16"/>
    <p:sldId id="395" r:id="rId17"/>
    <p:sldId id="399" r:id="rId18"/>
    <p:sldId id="396" r:id="rId19"/>
    <p:sldId id="384" r:id="rId20"/>
    <p:sldId id="385" r:id="rId21"/>
    <p:sldId id="346" r:id="rId22"/>
    <p:sldId id="347" r:id="rId23"/>
    <p:sldId id="348" r:id="rId24"/>
    <p:sldId id="351" r:id="rId25"/>
    <p:sldId id="352" r:id="rId26"/>
    <p:sldId id="353" r:id="rId27"/>
    <p:sldId id="354" r:id="rId28"/>
    <p:sldId id="355" r:id="rId29"/>
    <p:sldId id="356" r:id="rId30"/>
    <p:sldId id="357" r:id="rId31"/>
    <p:sldId id="369" r:id="rId32"/>
    <p:sldId id="374" r:id="rId33"/>
    <p:sldId id="358" r:id="rId34"/>
    <p:sldId id="359" r:id="rId35"/>
    <p:sldId id="360" r:id="rId36"/>
    <p:sldId id="361" r:id="rId37"/>
    <p:sldId id="343" r:id="rId38"/>
    <p:sldId id="300" r:id="rId39"/>
    <p:sldId id="302" r:id="rId40"/>
    <p:sldId id="378" r:id="rId41"/>
    <p:sldId id="379" r:id="rId42"/>
    <p:sldId id="314" r:id="rId43"/>
    <p:sldId id="290" r:id="rId44"/>
    <p:sldId id="282" r:id="rId45"/>
    <p:sldId id="299" r:id="rId46"/>
    <p:sldId id="312" r:id="rId47"/>
    <p:sldId id="313" r:id="rId48"/>
    <p:sldId id="325" r:id="rId49"/>
    <p:sldId id="386" r:id="rId50"/>
    <p:sldId id="387" r:id="rId51"/>
    <p:sldId id="388" r:id="rId52"/>
    <p:sldId id="389" r:id="rId53"/>
    <p:sldId id="400" r:id="rId54"/>
    <p:sldId id="401" r:id="rId55"/>
    <p:sldId id="381" r:id="rId56"/>
    <p:sldId id="382" r:id="rId57"/>
    <p:sldId id="371" r:id="rId58"/>
    <p:sldId id="397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68" autoAdjust="0"/>
  </p:normalViewPr>
  <p:slideViewPr>
    <p:cSldViewPr>
      <p:cViewPr varScale="1">
        <p:scale>
          <a:sx n="104" d="100"/>
          <a:sy n="104" d="100"/>
        </p:scale>
        <p:origin x="18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</c:v>
                </c:pt>
                <c:pt idx="1">
                  <c:v>15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4-4519-8F6F-8D3C50F91CC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трудоустройство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19</c:v>
                </c:pt>
                <c:pt idx="1">
                  <c:v>10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44-4519-8F6F-8D3C50F91CC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44-4519-8F6F-8D3C50F91CC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ВУЗ, ССУЗ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</c:v>
                </c:pt>
                <c:pt idx="1">
                  <c:v>3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44-4519-8F6F-8D3C50F91CC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отпуск по уходу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44-4519-8F6F-8D3C50F91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878592"/>
        <c:axId val="102888576"/>
        <c:axId val="0"/>
      </c:bar3DChart>
      <c:catAx>
        <c:axId val="102878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02888576"/>
        <c:crosses val="autoZero"/>
        <c:auto val="1"/>
        <c:lblAlgn val="ctr"/>
        <c:lblOffset val="100"/>
        <c:noMultiLvlLbl val="0"/>
      </c:catAx>
      <c:valAx>
        <c:axId val="102888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0287859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4B2C9E-A9A5-4805-87F4-E8135C334B38}" type="doc">
      <dgm:prSet loTypeId="urn:microsoft.com/office/officeart/2005/8/layout/orgChart1" loCatId="hierarchy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54339A-A3AE-4C15-BC66-BF418FAD19AC}">
      <dgm:prSet phldrT="[Текст]"/>
      <dgm:spPr/>
      <dgm:t>
        <a:bodyPr/>
        <a:lstStyle/>
        <a:p>
          <a:r>
            <a:rPr lang="ru-RU" dirty="0"/>
            <a:t>Направления педагогической деятельности</a:t>
          </a:r>
        </a:p>
      </dgm:t>
    </dgm:pt>
    <dgm:pt modelId="{472E5AE2-C5FD-4F21-967B-1963C11C9B4B}" type="parTrans" cxnId="{BC6710A7-81FC-418C-B340-D30D99131F3D}">
      <dgm:prSet/>
      <dgm:spPr/>
      <dgm:t>
        <a:bodyPr/>
        <a:lstStyle/>
        <a:p>
          <a:endParaRPr lang="ru-RU"/>
        </a:p>
      </dgm:t>
    </dgm:pt>
    <dgm:pt modelId="{8837674A-F944-41FF-9850-EA6EB96EB43E}" type="sibTrans" cxnId="{BC6710A7-81FC-418C-B340-D30D99131F3D}">
      <dgm:prSet/>
      <dgm:spPr/>
      <dgm:t>
        <a:bodyPr/>
        <a:lstStyle/>
        <a:p>
          <a:endParaRPr lang="ru-RU"/>
        </a:p>
      </dgm:t>
    </dgm:pt>
    <dgm:pt modelId="{E611FA62-2E53-4945-B4ED-07FD6325A7BE}" type="asst">
      <dgm:prSet phldrT="[Текст]"/>
      <dgm:spPr/>
      <dgm:t>
        <a:bodyPr/>
        <a:lstStyle/>
        <a:p>
          <a:r>
            <a:rPr lang="ru-RU" dirty="0"/>
            <a:t>Интеграция уроков учебной практики</a:t>
          </a:r>
        </a:p>
      </dgm:t>
    </dgm:pt>
    <dgm:pt modelId="{D20664E3-67FF-45A0-B321-5172BACB4EA7}" type="parTrans" cxnId="{160EAAFF-1C5B-4A2A-B8C1-E5449ADDC030}">
      <dgm:prSet/>
      <dgm:spPr/>
      <dgm:t>
        <a:bodyPr/>
        <a:lstStyle/>
        <a:p>
          <a:endParaRPr lang="ru-RU"/>
        </a:p>
      </dgm:t>
    </dgm:pt>
    <dgm:pt modelId="{A643102B-3EF9-450F-9D1E-2ECCB4AA43B3}" type="sibTrans" cxnId="{160EAAFF-1C5B-4A2A-B8C1-E5449ADDC030}">
      <dgm:prSet/>
      <dgm:spPr/>
      <dgm:t>
        <a:bodyPr/>
        <a:lstStyle/>
        <a:p>
          <a:endParaRPr lang="ru-RU"/>
        </a:p>
      </dgm:t>
    </dgm:pt>
    <dgm:pt modelId="{12ABE88C-99B3-4A2B-93B8-0207BBDF083A}">
      <dgm:prSet phldrT="[Текст]"/>
      <dgm:spPr/>
      <dgm:t>
        <a:bodyPr/>
        <a:lstStyle/>
        <a:p>
          <a:r>
            <a:rPr lang="ru-RU" dirty="0"/>
            <a:t>Творческие мастерские</a:t>
          </a:r>
        </a:p>
      </dgm:t>
    </dgm:pt>
    <dgm:pt modelId="{3429A4FE-5E36-4290-AAAB-EEB8E4CC0D46}" type="parTrans" cxnId="{8FE4F1A8-A298-46B4-96C1-2BCDEFFE0D42}">
      <dgm:prSet/>
      <dgm:spPr/>
      <dgm:t>
        <a:bodyPr/>
        <a:lstStyle/>
        <a:p>
          <a:endParaRPr lang="ru-RU"/>
        </a:p>
      </dgm:t>
    </dgm:pt>
    <dgm:pt modelId="{216BC73A-7FC6-4D2C-A43D-002A8797C51B}" type="sibTrans" cxnId="{8FE4F1A8-A298-46B4-96C1-2BCDEFFE0D42}">
      <dgm:prSet/>
      <dgm:spPr/>
      <dgm:t>
        <a:bodyPr/>
        <a:lstStyle/>
        <a:p>
          <a:endParaRPr lang="ru-RU"/>
        </a:p>
      </dgm:t>
    </dgm:pt>
    <dgm:pt modelId="{40A4E715-2A41-426F-97AE-EF2CD87B3AD1}">
      <dgm:prSet phldrT="[Текст]"/>
      <dgm:spPr/>
      <dgm:t>
        <a:bodyPr/>
        <a:lstStyle/>
        <a:p>
          <a:r>
            <a:rPr lang="ru-RU" dirty="0"/>
            <a:t>Проектная деятельность</a:t>
          </a:r>
        </a:p>
      </dgm:t>
    </dgm:pt>
    <dgm:pt modelId="{68C329C2-52FF-4968-994A-2409DC88C4A8}" type="parTrans" cxnId="{5D81A5F5-18DB-4C87-860E-750487FB19AF}">
      <dgm:prSet/>
      <dgm:spPr/>
      <dgm:t>
        <a:bodyPr/>
        <a:lstStyle/>
        <a:p>
          <a:endParaRPr lang="ru-RU"/>
        </a:p>
      </dgm:t>
    </dgm:pt>
    <dgm:pt modelId="{22F903CD-4063-4883-ADCE-DE8CEC17464D}" type="sibTrans" cxnId="{5D81A5F5-18DB-4C87-860E-750487FB19AF}">
      <dgm:prSet/>
      <dgm:spPr/>
      <dgm:t>
        <a:bodyPr/>
        <a:lstStyle/>
        <a:p>
          <a:endParaRPr lang="ru-RU"/>
        </a:p>
      </dgm:t>
    </dgm:pt>
    <dgm:pt modelId="{36A2C015-2F22-4525-906C-78B648CCAA97}">
      <dgm:prSet/>
      <dgm:spPr/>
      <dgm:t>
        <a:bodyPr/>
        <a:lstStyle/>
        <a:p>
          <a:r>
            <a:rPr lang="ru-RU" dirty="0"/>
            <a:t>Проблемное обучение</a:t>
          </a:r>
        </a:p>
      </dgm:t>
    </dgm:pt>
    <dgm:pt modelId="{E5792B6C-4679-48FB-A2F5-7E0E446C6346}" type="parTrans" cxnId="{13575F09-D6F8-44E6-8EAB-66044113B0B8}">
      <dgm:prSet/>
      <dgm:spPr/>
      <dgm:t>
        <a:bodyPr/>
        <a:lstStyle/>
        <a:p>
          <a:endParaRPr lang="ru-RU"/>
        </a:p>
      </dgm:t>
    </dgm:pt>
    <dgm:pt modelId="{1B1007F2-BA3F-4436-A764-711FD936A46B}" type="sibTrans" cxnId="{13575F09-D6F8-44E6-8EAB-66044113B0B8}">
      <dgm:prSet/>
      <dgm:spPr/>
      <dgm:t>
        <a:bodyPr/>
        <a:lstStyle/>
        <a:p>
          <a:endParaRPr lang="ru-RU"/>
        </a:p>
      </dgm:t>
    </dgm:pt>
    <dgm:pt modelId="{44A8FCE2-EBBB-48FB-8377-DBF2EC1CB5F6}" type="pres">
      <dgm:prSet presAssocID="{884B2C9E-A9A5-4805-87F4-E8135C334B3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80807C1-FA4D-40BF-886E-06007C393D52}" type="pres">
      <dgm:prSet presAssocID="{0454339A-A3AE-4C15-BC66-BF418FAD19AC}" presName="hierRoot1" presStyleCnt="0">
        <dgm:presLayoutVars>
          <dgm:hierBranch val="init"/>
        </dgm:presLayoutVars>
      </dgm:prSet>
      <dgm:spPr/>
    </dgm:pt>
    <dgm:pt modelId="{9AD136D0-E667-433B-A730-ED903911E2C3}" type="pres">
      <dgm:prSet presAssocID="{0454339A-A3AE-4C15-BC66-BF418FAD19AC}" presName="rootComposite1" presStyleCnt="0"/>
      <dgm:spPr/>
    </dgm:pt>
    <dgm:pt modelId="{B072B408-05DA-4CB0-9688-6681E96F039B}" type="pres">
      <dgm:prSet presAssocID="{0454339A-A3AE-4C15-BC66-BF418FAD19AC}" presName="rootText1" presStyleLbl="node0" presStyleIdx="0" presStyleCnt="1">
        <dgm:presLayoutVars>
          <dgm:chPref val="3"/>
        </dgm:presLayoutVars>
      </dgm:prSet>
      <dgm:spPr/>
    </dgm:pt>
    <dgm:pt modelId="{1CAEAF43-D06D-4FAC-A741-00C0839F385C}" type="pres">
      <dgm:prSet presAssocID="{0454339A-A3AE-4C15-BC66-BF418FAD19AC}" presName="rootConnector1" presStyleLbl="node1" presStyleIdx="0" presStyleCnt="0"/>
      <dgm:spPr/>
    </dgm:pt>
    <dgm:pt modelId="{12B885C7-AD7A-450A-9E24-2627ABAF5C27}" type="pres">
      <dgm:prSet presAssocID="{0454339A-A3AE-4C15-BC66-BF418FAD19AC}" presName="hierChild2" presStyleCnt="0"/>
      <dgm:spPr/>
    </dgm:pt>
    <dgm:pt modelId="{CFDCE87A-A717-4136-89DA-81F4F9F5C979}" type="pres">
      <dgm:prSet presAssocID="{3429A4FE-5E36-4290-AAAB-EEB8E4CC0D46}" presName="Name37" presStyleLbl="parChTrans1D2" presStyleIdx="0" presStyleCnt="4"/>
      <dgm:spPr/>
    </dgm:pt>
    <dgm:pt modelId="{E5866388-FD79-4E8F-89E3-D62337606612}" type="pres">
      <dgm:prSet presAssocID="{12ABE88C-99B3-4A2B-93B8-0207BBDF083A}" presName="hierRoot2" presStyleCnt="0">
        <dgm:presLayoutVars>
          <dgm:hierBranch val="init"/>
        </dgm:presLayoutVars>
      </dgm:prSet>
      <dgm:spPr/>
    </dgm:pt>
    <dgm:pt modelId="{CA41554A-F9C6-4B4C-B70A-24B9A4FB388D}" type="pres">
      <dgm:prSet presAssocID="{12ABE88C-99B3-4A2B-93B8-0207BBDF083A}" presName="rootComposite" presStyleCnt="0"/>
      <dgm:spPr/>
    </dgm:pt>
    <dgm:pt modelId="{D4222943-E629-436D-B58C-E1574584F692}" type="pres">
      <dgm:prSet presAssocID="{12ABE88C-99B3-4A2B-93B8-0207BBDF083A}" presName="rootText" presStyleLbl="node2" presStyleIdx="0" presStyleCnt="3">
        <dgm:presLayoutVars>
          <dgm:chPref val="3"/>
        </dgm:presLayoutVars>
      </dgm:prSet>
      <dgm:spPr/>
    </dgm:pt>
    <dgm:pt modelId="{D157250F-B6F1-4F18-9AAD-055DFA251010}" type="pres">
      <dgm:prSet presAssocID="{12ABE88C-99B3-4A2B-93B8-0207BBDF083A}" presName="rootConnector" presStyleLbl="node2" presStyleIdx="0" presStyleCnt="3"/>
      <dgm:spPr/>
    </dgm:pt>
    <dgm:pt modelId="{258634CC-DF49-4E2F-9700-3071B247023D}" type="pres">
      <dgm:prSet presAssocID="{12ABE88C-99B3-4A2B-93B8-0207BBDF083A}" presName="hierChild4" presStyleCnt="0"/>
      <dgm:spPr/>
    </dgm:pt>
    <dgm:pt modelId="{5F893F9A-BBBE-4F3D-AE8E-E773972A268F}" type="pres">
      <dgm:prSet presAssocID="{12ABE88C-99B3-4A2B-93B8-0207BBDF083A}" presName="hierChild5" presStyleCnt="0"/>
      <dgm:spPr/>
    </dgm:pt>
    <dgm:pt modelId="{27C66008-3297-4C12-AD04-F24BE239D5AF}" type="pres">
      <dgm:prSet presAssocID="{68C329C2-52FF-4968-994A-2409DC88C4A8}" presName="Name37" presStyleLbl="parChTrans1D2" presStyleIdx="1" presStyleCnt="4"/>
      <dgm:spPr/>
    </dgm:pt>
    <dgm:pt modelId="{08088B9A-D4AF-4A21-940C-76DF1692B1F0}" type="pres">
      <dgm:prSet presAssocID="{40A4E715-2A41-426F-97AE-EF2CD87B3AD1}" presName="hierRoot2" presStyleCnt="0">
        <dgm:presLayoutVars>
          <dgm:hierBranch val="init"/>
        </dgm:presLayoutVars>
      </dgm:prSet>
      <dgm:spPr/>
    </dgm:pt>
    <dgm:pt modelId="{0EB1C925-F449-45E7-9425-482CE77C7FB2}" type="pres">
      <dgm:prSet presAssocID="{40A4E715-2A41-426F-97AE-EF2CD87B3AD1}" presName="rootComposite" presStyleCnt="0"/>
      <dgm:spPr/>
    </dgm:pt>
    <dgm:pt modelId="{571F4F6C-5766-4891-B573-550F6BF3F706}" type="pres">
      <dgm:prSet presAssocID="{40A4E715-2A41-426F-97AE-EF2CD87B3AD1}" presName="rootText" presStyleLbl="node2" presStyleIdx="1" presStyleCnt="3">
        <dgm:presLayoutVars>
          <dgm:chPref val="3"/>
        </dgm:presLayoutVars>
      </dgm:prSet>
      <dgm:spPr/>
    </dgm:pt>
    <dgm:pt modelId="{49D29CAB-7862-46BF-96AB-60CF9A098E34}" type="pres">
      <dgm:prSet presAssocID="{40A4E715-2A41-426F-97AE-EF2CD87B3AD1}" presName="rootConnector" presStyleLbl="node2" presStyleIdx="1" presStyleCnt="3"/>
      <dgm:spPr/>
    </dgm:pt>
    <dgm:pt modelId="{24E2E680-6EF5-4495-A5F0-8DCE25892AD8}" type="pres">
      <dgm:prSet presAssocID="{40A4E715-2A41-426F-97AE-EF2CD87B3AD1}" presName="hierChild4" presStyleCnt="0"/>
      <dgm:spPr/>
    </dgm:pt>
    <dgm:pt modelId="{FE4AEA5F-3AE8-4DF6-82FF-584C22EAF952}" type="pres">
      <dgm:prSet presAssocID="{40A4E715-2A41-426F-97AE-EF2CD87B3AD1}" presName="hierChild5" presStyleCnt="0"/>
      <dgm:spPr/>
    </dgm:pt>
    <dgm:pt modelId="{78080892-D209-4E3D-9F37-15D3B6F7E796}" type="pres">
      <dgm:prSet presAssocID="{E5792B6C-4679-48FB-A2F5-7E0E446C6346}" presName="Name37" presStyleLbl="parChTrans1D2" presStyleIdx="2" presStyleCnt="4"/>
      <dgm:spPr/>
    </dgm:pt>
    <dgm:pt modelId="{0DC16D25-7D03-4BD7-A879-70C96A003368}" type="pres">
      <dgm:prSet presAssocID="{36A2C015-2F22-4525-906C-78B648CCAA97}" presName="hierRoot2" presStyleCnt="0">
        <dgm:presLayoutVars>
          <dgm:hierBranch val="init"/>
        </dgm:presLayoutVars>
      </dgm:prSet>
      <dgm:spPr/>
    </dgm:pt>
    <dgm:pt modelId="{C326B55A-5197-4DC6-B426-75955B36980C}" type="pres">
      <dgm:prSet presAssocID="{36A2C015-2F22-4525-906C-78B648CCAA97}" presName="rootComposite" presStyleCnt="0"/>
      <dgm:spPr/>
    </dgm:pt>
    <dgm:pt modelId="{E9BF4143-1E2E-4C88-AD2F-3FBB3E496D9B}" type="pres">
      <dgm:prSet presAssocID="{36A2C015-2F22-4525-906C-78B648CCAA97}" presName="rootText" presStyleLbl="node2" presStyleIdx="2" presStyleCnt="3">
        <dgm:presLayoutVars>
          <dgm:chPref val="3"/>
        </dgm:presLayoutVars>
      </dgm:prSet>
      <dgm:spPr/>
    </dgm:pt>
    <dgm:pt modelId="{4BBFB1D8-9233-466D-B45E-70C462F0BE42}" type="pres">
      <dgm:prSet presAssocID="{36A2C015-2F22-4525-906C-78B648CCAA97}" presName="rootConnector" presStyleLbl="node2" presStyleIdx="2" presStyleCnt="3"/>
      <dgm:spPr/>
    </dgm:pt>
    <dgm:pt modelId="{FC7E72E6-F11A-4161-BF86-A2DF68A6A4A0}" type="pres">
      <dgm:prSet presAssocID="{36A2C015-2F22-4525-906C-78B648CCAA97}" presName="hierChild4" presStyleCnt="0"/>
      <dgm:spPr/>
    </dgm:pt>
    <dgm:pt modelId="{1186550C-53E6-4465-857B-E2795D36D562}" type="pres">
      <dgm:prSet presAssocID="{36A2C015-2F22-4525-906C-78B648CCAA97}" presName="hierChild5" presStyleCnt="0"/>
      <dgm:spPr/>
    </dgm:pt>
    <dgm:pt modelId="{C1EC0EF2-A0C8-4A9E-AC9D-4167FD6FEB3C}" type="pres">
      <dgm:prSet presAssocID="{0454339A-A3AE-4C15-BC66-BF418FAD19AC}" presName="hierChild3" presStyleCnt="0"/>
      <dgm:spPr/>
    </dgm:pt>
    <dgm:pt modelId="{7018004F-45FB-4275-9C39-2874DBD859A3}" type="pres">
      <dgm:prSet presAssocID="{D20664E3-67FF-45A0-B321-5172BACB4EA7}" presName="Name111" presStyleLbl="parChTrans1D2" presStyleIdx="3" presStyleCnt="4"/>
      <dgm:spPr/>
    </dgm:pt>
    <dgm:pt modelId="{9D8EA6FB-10E1-4C53-8B0C-CA629897ACE6}" type="pres">
      <dgm:prSet presAssocID="{E611FA62-2E53-4945-B4ED-07FD6325A7BE}" presName="hierRoot3" presStyleCnt="0">
        <dgm:presLayoutVars>
          <dgm:hierBranch val="init"/>
        </dgm:presLayoutVars>
      </dgm:prSet>
      <dgm:spPr/>
    </dgm:pt>
    <dgm:pt modelId="{5BEFF60F-EC6A-4BF4-A62E-D48694AE70A1}" type="pres">
      <dgm:prSet presAssocID="{E611FA62-2E53-4945-B4ED-07FD6325A7BE}" presName="rootComposite3" presStyleCnt="0"/>
      <dgm:spPr/>
    </dgm:pt>
    <dgm:pt modelId="{DF0A722A-0E65-4C46-8E16-35D7633F604E}" type="pres">
      <dgm:prSet presAssocID="{E611FA62-2E53-4945-B4ED-07FD6325A7BE}" presName="rootText3" presStyleLbl="asst1" presStyleIdx="0" presStyleCnt="1">
        <dgm:presLayoutVars>
          <dgm:chPref val="3"/>
        </dgm:presLayoutVars>
      </dgm:prSet>
      <dgm:spPr/>
    </dgm:pt>
    <dgm:pt modelId="{F14431A2-441F-4362-9492-228AF66371C6}" type="pres">
      <dgm:prSet presAssocID="{E611FA62-2E53-4945-B4ED-07FD6325A7BE}" presName="rootConnector3" presStyleLbl="asst1" presStyleIdx="0" presStyleCnt="1"/>
      <dgm:spPr/>
    </dgm:pt>
    <dgm:pt modelId="{4B4BF3E2-6063-4477-932C-8999FBF9CE33}" type="pres">
      <dgm:prSet presAssocID="{E611FA62-2E53-4945-B4ED-07FD6325A7BE}" presName="hierChild6" presStyleCnt="0"/>
      <dgm:spPr/>
    </dgm:pt>
    <dgm:pt modelId="{B0C5C133-F7D6-4F60-AC63-69AE6B865AAC}" type="pres">
      <dgm:prSet presAssocID="{E611FA62-2E53-4945-B4ED-07FD6325A7BE}" presName="hierChild7" presStyleCnt="0"/>
      <dgm:spPr/>
    </dgm:pt>
  </dgm:ptLst>
  <dgm:cxnLst>
    <dgm:cxn modelId="{95209101-C30C-40CB-ADC0-EA9BFA78F4DE}" type="presOf" srcId="{E611FA62-2E53-4945-B4ED-07FD6325A7BE}" destId="{F14431A2-441F-4362-9492-228AF66371C6}" srcOrd="1" destOrd="0" presId="urn:microsoft.com/office/officeart/2005/8/layout/orgChart1"/>
    <dgm:cxn modelId="{9F559B03-C142-4D60-BA29-918604F60B61}" type="presOf" srcId="{12ABE88C-99B3-4A2B-93B8-0207BBDF083A}" destId="{D157250F-B6F1-4F18-9AAD-055DFA251010}" srcOrd="1" destOrd="0" presId="urn:microsoft.com/office/officeart/2005/8/layout/orgChart1"/>
    <dgm:cxn modelId="{13575F09-D6F8-44E6-8EAB-66044113B0B8}" srcId="{0454339A-A3AE-4C15-BC66-BF418FAD19AC}" destId="{36A2C015-2F22-4525-906C-78B648CCAA97}" srcOrd="3" destOrd="0" parTransId="{E5792B6C-4679-48FB-A2F5-7E0E446C6346}" sibTransId="{1B1007F2-BA3F-4436-A764-711FD936A46B}"/>
    <dgm:cxn modelId="{A972B60B-CA34-4E08-9C47-F2D4C85E7F7C}" type="presOf" srcId="{E5792B6C-4679-48FB-A2F5-7E0E446C6346}" destId="{78080892-D209-4E3D-9F37-15D3B6F7E796}" srcOrd="0" destOrd="0" presId="urn:microsoft.com/office/officeart/2005/8/layout/orgChart1"/>
    <dgm:cxn modelId="{EED4E139-561A-4F6F-B3B7-B879BA5D7D3A}" type="presOf" srcId="{36A2C015-2F22-4525-906C-78B648CCAA97}" destId="{4BBFB1D8-9233-466D-B45E-70C462F0BE42}" srcOrd="1" destOrd="0" presId="urn:microsoft.com/office/officeart/2005/8/layout/orgChart1"/>
    <dgm:cxn modelId="{019AFD3F-7BCA-43C6-8FB2-3BE4A9E4A85A}" type="presOf" srcId="{68C329C2-52FF-4968-994A-2409DC88C4A8}" destId="{27C66008-3297-4C12-AD04-F24BE239D5AF}" srcOrd="0" destOrd="0" presId="urn:microsoft.com/office/officeart/2005/8/layout/orgChart1"/>
    <dgm:cxn modelId="{8EA0FD5E-B09D-4961-8742-4724671D5A04}" type="presOf" srcId="{36A2C015-2F22-4525-906C-78B648CCAA97}" destId="{E9BF4143-1E2E-4C88-AD2F-3FBB3E496D9B}" srcOrd="0" destOrd="0" presId="urn:microsoft.com/office/officeart/2005/8/layout/orgChart1"/>
    <dgm:cxn modelId="{6F5E126D-4CAE-49D2-BF0F-8FE8E9FB8D0E}" type="presOf" srcId="{E611FA62-2E53-4945-B4ED-07FD6325A7BE}" destId="{DF0A722A-0E65-4C46-8E16-35D7633F604E}" srcOrd="0" destOrd="0" presId="urn:microsoft.com/office/officeart/2005/8/layout/orgChart1"/>
    <dgm:cxn modelId="{F7E39B85-44AC-4690-9358-A2FACF2144FC}" type="presOf" srcId="{D20664E3-67FF-45A0-B321-5172BACB4EA7}" destId="{7018004F-45FB-4275-9C39-2874DBD859A3}" srcOrd="0" destOrd="0" presId="urn:microsoft.com/office/officeart/2005/8/layout/orgChart1"/>
    <dgm:cxn modelId="{4CE62699-D61D-4F7E-B01C-9AA65D0E6E16}" type="presOf" srcId="{40A4E715-2A41-426F-97AE-EF2CD87B3AD1}" destId="{49D29CAB-7862-46BF-96AB-60CF9A098E34}" srcOrd="1" destOrd="0" presId="urn:microsoft.com/office/officeart/2005/8/layout/orgChart1"/>
    <dgm:cxn modelId="{7E80C0A5-8182-4B87-B4F6-A0E257C4DA68}" type="presOf" srcId="{12ABE88C-99B3-4A2B-93B8-0207BBDF083A}" destId="{D4222943-E629-436D-B58C-E1574584F692}" srcOrd="0" destOrd="0" presId="urn:microsoft.com/office/officeart/2005/8/layout/orgChart1"/>
    <dgm:cxn modelId="{BC6710A7-81FC-418C-B340-D30D99131F3D}" srcId="{884B2C9E-A9A5-4805-87F4-E8135C334B38}" destId="{0454339A-A3AE-4C15-BC66-BF418FAD19AC}" srcOrd="0" destOrd="0" parTransId="{472E5AE2-C5FD-4F21-967B-1963C11C9B4B}" sibTransId="{8837674A-F944-41FF-9850-EA6EB96EB43E}"/>
    <dgm:cxn modelId="{8FE4F1A8-A298-46B4-96C1-2BCDEFFE0D42}" srcId="{0454339A-A3AE-4C15-BC66-BF418FAD19AC}" destId="{12ABE88C-99B3-4A2B-93B8-0207BBDF083A}" srcOrd="1" destOrd="0" parTransId="{3429A4FE-5E36-4290-AAAB-EEB8E4CC0D46}" sibTransId="{216BC73A-7FC6-4D2C-A43D-002A8797C51B}"/>
    <dgm:cxn modelId="{9AB59CC3-3588-4A86-BCD5-E5C555303940}" type="presOf" srcId="{3429A4FE-5E36-4290-AAAB-EEB8E4CC0D46}" destId="{CFDCE87A-A717-4136-89DA-81F4F9F5C979}" srcOrd="0" destOrd="0" presId="urn:microsoft.com/office/officeart/2005/8/layout/orgChart1"/>
    <dgm:cxn modelId="{2D425DD8-B04F-4AAC-9D72-88AB81DB4C4F}" type="presOf" srcId="{0454339A-A3AE-4C15-BC66-BF418FAD19AC}" destId="{1CAEAF43-D06D-4FAC-A741-00C0839F385C}" srcOrd="1" destOrd="0" presId="urn:microsoft.com/office/officeart/2005/8/layout/orgChart1"/>
    <dgm:cxn modelId="{67CEB6DA-F347-40AE-AE9E-A10C31784C9D}" type="presOf" srcId="{884B2C9E-A9A5-4805-87F4-E8135C334B38}" destId="{44A8FCE2-EBBB-48FB-8377-DBF2EC1CB5F6}" srcOrd="0" destOrd="0" presId="urn:microsoft.com/office/officeart/2005/8/layout/orgChart1"/>
    <dgm:cxn modelId="{008EB0E2-E4FF-4A5F-B075-D0ED71007F91}" type="presOf" srcId="{40A4E715-2A41-426F-97AE-EF2CD87B3AD1}" destId="{571F4F6C-5766-4891-B573-550F6BF3F706}" srcOrd="0" destOrd="0" presId="urn:microsoft.com/office/officeart/2005/8/layout/orgChart1"/>
    <dgm:cxn modelId="{C19D52EB-3326-4B47-A934-3DEA044F085F}" type="presOf" srcId="{0454339A-A3AE-4C15-BC66-BF418FAD19AC}" destId="{B072B408-05DA-4CB0-9688-6681E96F039B}" srcOrd="0" destOrd="0" presId="urn:microsoft.com/office/officeart/2005/8/layout/orgChart1"/>
    <dgm:cxn modelId="{5D81A5F5-18DB-4C87-860E-750487FB19AF}" srcId="{0454339A-A3AE-4C15-BC66-BF418FAD19AC}" destId="{40A4E715-2A41-426F-97AE-EF2CD87B3AD1}" srcOrd="2" destOrd="0" parTransId="{68C329C2-52FF-4968-994A-2409DC88C4A8}" sibTransId="{22F903CD-4063-4883-ADCE-DE8CEC17464D}"/>
    <dgm:cxn modelId="{160EAAFF-1C5B-4A2A-B8C1-E5449ADDC030}" srcId="{0454339A-A3AE-4C15-BC66-BF418FAD19AC}" destId="{E611FA62-2E53-4945-B4ED-07FD6325A7BE}" srcOrd="0" destOrd="0" parTransId="{D20664E3-67FF-45A0-B321-5172BACB4EA7}" sibTransId="{A643102B-3EF9-450F-9D1E-2ECCB4AA43B3}"/>
    <dgm:cxn modelId="{F46325D2-CF73-4042-998C-B22FA113CD15}" type="presParOf" srcId="{44A8FCE2-EBBB-48FB-8377-DBF2EC1CB5F6}" destId="{580807C1-FA4D-40BF-886E-06007C393D52}" srcOrd="0" destOrd="0" presId="urn:microsoft.com/office/officeart/2005/8/layout/orgChart1"/>
    <dgm:cxn modelId="{3AE7EC43-57E5-4B71-92F1-8D00A1800F9C}" type="presParOf" srcId="{580807C1-FA4D-40BF-886E-06007C393D52}" destId="{9AD136D0-E667-433B-A730-ED903911E2C3}" srcOrd="0" destOrd="0" presId="urn:microsoft.com/office/officeart/2005/8/layout/orgChart1"/>
    <dgm:cxn modelId="{DEFFF233-E2C0-42EC-8097-AB89151AD5B7}" type="presParOf" srcId="{9AD136D0-E667-433B-A730-ED903911E2C3}" destId="{B072B408-05DA-4CB0-9688-6681E96F039B}" srcOrd="0" destOrd="0" presId="urn:microsoft.com/office/officeart/2005/8/layout/orgChart1"/>
    <dgm:cxn modelId="{86A269FA-4ABA-4E24-8B45-326248DD0CD6}" type="presParOf" srcId="{9AD136D0-E667-433B-A730-ED903911E2C3}" destId="{1CAEAF43-D06D-4FAC-A741-00C0839F385C}" srcOrd="1" destOrd="0" presId="urn:microsoft.com/office/officeart/2005/8/layout/orgChart1"/>
    <dgm:cxn modelId="{EBCFDF2A-2954-4E38-8D68-E5437BAF4399}" type="presParOf" srcId="{580807C1-FA4D-40BF-886E-06007C393D52}" destId="{12B885C7-AD7A-450A-9E24-2627ABAF5C27}" srcOrd="1" destOrd="0" presId="urn:microsoft.com/office/officeart/2005/8/layout/orgChart1"/>
    <dgm:cxn modelId="{66CF8A30-F319-4762-94D8-942E525D0827}" type="presParOf" srcId="{12B885C7-AD7A-450A-9E24-2627ABAF5C27}" destId="{CFDCE87A-A717-4136-89DA-81F4F9F5C979}" srcOrd="0" destOrd="0" presId="urn:microsoft.com/office/officeart/2005/8/layout/orgChart1"/>
    <dgm:cxn modelId="{13343D76-8218-4D7D-8D10-E46BB75B1992}" type="presParOf" srcId="{12B885C7-AD7A-450A-9E24-2627ABAF5C27}" destId="{E5866388-FD79-4E8F-89E3-D62337606612}" srcOrd="1" destOrd="0" presId="urn:microsoft.com/office/officeart/2005/8/layout/orgChart1"/>
    <dgm:cxn modelId="{B1EB74FB-6189-4921-BA5B-709CA8D91B5D}" type="presParOf" srcId="{E5866388-FD79-4E8F-89E3-D62337606612}" destId="{CA41554A-F9C6-4B4C-B70A-24B9A4FB388D}" srcOrd="0" destOrd="0" presId="urn:microsoft.com/office/officeart/2005/8/layout/orgChart1"/>
    <dgm:cxn modelId="{3650D795-34C4-4CB6-A90A-0A89B82F7029}" type="presParOf" srcId="{CA41554A-F9C6-4B4C-B70A-24B9A4FB388D}" destId="{D4222943-E629-436D-B58C-E1574584F692}" srcOrd="0" destOrd="0" presId="urn:microsoft.com/office/officeart/2005/8/layout/orgChart1"/>
    <dgm:cxn modelId="{DA1D0ACC-819C-43DE-90EE-707083595AF9}" type="presParOf" srcId="{CA41554A-F9C6-4B4C-B70A-24B9A4FB388D}" destId="{D157250F-B6F1-4F18-9AAD-055DFA251010}" srcOrd="1" destOrd="0" presId="urn:microsoft.com/office/officeart/2005/8/layout/orgChart1"/>
    <dgm:cxn modelId="{C0DD862E-C6DB-42EC-84A3-127F99F1363A}" type="presParOf" srcId="{E5866388-FD79-4E8F-89E3-D62337606612}" destId="{258634CC-DF49-4E2F-9700-3071B247023D}" srcOrd="1" destOrd="0" presId="urn:microsoft.com/office/officeart/2005/8/layout/orgChart1"/>
    <dgm:cxn modelId="{95AA6F8A-FBBF-4953-9DFE-C2B58113559B}" type="presParOf" srcId="{E5866388-FD79-4E8F-89E3-D62337606612}" destId="{5F893F9A-BBBE-4F3D-AE8E-E773972A268F}" srcOrd="2" destOrd="0" presId="urn:microsoft.com/office/officeart/2005/8/layout/orgChart1"/>
    <dgm:cxn modelId="{69E5596A-E77A-4DE7-AD47-A07CC7C83A41}" type="presParOf" srcId="{12B885C7-AD7A-450A-9E24-2627ABAF5C27}" destId="{27C66008-3297-4C12-AD04-F24BE239D5AF}" srcOrd="2" destOrd="0" presId="urn:microsoft.com/office/officeart/2005/8/layout/orgChart1"/>
    <dgm:cxn modelId="{05C4AF51-0A6A-4DB2-ADE4-B1F3EE3FCCEF}" type="presParOf" srcId="{12B885C7-AD7A-450A-9E24-2627ABAF5C27}" destId="{08088B9A-D4AF-4A21-940C-76DF1692B1F0}" srcOrd="3" destOrd="0" presId="urn:microsoft.com/office/officeart/2005/8/layout/orgChart1"/>
    <dgm:cxn modelId="{B02C7250-C2B8-4DBC-B56D-36BCDC6BB9BB}" type="presParOf" srcId="{08088B9A-D4AF-4A21-940C-76DF1692B1F0}" destId="{0EB1C925-F449-45E7-9425-482CE77C7FB2}" srcOrd="0" destOrd="0" presId="urn:microsoft.com/office/officeart/2005/8/layout/orgChart1"/>
    <dgm:cxn modelId="{A8F089DC-A9DB-427A-A6EA-94C7DA6BF0D7}" type="presParOf" srcId="{0EB1C925-F449-45E7-9425-482CE77C7FB2}" destId="{571F4F6C-5766-4891-B573-550F6BF3F706}" srcOrd="0" destOrd="0" presId="urn:microsoft.com/office/officeart/2005/8/layout/orgChart1"/>
    <dgm:cxn modelId="{F60D9C1A-E929-4EB1-B000-1C07F97261B1}" type="presParOf" srcId="{0EB1C925-F449-45E7-9425-482CE77C7FB2}" destId="{49D29CAB-7862-46BF-96AB-60CF9A098E34}" srcOrd="1" destOrd="0" presId="urn:microsoft.com/office/officeart/2005/8/layout/orgChart1"/>
    <dgm:cxn modelId="{08A2D193-B537-4169-849C-32F73B8467AD}" type="presParOf" srcId="{08088B9A-D4AF-4A21-940C-76DF1692B1F0}" destId="{24E2E680-6EF5-4495-A5F0-8DCE25892AD8}" srcOrd="1" destOrd="0" presId="urn:microsoft.com/office/officeart/2005/8/layout/orgChart1"/>
    <dgm:cxn modelId="{E5A06615-E68E-46CF-A6AF-61E0D07F4E9A}" type="presParOf" srcId="{08088B9A-D4AF-4A21-940C-76DF1692B1F0}" destId="{FE4AEA5F-3AE8-4DF6-82FF-584C22EAF952}" srcOrd="2" destOrd="0" presId="urn:microsoft.com/office/officeart/2005/8/layout/orgChart1"/>
    <dgm:cxn modelId="{F7D89917-BC3E-420E-AA4B-5A5883174006}" type="presParOf" srcId="{12B885C7-AD7A-450A-9E24-2627ABAF5C27}" destId="{78080892-D209-4E3D-9F37-15D3B6F7E796}" srcOrd="4" destOrd="0" presId="urn:microsoft.com/office/officeart/2005/8/layout/orgChart1"/>
    <dgm:cxn modelId="{EE4B8421-3E55-4DCD-85A1-AAE52B5098E2}" type="presParOf" srcId="{12B885C7-AD7A-450A-9E24-2627ABAF5C27}" destId="{0DC16D25-7D03-4BD7-A879-70C96A003368}" srcOrd="5" destOrd="0" presId="urn:microsoft.com/office/officeart/2005/8/layout/orgChart1"/>
    <dgm:cxn modelId="{47BAECC0-9D59-4008-BF16-0E7304F5524C}" type="presParOf" srcId="{0DC16D25-7D03-4BD7-A879-70C96A003368}" destId="{C326B55A-5197-4DC6-B426-75955B36980C}" srcOrd="0" destOrd="0" presId="urn:microsoft.com/office/officeart/2005/8/layout/orgChart1"/>
    <dgm:cxn modelId="{D4860AC0-12A4-49FC-889F-E07915B9C05E}" type="presParOf" srcId="{C326B55A-5197-4DC6-B426-75955B36980C}" destId="{E9BF4143-1E2E-4C88-AD2F-3FBB3E496D9B}" srcOrd="0" destOrd="0" presId="urn:microsoft.com/office/officeart/2005/8/layout/orgChart1"/>
    <dgm:cxn modelId="{3149E473-4377-402E-AFFA-3385F2362E88}" type="presParOf" srcId="{C326B55A-5197-4DC6-B426-75955B36980C}" destId="{4BBFB1D8-9233-466D-B45E-70C462F0BE42}" srcOrd="1" destOrd="0" presId="urn:microsoft.com/office/officeart/2005/8/layout/orgChart1"/>
    <dgm:cxn modelId="{DE9C2416-ECFD-43CC-885E-4C154B5CA8FC}" type="presParOf" srcId="{0DC16D25-7D03-4BD7-A879-70C96A003368}" destId="{FC7E72E6-F11A-4161-BF86-A2DF68A6A4A0}" srcOrd="1" destOrd="0" presId="urn:microsoft.com/office/officeart/2005/8/layout/orgChart1"/>
    <dgm:cxn modelId="{FA7F6340-B39E-41D7-B111-24E4DD5708A7}" type="presParOf" srcId="{0DC16D25-7D03-4BD7-A879-70C96A003368}" destId="{1186550C-53E6-4465-857B-E2795D36D562}" srcOrd="2" destOrd="0" presId="urn:microsoft.com/office/officeart/2005/8/layout/orgChart1"/>
    <dgm:cxn modelId="{AB88BECD-2E35-4E03-9578-D5244D1F7939}" type="presParOf" srcId="{580807C1-FA4D-40BF-886E-06007C393D52}" destId="{C1EC0EF2-A0C8-4A9E-AC9D-4167FD6FEB3C}" srcOrd="2" destOrd="0" presId="urn:microsoft.com/office/officeart/2005/8/layout/orgChart1"/>
    <dgm:cxn modelId="{60998430-6C69-4B41-93D7-1E24B4393213}" type="presParOf" srcId="{C1EC0EF2-A0C8-4A9E-AC9D-4167FD6FEB3C}" destId="{7018004F-45FB-4275-9C39-2874DBD859A3}" srcOrd="0" destOrd="0" presId="urn:microsoft.com/office/officeart/2005/8/layout/orgChart1"/>
    <dgm:cxn modelId="{51FB3377-B33E-45B6-BBB4-AD7EF2A3D4AE}" type="presParOf" srcId="{C1EC0EF2-A0C8-4A9E-AC9D-4167FD6FEB3C}" destId="{9D8EA6FB-10E1-4C53-8B0C-CA629897ACE6}" srcOrd="1" destOrd="0" presId="urn:microsoft.com/office/officeart/2005/8/layout/orgChart1"/>
    <dgm:cxn modelId="{883FB6BB-16F0-42C5-B7A0-714BAA1D9D98}" type="presParOf" srcId="{9D8EA6FB-10E1-4C53-8B0C-CA629897ACE6}" destId="{5BEFF60F-EC6A-4BF4-A62E-D48694AE70A1}" srcOrd="0" destOrd="0" presId="urn:microsoft.com/office/officeart/2005/8/layout/orgChart1"/>
    <dgm:cxn modelId="{B60EC989-B67A-4750-AE4C-1452B028D029}" type="presParOf" srcId="{5BEFF60F-EC6A-4BF4-A62E-D48694AE70A1}" destId="{DF0A722A-0E65-4C46-8E16-35D7633F604E}" srcOrd="0" destOrd="0" presId="urn:microsoft.com/office/officeart/2005/8/layout/orgChart1"/>
    <dgm:cxn modelId="{F411805F-408D-4F77-9806-DBACC7CD85A3}" type="presParOf" srcId="{5BEFF60F-EC6A-4BF4-A62E-D48694AE70A1}" destId="{F14431A2-441F-4362-9492-228AF66371C6}" srcOrd="1" destOrd="0" presId="urn:microsoft.com/office/officeart/2005/8/layout/orgChart1"/>
    <dgm:cxn modelId="{BD6F0DE4-5203-4733-A373-3956AC2EF172}" type="presParOf" srcId="{9D8EA6FB-10E1-4C53-8B0C-CA629897ACE6}" destId="{4B4BF3E2-6063-4477-932C-8999FBF9CE33}" srcOrd="1" destOrd="0" presId="urn:microsoft.com/office/officeart/2005/8/layout/orgChart1"/>
    <dgm:cxn modelId="{BC048A73-1C37-42C0-957B-C095FFB91B75}" type="presParOf" srcId="{9D8EA6FB-10E1-4C53-8B0C-CA629897ACE6}" destId="{B0C5C133-F7D6-4F60-AC63-69AE6B865AAC}" srcOrd="2" destOrd="0" presId="urn:microsoft.com/office/officeart/2005/8/layout/orgChart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8004F-45FB-4275-9C39-2874DBD859A3}">
      <dsp:nvSpPr>
        <dsp:cNvPr id="0" name=""/>
        <dsp:cNvSpPr/>
      </dsp:nvSpPr>
      <dsp:spPr>
        <a:xfrm>
          <a:off x="3862170" y="1305456"/>
          <a:ext cx="252629" cy="1106756"/>
        </a:xfrm>
        <a:custGeom>
          <a:avLst/>
          <a:gdLst/>
          <a:ahLst/>
          <a:cxnLst/>
          <a:rect l="0" t="0" r="0" b="0"/>
          <a:pathLst>
            <a:path>
              <a:moveTo>
                <a:pt x="252629" y="0"/>
              </a:moveTo>
              <a:lnTo>
                <a:pt x="252629" y="1106756"/>
              </a:lnTo>
              <a:lnTo>
                <a:pt x="0" y="11067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080892-D209-4E3D-9F37-15D3B6F7E796}">
      <dsp:nvSpPr>
        <dsp:cNvPr id="0" name=""/>
        <dsp:cNvSpPr/>
      </dsp:nvSpPr>
      <dsp:spPr>
        <a:xfrm>
          <a:off x="4114799" y="1305456"/>
          <a:ext cx="2911251" cy="2213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0884"/>
              </a:lnTo>
              <a:lnTo>
                <a:pt x="2911251" y="1960884"/>
              </a:lnTo>
              <a:lnTo>
                <a:pt x="2911251" y="22135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C66008-3297-4C12-AD04-F24BE239D5AF}">
      <dsp:nvSpPr>
        <dsp:cNvPr id="0" name=""/>
        <dsp:cNvSpPr/>
      </dsp:nvSpPr>
      <dsp:spPr>
        <a:xfrm>
          <a:off x="4069079" y="1305456"/>
          <a:ext cx="91440" cy="22135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35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DCE87A-A717-4136-89DA-81F4F9F5C979}">
      <dsp:nvSpPr>
        <dsp:cNvPr id="0" name=""/>
        <dsp:cNvSpPr/>
      </dsp:nvSpPr>
      <dsp:spPr>
        <a:xfrm>
          <a:off x="1203548" y="1305456"/>
          <a:ext cx="2911251" cy="2213513"/>
        </a:xfrm>
        <a:custGeom>
          <a:avLst/>
          <a:gdLst/>
          <a:ahLst/>
          <a:cxnLst/>
          <a:rect l="0" t="0" r="0" b="0"/>
          <a:pathLst>
            <a:path>
              <a:moveTo>
                <a:pt x="2911251" y="0"/>
              </a:moveTo>
              <a:lnTo>
                <a:pt x="2911251" y="1960884"/>
              </a:lnTo>
              <a:lnTo>
                <a:pt x="0" y="1960884"/>
              </a:lnTo>
              <a:lnTo>
                <a:pt x="0" y="22135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2B408-05DA-4CB0-9688-6681E96F039B}">
      <dsp:nvSpPr>
        <dsp:cNvPr id="0" name=""/>
        <dsp:cNvSpPr/>
      </dsp:nvSpPr>
      <dsp:spPr>
        <a:xfrm>
          <a:off x="2911803" y="102460"/>
          <a:ext cx="2405992" cy="1202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Направления педагогической деятельности</a:t>
          </a:r>
        </a:p>
      </dsp:txBody>
      <dsp:txXfrm>
        <a:off x="2911803" y="102460"/>
        <a:ext cx="2405992" cy="1202996"/>
      </dsp:txXfrm>
    </dsp:sp>
    <dsp:sp modelId="{D4222943-E629-436D-B58C-E1574584F692}">
      <dsp:nvSpPr>
        <dsp:cNvPr id="0" name=""/>
        <dsp:cNvSpPr/>
      </dsp:nvSpPr>
      <dsp:spPr>
        <a:xfrm>
          <a:off x="552" y="3518969"/>
          <a:ext cx="2405992" cy="1202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Творческие мастерские</a:t>
          </a:r>
        </a:p>
      </dsp:txBody>
      <dsp:txXfrm>
        <a:off x="552" y="3518969"/>
        <a:ext cx="2405992" cy="1202996"/>
      </dsp:txXfrm>
    </dsp:sp>
    <dsp:sp modelId="{571F4F6C-5766-4891-B573-550F6BF3F706}">
      <dsp:nvSpPr>
        <dsp:cNvPr id="0" name=""/>
        <dsp:cNvSpPr/>
      </dsp:nvSpPr>
      <dsp:spPr>
        <a:xfrm>
          <a:off x="2911803" y="3518969"/>
          <a:ext cx="2405992" cy="1202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Проектная деятельность</a:t>
          </a:r>
        </a:p>
      </dsp:txBody>
      <dsp:txXfrm>
        <a:off x="2911803" y="3518969"/>
        <a:ext cx="2405992" cy="1202996"/>
      </dsp:txXfrm>
    </dsp:sp>
    <dsp:sp modelId="{E9BF4143-1E2E-4C88-AD2F-3FBB3E496D9B}">
      <dsp:nvSpPr>
        <dsp:cNvPr id="0" name=""/>
        <dsp:cNvSpPr/>
      </dsp:nvSpPr>
      <dsp:spPr>
        <a:xfrm>
          <a:off x="5823054" y="3518969"/>
          <a:ext cx="2405992" cy="1202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Проблемное обучение</a:t>
          </a:r>
        </a:p>
      </dsp:txBody>
      <dsp:txXfrm>
        <a:off x="5823054" y="3518969"/>
        <a:ext cx="2405992" cy="1202996"/>
      </dsp:txXfrm>
    </dsp:sp>
    <dsp:sp modelId="{DF0A722A-0E65-4C46-8E16-35D7633F604E}">
      <dsp:nvSpPr>
        <dsp:cNvPr id="0" name=""/>
        <dsp:cNvSpPr/>
      </dsp:nvSpPr>
      <dsp:spPr>
        <a:xfrm>
          <a:off x="1456178" y="1810714"/>
          <a:ext cx="2405992" cy="12029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Интеграция уроков учебной практики</a:t>
          </a:r>
        </a:p>
      </dsp:txBody>
      <dsp:txXfrm>
        <a:off x="1456178" y="1810714"/>
        <a:ext cx="2405992" cy="1202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E5DFB-D473-4F8A-BC3F-1BA28EDB1C89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7261E-CF83-4E0D-9208-FC0996F53B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358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86B1EBD-D1A9-42C0-B79F-7536065B26AF}" type="datetimeFigureOut">
              <a:rPr lang="ru-RU" smtClean="0"/>
              <a:pPr/>
              <a:t>27.05.2021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3294CD7-C3F0-4354-A63C-16FA791FD6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00430" y="857232"/>
            <a:ext cx="521497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ДОРОГУНОВА ЛЮБОВЬ ИВАНОВНА,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мастер производственного обучения по профессии 54.01.02 Ювелир  высшей квалификационной категории,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Отличник профессионального образования РС(Я), обладатель Гранта Главы Республики Саха (Якутия), сертифицированный эксперт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WSR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компетенции «ювелирное дело» и ответственный по направлению «Юниор»,  председатель профессионального союза  коллектива техникума.</a:t>
            </a:r>
          </a:p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4B52CD-8066-4FFE-AB04-F7640001F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9" y="853809"/>
            <a:ext cx="3026811" cy="294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91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400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Форум молодых исследователей </a:t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«Шаг в будущую профессию» (рекомендательные письма для участия в НПК Г. Санкт-Петербург)</a:t>
            </a:r>
          </a:p>
        </p:txBody>
      </p:sp>
      <p:pic>
        <p:nvPicPr>
          <p:cNvPr id="23557" name="Picture 5" descr="C:\Users\Админ\Desktop\Новая папка (8)\IMG-20201222-WA007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3" y="1928801"/>
            <a:ext cx="2428893" cy="324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4810" y="2071678"/>
            <a:ext cx="3714776" cy="2777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85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589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Рекомендательные  письма </a:t>
            </a:r>
            <a:br>
              <a:rPr lang="ru-RU" sz="2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для участия во всероссийских НПК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82035"/>
            <a:ext cx="3600400" cy="409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55811"/>
            <a:ext cx="3111033" cy="414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132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Математика\Desktop\Мастер года\фото ЯПТ\IMG_12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857233"/>
            <a:ext cx="4105222" cy="2211728"/>
          </a:xfrm>
          <a:prstGeom prst="rect">
            <a:avLst/>
          </a:prstGeom>
          <a:noFill/>
        </p:spPr>
      </p:pic>
      <p:pic>
        <p:nvPicPr>
          <p:cNvPr id="4" name="Picture 2" descr="C:\Users\Математика\Desktop\Мастер года\фото ЯПТ\GQSP6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397138"/>
            <a:ext cx="5040037" cy="250033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CE608D-110A-4BF5-B4D5-646003CE5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832" y="857232"/>
            <a:ext cx="3072650" cy="20484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166028"/>
              </p:ext>
            </p:extLst>
          </p:nvPr>
        </p:nvGraphicFramePr>
        <p:xfrm>
          <a:off x="1357290" y="857232"/>
          <a:ext cx="5752651" cy="123443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28251">
                  <a:extLst>
                    <a:ext uri="{9D8B030D-6E8A-4147-A177-3AD203B41FA5}">
                      <a16:colId xmlns:a16="http://schemas.microsoft.com/office/drawing/2014/main" val="2627229264"/>
                    </a:ext>
                  </a:extLst>
                </a:gridCol>
                <a:gridCol w="1270277">
                  <a:extLst>
                    <a:ext uri="{9D8B030D-6E8A-4147-A177-3AD203B41FA5}">
                      <a16:colId xmlns:a16="http://schemas.microsoft.com/office/drawing/2014/main" val="626078362"/>
                    </a:ext>
                  </a:extLst>
                </a:gridCol>
                <a:gridCol w="878522">
                  <a:extLst>
                    <a:ext uri="{9D8B030D-6E8A-4147-A177-3AD203B41FA5}">
                      <a16:colId xmlns:a16="http://schemas.microsoft.com/office/drawing/2014/main" val="3514379020"/>
                    </a:ext>
                  </a:extLst>
                </a:gridCol>
                <a:gridCol w="975601">
                  <a:extLst>
                    <a:ext uri="{9D8B030D-6E8A-4147-A177-3AD203B41FA5}">
                      <a16:colId xmlns:a16="http://schemas.microsoft.com/office/drawing/2014/main" val="1694074274"/>
                    </a:ext>
                  </a:extLst>
                </a:gridCol>
              </a:tblGrid>
              <a:tr h="474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 dirty="0">
                          <a:effectLst/>
                        </a:rPr>
                        <a:t>группа, профессия</a:t>
                      </a:r>
                      <a:endParaRPr lang="ru-RU" sz="1000" b="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количество студентов</a:t>
                      </a:r>
                      <a:endParaRPr lang="ru-RU" sz="1000" b="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 dirty="0">
                          <a:effectLst/>
                        </a:rPr>
                        <a:t>успеваемость</a:t>
                      </a:r>
                      <a:endParaRPr lang="ru-RU" sz="1000" b="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качество</a:t>
                      </a:r>
                      <a:endParaRPr lang="ru-RU" sz="1000" b="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28743200"/>
                  </a:ext>
                </a:extLst>
              </a:tr>
              <a:tr h="19000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 dirty="0">
                          <a:effectLst/>
                        </a:rPr>
                        <a:t>2013-2015 </a:t>
                      </a:r>
                      <a:endParaRPr lang="ru-RU" sz="1000" b="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3816860"/>
                  </a:ext>
                </a:extLst>
              </a:tr>
              <a:tr h="1900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 dirty="0">
                          <a:effectLst/>
                        </a:rPr>
                        <a:t>Ю-31 (54.01.02.)  Ювелир</a:t>
                      </a:r>
                      <a:endParaRPr lang="ru-RU" sz="1000" b="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69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652425114"/>
                  </a:ext>
                </a:extLst>
              </a:tr>
              <a:tr h="19000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 dirty="0">
                          <a:effectLst/>
                        </a:rPr>
                        <a:t>2014-2018 </a:t>
                      </a:r>
                      <a:endParaRPr lang="ru-RU" sz="1000" b="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734762"/>
                  </a:ext>
                </a:extLst>
              </a:tr>
              <a:tr h="1900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 dirty="0">
                          <a:effectLst/>
                        </a:rPr>
                        <a:t>Ю-32 (54.01.02.)  Ювелир</a:t>
                      </a:r>
                      <a:endParaRPr lang="ru-RU" sz="1000" b="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 dirty="0">
                          <a:effectLst/>
                        </a:rPr>
                        <a:t>75</a:t>
                      </a:r>
                      <a:endParaRPr lang="ru-RU" sz="10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618074234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234747"/>
              </p:ext>
            </p:extLst>
          </p:nvPr>
        </p:nvGraphicFramePr>
        <p:xfrm>
          <a:off x="500034" y="2428868"/>
          <a:ext cx="7729138" cy="220565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28694">
                  <a:extLst>
                    <a:ext uri="{9D8B030D-6E8A-4147-A177-3AD203B41FA5}">
                      <a16:colId xmlns:a16="http://schemas.microsoft.com/office/drawing/2014/main" val="1774581733"/>
                    </a:ext>
                  </a:extLst>
                </a:gridCol>
                <a:gridCol w="1279138">
                  <a:extLst>
                    <a:ext uri="{9D8B030D-6E8A-4147-A177-3AD203B41FA5}">
                      <a16:colId xmlns:a16="http://schemas.microsoft.com/office/drawing/2014/main" val="2402128050"/>
                    </a:ext>
                  </a:extLst>
                </a:gridCol>
                <a:gridCol w="1103916">
                  <a:extLst>
                    <a:ext uri="{9D8B030D-6E8A-4147-A177-3AD203B41FA5}">
                      <a16:colId xmlns:a16="http://schemas.microsoft.com/office/drawing/2014/main" val="524073100"/>
                    </a:ext>
                  </a:extLst>
                </a:gridCol>
                <a:gridCol w="1103916">
                  <a:extLst>
                    <a:ext uri="{9D8B030D-6E8A-4147-A177-3AD203B41FA5}">
                      <a16:colId xmlns:a16="http://schemas.microsoft.com/office/drawing/2014/main" val="247049429"/>
                    </a:ext>
                  </a:extLst>
                </a:gridCol>
                <a:gridCol w="1103916">
                  <a:extLst>
                    <a:ext uri="{9D8B030D-6E8A-4147-A177-3AD203B41FA5}">
                      <a16:colId xmlns:a16="http://schemas.microsoft.com/office/drawing/2014/main" val="834077573"/>
                    </a:ext>
                  </a:extLst>
                </a:gridCol>
                <a:gridCol w="1104779">
                  <a:extLst>
                    <a:ext uri="{9D8B030D-6E8A-4147-A177-3AD203B41FA5}">
                      <a16:colId xmlns:a16="http://schemas.microsoft.com/office/drawing/2014/main" val="492724801"/>
                    </a:ext>
                  </a:extLst>
                </a:gridCol>
                <a:gridCol w="1104779">
                  <a:extLst>
                    <a:ext uri="{9D8B030D-6E8A-4147-A177-3AD203B41FA5}">
                      <a16:colId xmlns:a16="http://schemas.microsoft.com/office/drawing/2014/main" val="3760622620"/>
                    </a:ext>
                  </a:extLst>
                </a:gridCol>
              </a:tblGrid>
              <a:tr h="20051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Количество обучающихся в группе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Количество выпускников, из них</a:t>
                      </a:r>
                      <a:endParaRPr lang="ru-RU" sz="1000" b="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894760"/>
                  </a:ext>
                </a:extLst>
              </a:tr>
              <a:tr h="16041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Выпущено по итогам поэтапной аттестации (кол- во, %)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Получили установленный разряд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(кол- во, %)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Получили повышенный 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разряд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(кол- во, %)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Получили пониженный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разряд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(кол- во, %)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Трудоустроено</a:t>
                      </a:r>
                      <a:endParaRPr lang="ru-RU" sz="1000">
                        <a:effectLst/>
                      </a:endParaRPr>
                    </a:p>
                    <a:p>
                      <a:pPr marR="20955" algn="ctr">
                        <a:spcAft>
                          <a:spcPts val="0"/>
                        </a:spcAft>
                        <a:tabLst>
                          <a:tab pos="582295" algn="l"/>
                        </a:tabLst>
                      </a:pPr>
                      <a:r>
                        <a:rPr lang="ru-RU" sz="1200">
                          <a:effectLst/>
                        </a:rPr>
                        <a:t>(кол- во, %)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361634033"/>
                  </a:ext>
                </a:extLst>
              </a:tr>
              <a:tr h="2005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24/100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13/54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10/43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0/0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18/75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832650177"/>
                  </a:ext>
                </a:extLst>
              </a:tr>
              <a:tr h="2005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26/100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20/77%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6/23%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>
                          <a:effectLst/>
                        </a:rPr>
                        <a:t>0/0</a:t>
                      </a:r>
                      <a:endParaRPr lang="ru-RU" sz="100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200" dirty="0">
                          <a:effectLst/>
                        </a:rPr>
                        <a:t>20/77</a:t>
                      </a:r>
                      <a:endParaRPr lang="ru-RU" sz="10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30462725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177737" y="236879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238445"/>
            <a:ext cx="67866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освоения студентами образовательных программ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955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707168"/>
              </p:ext>
            </p:extLst>
          </p:nvPr>
        </p:nvGraphicFramePr>
        <p:xfrm>
          <a:off x="1714480" y="357166"/>
          <a:ext cx="5857916" cy="192913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37257">
                  <a:extLst>
                    <a:ext uri="{9D8B030D-6E8A-4147-A177-3AD203B41FA5}">
                      <a16:colId xmlns:a16="http://schemas.microsoft.com/office/drawing/2014/main" val="3477772556"/>
                    </a:ext>
                  </a:extLst>
                </a:gridCol>
                <a:gridCol w="825681">
                  <a:extLst>
                    <a:ext uri="{9D8B030D-6E8A-4147-A177-3AD203B41FA5}">
                      <a16:colId xmlns:a16="http://schemas.microsoft.com/office/drawing/2014/main" val="2910413799"/>
                    </a:ext>
                  </a:extLst>
                </a:gridCol>
                <a:gridCol w="914967">
                  <a:extLst>
                    <a:ext uri="{9D8B030D-6E8A-4147-A177-3AD203B41FA5}">
                      <a16:colId xmlns:a16="http://schemas.microsoft.com/office/drawing/2014/main" val="996612434"/>
                    </a:ext>
                  </a:extLst>
                </a:gridCol>
                <a:gridCol w="669476">
                  <a:extLst>
                    <a:ext uri="{9D8B030D-6E8A-4147-A177-3AD203B41FA5}">
                      <a16:colId xmlns:a16="http://schemas.microsoft.com/office/drawing/2014/main" val="1814004931"/>
                    </a:ext>
                  </a:extLst>
                </a:gridCol>
                <a:gridCol w="753160">
                  <a:extLst>
                    <a:ext uri="{9D8B030D-6E8A-4147-A177-3AD203B41FA5}">
                      <a16:colId xmlns:a16="http://schemas.microsoft.com/office/drawing/2014/main" val="386956995"/>
                    </a:ext>
                  </a:extLst>
                </a:gridCol>
                <a:gridCol w="753160">
                  <a:extLst>
                    <a:ext uri="{9D8B030D-6E8A-4147-A177-3AD203B41FA5}">
                      <a16:colId xmlns:a16="http://schemas.microsoft.com/office/drawing/2014/main" val="3286006773"/>
                    </a:ext>
                  </a:extLst>
                </a:gridCol>
                <a:gridCol w="1004215">
                  <a:extLst>
                    <a:ext uri="{9D8B030D-6E8A-4147-A177-3AD203B41FA5}">
                      <a16:colId xmlns:a16="http://schemas.microsoft.com/office/drawing/2014/main" val="2674865145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Учебные годы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Выпуск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Трудоустройство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ВУЗ, ССУЗ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Отпуск по уходу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Общая 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занятость 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extLst>
                  <a:ext uri="{0D108BD9-81ED-4DB2-BD59-A6C34878D82A}">
                    <a16:rowId xmlns:a16="http://schemas.microsoft.com/office/drawing/2014/main" val="2864481730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2017-2018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29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19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extLst>
                  <a:ext uri="{0D108BD9-81ED-4DB2-BD59-A6C34878D82A}">
                    <a16:rowId xmlns:a16="http://schemas.microsoft.com/office/drawing/2014/main" val="3953634381"/>
                  </a:ext>
                </a:extLst>
              </a:tr>
              <a:tr h="3733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2018-2019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15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extLst>
                  <a:ext uri="{0D108BD9-81ED-4DB2-BD59-A6C34878D82A}">
                    <a16:rowId xmlns:a16="http://schemas.microsoft.com/office/drawing/2014/main" val="2187364937"/>
                  </a:ext>
                </a:extLst>
              </a:tr>
              <a:tr h="3917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2019-2020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24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16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0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149" marR="47149" marT="12065" marB="0"/>
                </a:tc>
                <a:extLst>
                  <a:ext uri="{0D108BD9-81ED-4DB2-BD59-A6C34878D82A}">
                    <a16:rowId xmlns:a16="http://schemas.microsoft.com/office/drawing/2014/main" val="130035694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546622" y="27543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68770058"/>
              </p:ext>
            </p:extLst>
          </p:nvPr>
        </p:nvGraphicFramePr>
        <p:xfrm>
          <a:off x="1714480" y="2357430"/>
          <a:ext cx="5857916" cy="264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8631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42852"/>
            <a:ext cx="7072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Эффективность работы по программно-методическому сопровождению образовательного процесса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429" y="893352"/>
            <a:ext cx="802464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89535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учебно-методический комплекс по учебной и производственной практике по профессии 54.01.02. Ювелир:</a:t>
            </a:r>
          </a:p>
          <a:p>
            <a:pPr marL="285750" marR="89535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учебно-методический комплекс по профессиональным модулям по профессии 54.01.02. Ювелир:</a:t>
            </a:r>
          </a:p>
          <a:p>
            <a:pPr marL="285750" marR="89535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методические рекомендации по проведению уроков производственного обучения, отражающие использование им новых образовательных (производственных) технологий: </a:t>
            </a:r>
          </a:p>
          <a:p>
            <a:pPr marL="285750" marR="89535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Программу профессионального модуля ПМ01. Изготовление ювелирных и художественных изделий из цветных и драгоценных металлов;</a:t>
            </a:r>
          </a:p>
          <a:p>
            <a:pPr marL="285750" marR="89535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Программу профессионального модуля ПМ02.Изготовление ювелирных вставок;</a:t>
            </a:r>
          </a:p>
          <a:p>
            <a:pPr marL="285750" marR="89535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Программу профессионального модуля ПМ05. Индивидуальное предпринимательство:</a:t>
            </a:r>
          </a:p>
          <a:p>
            <a:pPr marL="285750" marR="89535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Программу учебной и производственной практики </a:t>
            </a:r>
            <a:r>
              <a:rPr lang="ru-RU" sz="1600" spc="-5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программы подготовки квалифицированных </a:t>
            </a: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рабочих, служащих по профессии Ювелир;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Фонд оценочных средств по ПМ. 01.  ПМ.02, ПМ05 программы подготовки квалифицированных рабочих, служащих,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итоговой государственной аттестации выпускников по профессии 54.01.02. Ювелир. 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Фонд оценочных средств по ПМ. 02 Изготовление ювелирных и художественных изделий из цветных и драгоценных металлов, ПМ02. Изготовление ювелирных вставок, ПМ05. Индивидуальное предпринимательство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Календарно- тематический план по учебной практике ПМ. 01. ПМ02, ПМ05</a:t>
            </a:r>
            <a:endParaRPr lang="ru-RU" sz="1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69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2"/>
          <a:stretch/>
        </p:blipFill>
        <p:spPr>
          <a:xfrm rot="16200000">
            <a:off x="6008089" y="1672895"/>
            <a:ext cx="2918122" cy="27351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1538" y="0"/>
            <a:ext cx="7286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Обобщение и распространение опыта практических результатов своей профессиональной деятельности, публикация трудов</a:t>
            </a:r>
            <a:endParaRPr lang="ru-RU" sz="1400" dirty="0">
              <a:solidFill>
                <a:schemeClr val="accent5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913919"/>
              </p:ext>
            </p:extLst>
          </p:nvPr>
        </p:nvGraphicFramePr>
        <p:xfrm>
          <a:off x="185570" y="570157"/>
          <a:ext cx="8649148" cy="5397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9148">
                  <a:extLst>
                    <a:ext uri="{9D8B030D-6E8A-4147-A177-3AD203B41FA5}">
                      <a16:colId xmlns:a16="http://schemas.microsoft.com/office/drawing/2014/main" val="3432719975"/>
                    </a:ext>
                  </a:extLst>
                </a:gridCol>
              </a:tblGrid>
              <a:tr h="53978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ah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1.Разработка открытого урока по производственному обучению «Набор филигранных элементов» в рамках Республиканского конкурса </a:t>
                      </a:r>
                      <a:r>
                        <a:rPr lang="sah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 года</a:t>
                      </a:r>
                      <a:r>
                        <a:rPr lang="sah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r>
                        <a:rPr lang="sah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ah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«Изготовление зажима для галстука», «Классификация драгоценных камней», «Изготовление простой шинки». В рамках декады </a:t>
                      </a:r>
                      <a:r>
                        <a:rPr lang="sah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ПЦК ювелиров - 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игровой конкурс «Философские камни», «Аукционный дом </a:t>
                      </a:r>
                      <a:r>
                        <a:rPr lang="ru-RU" sz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Сотбис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ah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3.Республиканская НПК “Инновационные модели организации научно-методического обеспечения СПО» выступила с докладом  «Специфика разработки модульно образовательных программ на основе компетентностного подхода»;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ah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4.Методическая разработка открытого урока на тему: «Технология изготовления нагрудных украшений якутов»,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ah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 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sah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еминар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«Модульно–</a:t>
                      </a:r>
                      <a:r>
                        <a:rPr lang="ru-RU" sz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компетентностный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подход к реализации ФГОС 3+» для преподавателей и мастеров п/о</a:t>
                      </a:r>
                      <a:r>
                        <a:rPr lang="sah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выступила с сдокладом “Методика организации и проведения квалификационного экзамена по профессии “ювелир”; 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марта 2016 г. Открытый региональный чемпионат профессионального мастерства по стандартам WSR по компетенциям «Электромонтаж» и «Ювелирное дело», в рамках деловой программы организовала и провела круглый стол с социальными партнерами «Проблемы и перспективы подготовки рабочих кадров для ювелирной промышленности Республики Саха (Якутия)» с участием    Шаронова Николая Михайловича (</a:t>
                      </a:r>
                      <a:r>
                        <a:rPr lang="ru-RU" sz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г.Москва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– национального эксперта, главного эксперта WSR -2016, союз «</a:t>
                      </a:r>
                      <a:r>
                        <a:rPr lang="ru-RU" sz="12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Ворлдскиллс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Россия»;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Главный эксперт Открытого регионального чемпионата «Молодые профессионалы» 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WSR</a:t>
                      </a: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РС(Я) по компетенции «Ювелирное дело» круглый стол на тему: «Региональный стандарт кадрового обеспечения промышленного роста РС(Я): направления и достигнутые результаты» 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эксперт конкурса детских творческих проектов «Моя профессия- мое будущее»</a:t>
                      </a:r>
                    </a:p>
                    <a:p>
                      <a:pPr mar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None/>
                      </a:pPr>
                      <a:endParaRPr lang="sah-RU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797" marR="40797" marT="0" marB="0"/>
                </a:tc>
                <a:extLst>
                  <a:ext uri="{0D108BD9-81ED-4DB2-BD59-A6C34878D82A}">
                    <a16:rowId xmlns:a16="http://schemas.microsoft.com/office/drawing/2014/main" val="2837083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994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22839"/>
            <a:ext cx="8715436" cy="601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sah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г. </a:t>
            </a:r>
          </a:p>
          <a:p>
            <a:pPr>
              <a:lnSpc>
                <a:spcPct val="107000"/>
              </a:lnSpc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Открытый региональный чемпионат «Молодые профессионалы» по стандартам WSR по компетенциям «Ювелирное дело», «Огранка ювелирных вставок», «огранка алмазов», в рамках деловой программы организовала методический семинар «Внедрение стандартов WSR в образовательные программы подготовки по профессиям «Ювелир», «Огранщик алмазов в бриллианты»</a:t>
            </a:r>
            <a:r>
              <a:rPr lang="sah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выступила с докладом “О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формление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документов и организации площадки в РЧ по WSR</a:t>
            </a:r>
            <a:r>
              <a:rPr lang="sah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>
              <a:lnSpc>
                <a:spcPct val="107000"/>
              </a:lnSpc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2019г.</a:t>
            </a:r>
          </a:p>
          <a:p>
            <a:pPr>
              <a:lnSpc>
                <a:spcPct val="107000"/>
              </a:lnSpc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опыта </a:t>
            </a:r>
            <a:r>
              <a:rPr lang="sah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Регионального чемпионата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JUNIORSKILLS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РС(Я).</a:t>
            </a:r>
            <a:r>
              <a:rPr lang="sah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Провела мастер-класс по компетенции “ювелирное дело”.  </a:t>
            </a:r>
          </a:p>
          <a:p>
            <a:pPr>
              <a:lnSpc>
                <a:spcPct val="107000"/>
              </a:lnSpc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опыта по компетенции «Огранка ювелирных вставок» для студентов СВФУ им М.К..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Аммосова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ФТИ огранка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Муассанита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дипломной работы.</a:t>
            </a:r>
          </a:p>
          <a:p>
            <a:pPr>
              <a:lnSpc>
                <a:spcPct val="107000"/>
              </a:lnSpc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2020г.</a:t>
            </a:r>
          </a:p>
          <a:p>
            <a:pPr>
              <a:lnSpc>
                <a:spcPct val="107000"/>
              </a:lnSpc>
              <a:defRPr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Оценивающий эксперт финала Национального чемпионата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«Молодые профессионалы»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WSR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Кубань по компетенции «ювелирное дело»;</a:t>
            </a:r>
          </a:p>
          <a:p>
            <a:pPr>
              <a:lnSpc>
                <a:spcPct val="107000"/>
              </a:lnSpc>
              <a:defRPr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2021г. </a:t>
            </a:r>
          </a:p>
          <a:p>
            <a:pPr>
              <a:lnSpc>
                <a:spcPct val="107000"/>
              </a:lnSpc>
              <a:defRPr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Регионального этапа Всероссийского конкурса «Мастер года» среди мастеров производственного обучения.</a:t>
            </a:r>
          </a:p>
          <a:p>
            <a:pPr>
              <a:lnSpc>
                <a:spcPct val="107000"/>
              </a:lnSpc>
            </a:pP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defRPr/>
            </a:pP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428604"/>
            <a:ext cx="6126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Результативность работы в рамках социального партнёрства</a:t>
            </a:r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09649"/>
              </p:ext>
            </p:extLst>
          </p:nvPr>
        </p:nvGraphicFramePr>
        <p:xfrm>
          <a:off x="714348" y="857232"/>
          <a:ext cx="7600355" cy="49575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00355">
                  <a:extLst>
                    <a:ext uri="{9D8B030D-6E8A-4147-A177-3AD203B41FA5}">
                      <a16:colId xmlns:a16="http://schemas.microsoft.com/office/drawing/2014/main" val="2875848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Подготовка, переподготовка кадров по договорам с предприятиями, центрами занятости населения, с физическими лицами по дополнительным образовательным программам и наличие договоров с предприятиями, организациями о прохождении производственной практики обучающихся: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100% студентов проходят производственную практику по договорам с предприятиями: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3982085" algn="l"/>
                          <a:tab pos="4071620" algn="l"/>
                        </a:tabLst>
                      </a:pP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Договор о взаимном сотрудничестве с ООО «Якутский ювелирный завод», ООО </a:t>
                      </a:r>
                      <a:r>
                        <a:rPr lang="ru-RU" sz="1600" b="0" u="non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Эпл</a:t>
                      </a: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u="non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Даймон</a:t>
                      </a: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ювелирный завод», ООО </a:t>
                      </a:r>
                      <a:r>
                        <a:rPr lang="ru-RU" sz="1600" b="0" u="non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Киэргэ,ИП</a:t>
                      </a: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Иванов А.А.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Соглашение о социально-экономическом сотрудничестве между ООО «Якутский ювелирный завод».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Изготовление качественной продукции, изделий совместно с предприятиями, организациями.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600" b="0" u="non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Алъянс</a:t>
                      </a: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u="non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Эпл</a:t>
                      </a: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u="non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Даймон</a:t>
                      </a: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директор Никифоров А.Л., ИП Иванов А.А. разработки ювелирных эскизов для серебряных изделий с вставками.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 оказания услуг населению совместно с предприятиями, организациями: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Совместно с ИП </a:t>
                      </a:r>
                      <a:r>
                        <a:rPr lang="sah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“Иванов А.А.”, </a:t>
                      </a: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директор Иванов А.А., </a:t>
                      </a:r>
                      <a:r>
                        <a:rPr lang="ru-RU" sz="1600" b="0" u="non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изготов</a:t>
                      </a:r>
                      <a:r>
                        <a:rPr lang="sah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</a:t>
                      </a: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ювелирны</a:t>
                      </a:r>
                      <a:r>
                        <a:rPr lang="sah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 </a:t>
                      </a: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изделие</a:t>
                      </a:r>
                      <a:r>
                        <a:rPr lang="sah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 из серебра “</a:t>
                      </a: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Лайки   </a:t>
                      </a:r>
                      <a:r>
                        <a:rPr lang="ru-RU" sz="1600" b="0" u="none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Лайк</a:t>
                      </a: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u="none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85575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381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2017г. ФНЧ «Молодые профессионалы»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WSR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г.Краснодар – серебро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2018г. ФНЧ «Молодые профессионалы»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WSR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г.Южно-Сахалинск- бронза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2019г. ФНЧ «Молодые профессионалы»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WSR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г.Казань- сертификат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2019г. ФНЧ «Молодые профессионалы»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WSR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г.Казань- серебро (Юниоры)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2020г. ФНЧ «Молодые профессионалы»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WSR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г.Кубань- серебро (Юниоры)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2020 ФНЧ «Молодые профессионалы»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WSR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г.Кубань- серебро МП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 компетенции Огранка ювелирных вставок: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2017г. ФНЧ «Молодые профессионалы»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WSR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г.Краснодар – бронза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2018г. ФНЧ «Молодые профессионалы»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WSR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г.Москва- 2 место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2020г. ФНЧ «Молодые профессионалы»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WSR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г.Кубань- бронза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2021г. ФНЧ «Молодые профессионалы»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WSR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- бронза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4601" y="396030"/>
            <a:ext cx="314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ah-RU" dirty="0">
                <a:solidFill>
                  <a:schemeClr val="accent5"/>
                </a:solidFill>
              </a:rPr>
              <a:t>Повышение квалификации:</a:t>
            </a:r>
            <a:endParaRPr lang="ru-RU" dirty="0">
              <a:solidFill>
                <a:schemeClr val="accent5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785375"/>
              </p:ext>
            </p:extLst>
          </p:nvPr>
        </p:nvGraphicFramePr>
        <p:xfrm>
          <a:off x="354724" y="956442"/>
          <a:ext cx="7594484" cy="54275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94484">
                  <a:extLst>
                    <a:ext uri="{9D8B030D-6E8A-4147-A177-3AD203B41FA5}">
                      <a16:colId xmlns:a16="http://schemas.microsoft.com/office/drawing/2014/main" val="3284604754"/>
                    </a:ext>
                  </a:extLst>
                </a:gridCol>
              </a:tblGrid>
              <a:tr h="4204138">
                <a:tc>
                  <a:txBody>
                    <a:bodyPr/>
                    <a:lstStyle/>
                    <a:p>
                      <a:pPr marL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1.Сертификат №03 от 18.12.2015. Департамент образования г. Москвы ГАПОУ «Колледж предпринимательства №11. Прошла обучение по дополнительной образовательной программе «</a:t>
                      </a:r>
                      <a:r>
                        <a:rPr lang="ru-RU" sz="16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Геммология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ювелиров». Объем 30ч.</a:t>
                      </a:r>
                    </a:p>
                    <a:p>
                      <a:pPr marL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2.Удостоверение о повышении квалификации №770400000018 № 1437 от 03.12.2015 ГБОУ ДПО «Институт управления при Главе РС(Я) прошла повышение квалификации по программе «Проектирование образовательной среды» 36ч.</a:t>
                      </a:r>
                    </a:p>
                    <a:p>
                      <a:pPr marL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3.Удостоверение о повышении квалификации №770400130726 от 26.09.2017г. </a:t>
                      </a:r>
                      <a:r>
                        <a:rPr lang="ru-RU" sz="16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рег.номер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299.г.Москва прошла повышение квалификации Союзе «Молодые профессионалы (</a:t>
                      </a:r>
                      <a:r>
                        <a:rPr lang="ru-RU" sz="16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Ворлдскиллс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Россия)» по программе «Подготовка и проведение регионального (корпоративного, отраслевого) чемпионата по стандартам </a:t>
                      </a:r>
                      <a:r>
                        <a:rPr lang="ru-RU" sz="16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Ворлдскиллс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Россия по компетенции «Ювелирное дело» 40ч.</a:t>
                      </a:r>
                    </a:p>
                    <a:p>
                      <a:pPr marL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4.Сертификат №904 является экспертом </a:t>
                      </a: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WSR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 компетенции Ювелирное дело.</a:t>
                      </a:r>
                    </a:p>
                    <a:p>
                      <a:pPr marL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5.Стажировка </a:t>
                      </a:r>
                      <a:r>
                        <a:rPr lang="ru-RU" sz="16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Ассоцации</a:t>
                      </a: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«Альянс ЭПЛ Якутские бриллианты» 48ч.</a:t>
                      </a:r>
                    </a:p>
                    <a:p>
                      <a:pPr marL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6.Сертификат от 23.09.2015г. ГБОУ ДПО Институт управления при Президенте РС(Я). Прошла обучение по теме «Профессиональный стандарт педагога СПО».</a:t>
                      </a:r>
                    </a:p>
                    <a:p>
                      <a:pPr marL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Удостоверение № 106/18 от 24.04.2018г. о проверке знаний требований охраны труда. 40ч.Учебный центр подготовки кадров РС(Я).</a:t>
                      </a:r>
                    </a:p>
                    <a:p>
                      <a:pPr lvl="0"/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r>
                        <a:rPr lang="ru-RU" sz="1600" baseline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u="none" kern="120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2020г.  ГАУ ДПО РС(Я) ИРПО (профессиональная переподготовка) – педагог профессионального образования (преподаватель).</a:t>
                      </a:r>
                    </a:p>
                    <a:p>
                      <a:pPr marL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159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593936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826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4293096"/>
            <a:ext cx="2520280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>
                <a:solidFill>
                  <a:srgbClr val="C00000"/>
                </a:solidFill>
              </a:rPr>
              <a:t>Степанов Михаил – </a:t>
            </a:r>
            <a:br>
              <a:rPr lang="ru-RU" sz="1600" dirty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C00000"/>
                </a:solidFill>
              </a:rPr>
              <a:t>4 место, компетенция «Ювелирное дело»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5" name="Picture 5" descr="C:\Users\Старший мастер\Desktop\Новая папка\ВСР\ВСР 2014\IMG_8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/>
          <a:stretch/>
        </p:blipFill>
        <p:spPr bwMode="auto">
          <a:xfrm rot="5400000">
            <a:off x="4844846" y="2045805"/>
            <a:ext cx="435085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50" y="1382547"/>
            <a:ext cx="4117778" cy="275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35696" y="33265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Russia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РС(Я)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-201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6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364088" y="5517232"/>
            <a:ext cx="3346704" cy="639762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57606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err="1">
                <a:solidFill>
                  <a:srgbClr val="C00000"/>
                </a:solidFill>
              </a:rPr>
              <a:t>WorldSkills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Russia</a:t>
            </a:r>
            <a:r>
              <a:rPr lang="ru-RU" sz="3200" dirty="0">
                <a:solidFill>
                  <a:srgbClr val="C00000"/>
                </a:solidFill>
              </a:rPr>
              <a:t> в РС(Я)</a:t>
            </a:r>
            <a:r>
              <a:rPr lang="en-US" sz="3200" dirty="0">
                <a:solidFill>
                  <a:srgbClr val="C00000"/>
                </a:solidFill>
              </a:rPr>
              <a:t>-201</a:t>
            </a:r>
            <a:r>
              <a:rPr lang="ru-RU" sz="3200" dirty="0">
                <a:solidFill>
                  <a:srgbClr val="C00000"/>
                </a:solidFill>
              </a:rPr>
              <a:t>5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ru-RU" sz="3200" dirty="0">
                <a:solidFill>
                  <a:srgbClr val="C00000"/>
                </a:solidFill>
              </a:rPr>
              <a:t>год</a:t>
            </a:r>
            <a:endParaRPr lang="ru-RU" dirty="0"/>
          </a:p>
        </p:txBody>
      </p:sp>
      <p:pic>
        <p:nvPicPr>
          <p:cNvPr id="6149" name="Picture 5" descr="C:\Users\Старший мастер\Desktop\Новая папка\ВСР\ВСР 2015\IMG_90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000108"/>
            <a:ext cx="7643866" cy="509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4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85720" y="4214818"/>
            <a:ext cx="4896544" cy="720080"/>
          </a:xfrm>
        </p:spPr>
        <p:txBody>
          <a:bodyPr>
            <a:normAutofit fontScale="55000" lnSpcReduction="20000"/>
          </a:bodyPr>
          <a:lstStyle/>
          <a:p>
            <a:endParaRPr lang="ru-RU" sz="2000" dirty="0">
              <a:solidFill>
                <a:srgbClr val="C00000"/>
              </a:solidFill>
            </a:endParaRPr>
          </a:p>
          <a:p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Куличкин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Дмитрий – 2 место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компетенции «Ювелирное дело»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72008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err="1">
                <a:solidFill>
                  <a:srgbClr val="C00000"/>
                </a:solidFill>
              </a:rPr>
              <a:t>WorldSkills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Russia</a:t>
            </a:r>
            <a:r>
              <a:rPr lang="ru-RU" sz="2800" dirty="0">
                <a:solidFill>
                  <a:srgbClr val="C00000"/>
                </a:solidFill>
              </a:rPr>
              <a:t> Дальний Восток-2015</a:t>
            </a:r>
            <a:endParaRPr lang="ru-RU" sz="2800" dirty="0"/>
          </a:p>
        </p:txBody>
      </p:sp>
      <p:pic>
        <p:nvPicPr>
          <p:cNvPr id="1027" name="Picture 3" descr="C:\Users\Старший мастер\Desktop\Новая папка\ВСР\Конкурс дальний восток 2015\IMG_993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1052736"/>
            <a:ext cx="3380730" cy="507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тарший мастер\Desktop\Новая папка\ВСР\Конкурс дальний восток 2015\IMG_99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496062" cy="299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4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0880" cy="64807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 err="1">
                <a:solidFill>
                  <a:srgbClr val="C00000"/>
                </a:solidFill>
              </a:rPr>
              <a:t>WorldSkills</a:t>
            </a:r>
            <a:r>
              <a:rPr lang="ru-RU" sz="3200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rgbClr val="C00000"/>
                </a:solidFill>
              </a:rPr>
              <a:t>Russia</a:t>
            </a:r>
            <a:r>
              <a:rPr lang="ru-RU" sz="3200" dirty="0">
                <a:solidFill>
                  <a:srgbClr val="C00000"/>
                </a:solidFill>
              </a:rPr>
              <a:t> в РС(Я) – 2016 год</a:t>
            </a:r>
            <a:endParaRPr lang="ru-RU" dirty="0"/>
          </a:p>
        </p:txBody>
      </p:sp>
      <p:pic>
        <p:nvPicPr>
          <p:cNvPr id="2051" name="Picture 3" descr="C:\Users\Старший мастер\Desktop\Новая папка\ВСР\ВСР и Мастер класс 2016\IMG_4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1214422"/>
            <a:ext cx="4109781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Старший мастер\Desktop\Новая папка\ВСР\ВСР и Мастер класс 2016\IMG_395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662" y="1071546"/>
            <a:ext cx="2223449" cy="298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1"/>
          <p:cNvSpPr>
            <a:spLocks noGrp="1"/>
          </p:cNvSpPr>
          <p:nvPr>
            <p:ph type="body" idx="1"/>
          </p:nvPr>
        </p:nvSpPr>
        <p:spPr>
          <a:xfrm>
            <a:off x="857224" y="4357694"/>
            <a:ext cx="7572428" cy="571504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>
                <a:solidFill>
                  <a:srgbClr val="C00000"/>
                </a:solidFill>
              </a:rPr>
              <a:t>Федоров Егор – 2 место, компетенция  «Ювелирное дело»</a:t>
            </a:r>
          </a:p>
        </p:txBody>
      </p:sp>
    </p:spTree>
    <p:extLst>
      <p:ext uri="{BB962C8B-B14F-4D97-AF65-F5344CB8AC3E}">
        <p14:creationId xmlns:p14="http://schemas.microsoft.com/office/powerpoint/2010/main" val="41204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42910" y="3500438"/>
            <a:ext cx="3143272" cy="639762"/>
          </a:xfrm>
        </p:spPr>
        <p:txBody>
          <a:bodyPr>
            <a:normAutofit fontScale="77500" lnSpcReduction="20000"/>
          </a:bodyPr>
          <a:lstStyle/>
          <a:p>
            <a:r>
              <a:rPr lang="ru-RU" sz="2000" dirty="0" err="1">
                <a:solidFill>
                  <a:srgbClr val="C00000"/>
                </a:solidFill>
              </a:rPr>
              <a:t>Гаврильев</a:t>
            </a:r>
            <a:r>
              <a:rPr lang="ru-RU" sz="2000" dirty="0">
                <a:solidFill>
                  <a:srgbClr val="C00000"/>
                </a:solidFill>
              </a:rPr>
              <a:t> Геннадий –2 место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429256" y="3643314"/>
            <a:ext cx="3346704" cy="500066"/>
          </a:xfrm>
        </p:spPr>
        <p:txBody>
          <a:bodyPr>
            <a:normAutofit fontScale="77500" lnSpcReduction="20000"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Федоров Егор – 1 место</a:t>
            </a:r>
          </a:p>
        </p:txBody>
      </p:sp>
      <p:pic>
        <p:nvPicPr>
          <p:cNvPr id="5123" name="Picture 3" descr="C:\Users\Старший мастер\Desktop\Новая папка\ВСР\ВСР 2017 г\20170304_1254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08" y="4124286"/>
            <a:ext cx="4643470" cy="261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тарший мастер\Desktop\Новая папка\ВСР\ВСР 2017 г\20170228_12020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72066" y="928670"/>
            <a:ext cx="392888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тарший мастер\Desktop\Новая папка\ВСР\ВСР 2017 г\20170228_12023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910" y="857232"/>
            <a:ext cx="345250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5"/>
          <p:cNvSpPr txBox="1">
            <a:spLocks/>
          </p:cNvSpPr>
          <p:nvPr/>
        </p:nvSpPr>
        <p:spPr>
          <a:xfrm>
            <a:off x="571472" y="0"/>
            <a:ext cx="806489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WorldSkills</a:t>
            </a:r>
            <a:r>
              <a:rPr kumimoji="0" lang="ru-RU" sz="3200" b="0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Russia</a:t>
            </a:r>
            <a:r>
              <a:rPr kumimoji="0" lang="ru-RU" sz="3200" b="0" i="0" u="none" strike="noStrike" kern="1200" cap="all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 РС(Я) – 2017 год</a:t>
            </a:r>
            <a:endParaRPr kumimoji="0" lang="ru-RU" sz="2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532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4437112"/>
            <a:ext cx="4608512" cy="639762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Григорьева Алина -1 место</a:t>
            </a:r>
          </a:p>
          <a:p>
            <a:r>
              <a:rPr lang="ru-RU" dirty="0">
                <a:solidFill>
                  <a:srgbClr val="C00000"/>
                </a:solidFill>
              </a:rPr>
              <a:t>Спиридонова Саида – 3 место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27584" y="188640"/>
            <a:ext cx="7632848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>
                <a:solidFill>
                  <a:srgbClr val="C00000"/>
                </a:solidFill>
              </a:rPr>
              <a:t>Компетенция «Огранка ювелирных вставок»</a:t>
            </a:r>
          </a:p>
        </p:txBody>
      </p:sp>
      <p:pic>
        <p:nvPicPr>
          <p:cNvPr id="6146" name="Picture 2" descr="C:\Users\Старший мастер\Desktop\Новая папка\ВСР\ВСР 2017 г\20170304_1254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24578"/>
            <a:ext cx="5328592" cy="29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Старший мастер\Desktop\Новая папка\ВСР\ВСР 2017 г\20170228_09532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980727"/>
            <a:ext cx="2453080" cy="317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4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1328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solidFill>
                  <a:srgbClr val="C00000"/>
                </a:solidFill>
              </a:rPr>
              <a:t>V </a:t>
            </a:r>
            <a:r>
              <a:rPr lang="ru-RU" sz="3600" dirty="0">
                <a:solidFill>
                  <a:srgbClr val="C00000"/>
                </a:solidFill>
              </a:rPr>
              <a:t>Национальный чемпионат «Молодые профессионалы» (</a:t>
            </a:r>
            <a:r>
              <a:rPr lang="en-US" sz="3600" dirty="0" err="1">
                <a:solidFill>
                  <a:srgbClr val="C00000"/>
                </a:solidFill>
              </a:rPr>
              <a:t>WorldSkills</a:t>
            </a:r>
            <a:r>
              <a:rPr lang="ru-RU" sz="36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Russia</a:t>
            </a:r>
            <a:r>
              <a:rPr lang="ru-RU" sz="3600" dirty="0">
                <a:solidFill>
                  <a:srgbClr val="C00000"/>
                </a:solidFill>
              </a:rPr>
              <a:t> 2017) 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dirty="0">
                <a:solidFill>
                  <a:srgbClr val="C00000"/>
                </a:solidFill>
              </a:rPr>
              <a:t>в г. Краснодар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44" y="428604"/>
            <a:ext cx="168063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357158" y="4071942"/>
            <a:ext cx="3744416" cy="73151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Федоров Егор, гр. Ю-32 – 2 место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048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rgbClr val="C00000"/>
                </a:solidFill>
              </a:rPr>
              <a:t>Компетенция «Ювелирное дело»</a:t>
            </a:r>
          </a:p>
        </p:txBody>
      </p:sp>
      <p:pic>
        <p:nvPicPr>
          <p:cNvPr id="10246" name="Picture 6" descr="C:\Users\Старший мастер\Desktop\Новая папка\ВСР\ВСР Россия\IMG-20170531-WA00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1428736"/>
            <a:ext cx="3635499" cy="272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Старший мастер\Desktop\Новая папка\ВСР\ВСР Россия\IMG-20170531-WA000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4876" y="1571612"/>
            <a:ext cx="382378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5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214810" y="4429132"/>
            <a:ext cx="3706744" cy="63976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Григорьева Алина, гр.Ю-33 – 3 место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1" y="116632"/>
            <a:ext cx="561662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rgbClr val="C00000"/>
                </a:solidFill>
              </a:rPr>
              <a:t>Компетенция «Огранка ювелирных вставок»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285860"/>
            <a:ext cx="2952328" cy="394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Старший мастер\Desktop\Новая папка\ВСР\ВСР Россия\IMG-20170531-WA00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1428736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Старший мастер\Desktop\Новая папка\ВСР\ВСР Россия\IMG-20170531-WA000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082">
            <a:off x="7117639" y="283316"/>
            <a:ext cx="1833164" cy="248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0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тарший мастер\Desktop\Новая папка\ВСР\ВСР Россия\IMG-20170518-WA0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072484" cy="380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Старший мастер\Desktop\Новая папка\ВСР\ВСР Россия\IMG-20170518-WA0036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7944" y="3284984"/>
            <a:ext cx="4960912" cy="30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09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027" y="61213"/>
            <a:ext cx="3756469" cy="41098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234923-3DF8-4C5A-BDF3-139780F8F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0101">
            <a:off x="421753" y="3240238"/>
            <a:ext cx="3207475" cy="30043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404CC7C-0044-42CA-ACB5-A39A3AB0B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63" y="224220"/>
            <a:ext cx="4666304" cy="42580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37515A-623A-4902-9F56-D50371367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69" y="2396815"/>
            <a:ext cx="1997004" cy="36141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9E6ECE-79F7-48B2-8E14-F02B8D13D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432">
            <a:off x="5637052" y="4330264"/>
            <a:ext cx="3145544" cy="20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29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тарший мастер\Desktop\Новая папка\ВСР\ВСР Россия\IMG-20170531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752528" cy="35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Старший мастер\Desktop\Новая папка\ВСР\ВСР Россия\IMG-20170531-WA0010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3585" y="3284984"/>
            <a:ext cx="5455965" cy="31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Старший мастер\Desktop\Новая папка\ВСР\ВСР Россия\IMG-20170531-WA00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195" y="548680"/>
            <a:ext cx="3192355" cy="23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76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тематика\Desktop\Мастер года\фото ЯПТ\FGFB49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50" y="2055812"/>
            <a:ext cx="3200400" cy="2400300"/>
          </a:xfrm>
          <a:prstGeom prst="rect">
            <a:avLst/>
          </a:prstGeom>
          <a:noFill/>
        </p:spPr>
      </p:pic>
      <p:pic>
        <p:nvPicPr>
          <p:cNvPr id="1027" name="Picture 3" descr="C:\Users\Математика\Desktop\Мастер года\фото ЯПТ\CDKY34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0568" y="2071678"/>
            <a:ext cx="4557332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Математика\Desktop\Мастер года\фото ЯПТ\IMG_04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785794"/>
            <a:ext cx="2902748" cy="3870330"/>
          </a:xfrm>
          <a:prstGeom prst="rect">
            <a:avLst/>
          </a:prstGeom>
          <a:noFill/>
        </p:spPr>
      </p:pic>
      <p:pic>
        <p:nvPicPr>
          <p:cNvPr id="3075" name="Picture 3" descr="C:\Users\Математика\Desktop\Мастер года\фото ЯПТ\IMG_05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46" y="642918"/>
            <a:ext cx="2964670" cy="3952893"/>
          </a:xfrm>
          <a:prstGeom prst="rect">
            <a:avLst/>
          </a:prstGeom>
          <a:noFill/>
        </p:spPr>
      </p:pic>
      <p:pic>
        <p:nvPicPr>
          <p:cNvPr id="7" name="Picture 2" descr="C:\Users\Математика\Desktop\Мастер года\фото ЯПТ\IMG_055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1239" y="3286124"/>
            <a:ext cx="3619525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Старший мастер\Desktop\Новая папка\ВСР\ВСР Россия\IMG-20170520-WA00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4824536" cy="36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392" y="404664"/>
            <a:ext cx="3228400" cy="242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C:\Users\Старший мастер\Desktop\Новая папка\ВСР\ВСР Россия\IMG-20170520-WA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9925" y="3068960"/>
            <a:ext cx="480053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54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Старший мастер\Desktop\Новая папка\ВСР\ВСР Россия\IMG-20170520-WA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6248694" cy="35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Старший мастер\Desktop\Новая папка\ВСР\ВСР Россия\IMG-20170531-WA0014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9178" y="3755622"/>
            <a:ext cx="6205310" cy="285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476672"/>
            <a:ext cx="6716644" cy="568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8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тарший мастер\Desktop\Новая папка\ВСР\ВСР Россия\IMG_7187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88640"/>
            <a:ext cx="738113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тарший мастер\Desktop\Новая папка\ВСР\ВСР Россия\IMG_718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3634482" cy="24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21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0"/>
            <a:ext cx="60722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мастера производственного обучения на конкурсах                                        </a:t>
            </a:r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профессионального мастерства</a:t>
            </a:r>
            <a:endParaRPr lang="ru-RU" dirty="0">
              <a:solidFill>
                <a:schemeClr val="accent5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586835"/>
              </p:ext>
            </p:extLst>
          </p:nvPr>
        </p:nvGraphicFramePr>
        <p:xfrm>
          <a:off x="99982" y="698923"/>
          <a:ext cx="8631622" cy="4882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31622">
                  <a:extLst>
                    <a:ext uri="{9D8B030D-6E8A-4147-A177-3AD203B41FA5}">
                      <a16:colId xmlns:a16="http://schemas.microsoft.com/office/drawing/2014/main" val="3433743980"/>
                    </a:ext>
                  </a:extLst>
                </a:gridCol>
              </a:tblGrid>
              <a:tr h="48820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ah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2015г.</a:t>
                      </a: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Открытый чемпионат профессионального мастерства «Московские мастера»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по стандартам </a:t>
                      </a:r>
                      <a:r>
                        <a:rPr lang="ru-RU" sz="1400" dirty="0" err="1">
                          <a:solidFill>
                            <a:srgbClr val="0070C0"/>
                          </a:solidFill>
                          <a:effectLst/>
                        </a:rPr>
                        <a:t>WorldSkills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 по компетенции «Огранка ювелирных вставок» в качестве эксперта;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Республиканский конкурс</a:t>
                      </a:r>
                      <a:r>
                        <a:rPr lang="sah-RU" sz="1400" dirty="0">
                          <a:solidFill>
                            <a:srgbClr val="0070C0"/>
                          </a:solidFill>
                          <a:effectLst/>
                        </a:rPr>
                        <a:t> профессионального мастерства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 РС(Я) «Мастер года-2015»;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 2017</a:t>
                      </a: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</a:rPr>
                        <a:t>V 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Открытый чемпионат профессионального мастерства «Молодые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effectLst/>
                        </a:rPr>
                        <a:t> профессионалы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по стандартам </a:t>
                      </a:r>
                      <a:r>
                        <a:rPr lang="ru-RU" sz="1400" dirty="0" err="1">
                          <a:solidFill>
                            <a:srgbClr val="0070C0"/>
                          </a:solidFill>
                          <a:effectLst/>
                        </a:rPr>
                        <a:t>WorldSkills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 по компетенции «Ювелирное дело» главный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эксперт;</a:t>
                      </a: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</a:rPr>
                        <a:t>V 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Открытый чемпионат профессионального мастерства «Молодые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effectLst/>
                        </a:rPr>
                        <a:t> профессионалы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по стандартам </a:t>
                      </a:r>
                      <a:r>
                        <a:rPr lang="ru-RU" sz="1400" dirty="0" err="1">
                          <a:solidFill>
                            <a:srgbClr val="0070C0"/>
                          </a:solidFill>
                          <a:effectLst/>
                        </a:rPr>
                        <a:t>WorldSkills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 по компетенции «Ювелирное дело» Республика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effectLst/>
                        </a:rPr>
                        <a:t> Татарстан </a:t>
                      </a:r>
                      <a:r>
                        <a:rPr lang="ru-RU" sz="1400" baseline="0" dirty="0" err="1">
                          <a:solidFill>
                            <a:srgbClr val="0070C0"/>
                          </a:solidFill>
                          <a:effectLst/>
                        </a:rPr>
                        <a:t>г.Казань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effectLst/>
                        </a:rPr>
                        <a:t> - 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эксперт;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2018г.</a:t>
                      </a:r>
                    </a:p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</a:rPr>
                        <a:t>V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Открытый чемпионат профессионального мастерства «Молодые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effectLst/>
                        </a:rPr>
                        <a:t> профессионалы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»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по стандартам </a:t>
                      </a:r>
                      <a:r>
                        <a:rPr lang="ru-RU" sz="1400" dirty="0" err="1">
                          <a:solidFill>
                            <a:srgbClr val="0070C0"/>
                          </a:solidFill>
                          <a:effectLst/>
                        </a:rPr>
                        <a:t>WorldSkills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 по компетенции «Ювелирное дело»-  главный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эксперт;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</a:rPr>
                        <a:t>V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 Открытый региональный чемпионат «Молодые профессионалы» </a:t>
                      </a: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</a:rPr>
                        <a:t>WSR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effectLst/>
                        </a:rPr>
                        <a:t> г. Красноярск по компетенции Ювелирное дело- главный эксперт;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1305" algn="l"/>
                          <a:tab pos="452755" algn="l"/>
                        </a:tabLst>
                      </a:pPr>
                      <a:endParaRPr lang="ru-RU" sz="14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35244482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r="12650" b="30039"/>
          <a:stretch/>
        </p:blipFill>
        <p:spPr>
          <a:xfrm rot="16710712">
            <a:off x="5915451" y="-27793"/>
            <a:ext cx="3145379" cy="28778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89906" y="2496979"/>
            <a:ext cx="1656707" cy="237774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282" y="4561463"/>
            <a:ext cx="1944237" cy="1723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287" y="4603564"/>
            <a:ext cx="1955883" cy="1681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661" y="4561462"/>
            <a:ext cx="1964002" cy="17105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76921" y="4117355"/>
            <a:ext cx="1584424" cy="272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5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261" y="3587503"/>
            <a:ext cx="3778498" cy="251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423" y="1067373"/>
            <a:ext cx="3692577" cy="246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25" y="1038174"/>
            <a:ext cx="3780175" cy="252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3558290"/>
            <a:ext cx="3816424" cy="254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404664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WorldSkills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Russia</a:t>
            </a:r>
            <a:r>
              <a:rPr lang="ru-RU" sz="2400" b="1" dirty="0">
                <a:solidFill>
                  <a:srgbClr val="C00000"/>
                </a:solidFill>
              </a:rPr>
              <a:t> в РС(Я) – 2018 год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23970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5616" y="404173"/>
            <a:ext cx="2522913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17766" y="457819"/>
            <a:ext cx="2327564" cy="347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9477" y="3122606"/>
            <a:ext cx="2289882" cy="333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64" y="3068959"/>
            <a:ext cx="2038920" cy="334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3121409"/>
            <a:ext cx="2088232" cy="331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37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204398"/>
              </p:ext>
            </p:extLst>
          </p:nvPr>
        </p:nvGraphicFramePr>
        <p:xfrm>
          <a:off x="428596" y="285728"/>
          <a:ext cx="8229600" cy="4824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4224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Математика\Desktop\Мастер года\фото ЯПТ\IMG_45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89" y="1096963"/>
            <a:ext cx="2784872" cy="3713162"/>
          </a:xfrm>
          <a:prstGeom prst="rect">
            <a:avLst/>
          </a:prstGeom>
          <a:noFill/>
        </p:spPr>
      </p:pic>
      <p:pic>
        <p:nvPicPr>
          <p:cNvPr id="7171" name="Picture 3" descr="C:\Users\Математика\Desktop\Мастер года\фото ЯПТ\IMG_56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587" y="928670"/>
            <a:ext cx="4011671" cy="4000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Математика\Desktop\Мастер года\фото ЯПТ\IMG_6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840426" cy="2880320"/>
          </a:xfrm>
          <a:prstGeom prst="rect">
            <a:avLst/>
          </a:prstGeom>
          <a:noFill/>
        </p:spPr>
      </p:pic>
      <p:pic>
        <p:nvPicPr>
          <p:cNvPr id="8195" name="Picture 3" descr="C:\Users\Математика\Desktop\Мастер года\фото ЯПТ\IMG_77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3843155" cy="2882366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FB5CA1-44CD-422F-9C39-673B9CA5AF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26" y="3273683"/>
            <a:ext cx="4564024" cy="342139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599"/>
            <a:ext cx="8534400" cy="106521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VII открытый региональный чемпионат «Молодые профессионалы»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WorldSkills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Russia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 -2019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800" y="1161161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924353"/>
            <a:ext cx="3791871" cy="284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948680"/>
            <a:ext cx="3823759" cy="254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786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23531"/>
            <a:ext cx="3956873" cy="2967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010930"/>
            <a:ext cx="3819435" cy="287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476672"/>
            <a:ext cx="64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WorldSkills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Russia</a:t>
            </a:r>
            <a:r>
              <a:rPr lang="ru-RU" sz="2800" b="1" dirty="0">
                <a:solidFill>
                  <a:srgbClr val="C00000"/>
                </a:solidFill>
              </a:rPr>
              <a:t> в РС(Я) – 2019 год</a:t>
            </a:r>
            <a:endParaRPr lang="ru-RU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3787087"/>
            <a:ext cx="3956873" cy="296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164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7092" y="1265319"/>
            <a:ext cx="3792041" cy="32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264798" cy="505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5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7072362" cy="936104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Победители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VII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 открытого чемпионата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WSR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08763" y="1078956"/>
            <a:ext cx="6197911" cy="436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0109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642918"/>
            <a:ext cx="7715304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Региональный чемпионат по профессиональному мастерству  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«Абилимпикс-2019»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4687" y="2060848"/>
            <a:ext cx="3417273" cy="373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https://static.wixstatic.com/media/c2e65d_6a19891e6d1d4263a45e401f5b08bee4~mv2.jpg/v1/fill/w_300,h_400,al_c,q_80,usm_0.66_1.00_0.01/c2e65d_6a19891e6d1d4263a45e401f5b08bee4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static.wixstatic.com/media/c2e65d_bd6d7e2384574bbdb7d8304f3484e7b1~mv2_d_4272_2848_s_4_2.jpg/v1/fill/w_300,h_200,al_c,q_80,usm_0.66_1.00_0.01/c2e65d_bd6d7e2384574bbdb7d8304f3484e7b1~mv2_d_4272_2848_s_4_2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4516853" cy="301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691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60648"/>
            <a:ext cx="8358246" cy="1042129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VIII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Открытый региональный чемпионат </a:t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«Молодые профессионалы(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WorldSkills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Russia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) РС (Я)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5877272"/>
            <a:ext cx="1677960" cy="22177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05583"/>
            <a:ext cx="2736304" cy="182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39" y="3497067"/>
            <a:ext cx="3744416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878070">
            <a:off x="4408638" y="1494120"/>
            <a:ext cx="1983640" cy="278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33657">
            <a:off x="6644278" y="2886324"/>
            <a:ext cx="1725710" cy="281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2869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68823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Финал национального чемпионата «Молодые профессионалы» Кузбасс-2020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WorldSkills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Russia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060847"/>
            <a:ext cx="345638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2104791"/>
            <a:ext cx="3390469" cy="226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7864" y="3501008"/>
            <a:ext cx="3101539" cy="31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9786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дмин\Desktop\Новая папка (4)\IMG-20200927-WA01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2279252" cy="170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Админ\Desktop\Новая папка (4)\IMG-20200927-WA0169 - копи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34" y="2509021"/>
            <a:ext cx="8488332" cy="40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Админ\Desktop\Новая папка (4)\IMG-20200927-WA0174 - копия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605837"/>
            <a:ext cx="2622846" cy="159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53041"/>
            <a:ext cx="2467796" cy="185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6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Проектная деятельность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ru-RU" dirty="0"/>
              <a:t>-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15C2D0-8C50-48BA-80B8-AEE5B8E3C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4748">
            <a:off x="1272125" y="1156258"/>
            <a:ext cx="2525810" cy="28920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E02D86-D5CD-45D0-882A-9431C5D98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743">
            <a:off x="4788024" y="1113226"/>
            <a:ext cx="2770239" cy="27702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48C1B4-CBA6-45C2-8C1A-C2AB51B83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02096"/>
            <a:ext cx="4044577" cy="3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32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500174"/>
            <a:ext cx="7520940" cy="357984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85720" y="0"/>
            <a:ext cx="8534400" cy="16882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Отборочный чемпионат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«Молодые профессионалы» </a:t>
            </a:r>
            <a:b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ru-RU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WorldSkills</a:t>
            </a:r>
            <a: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all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Russia</a:t>
            </a:r>
            <a: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2800" cap="all" dirty="0">
                <a:solidFill>
                  <a:schemeClr val="bg2">
                    <a:lumMod val="50000"/>
                  </a:schemeClr>
                </a:solidFill>
              </a:rPr>
              <a:t>республика </a:t>
            </a:r>
            <a:r>
              <a:rPr lang="ru-RU" sz="2800" cap="all" dirty="0" err="1">
                <a:solidFill>
                  <a:schemeClr val="bg2">
                    <a:lumMod val="50000"/>
                  </a:schemeClr>
                </a:solidFill>
              </a:rPr>
              <a:t>саха</a:t>
            </a:r>
            <a:r>
              <a:rPr lang="ru-RU" sz="2800" cap="all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ru-RU" sz="2800" cap="all" dirty="0" err="1">
                <a:solidFill>
                  <a:schemeClr val="bg2">
                    <a:lumMod val="50000"/>
                  </a:schemeClr>
                </a:solidFill>
              </a:rPr>
              <a:t>якутия</a:t>
            </a:r>
            <a:r>
              <a:rPr lang="ru-RU" sz="2800" cap="all" dirty="0">
                <a:solidFill>
                  <a:schemeClr val="bg2">
                    <a:lumMod val="50000"/>
                  </a:schemeClr>
                </a:solidFill>
              </a:rPr>
              <a:t>)</a:t>
            </a:r>
            <a: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- 2021</a:t>
            </a:r>
          </a:p>
        </p:txBody>
      </p:sp>
      <p:pic>
        <p:nvPicPr>
          <p:cNvPr id="1033" name="Picture 9" descr="C:\Users\Математика\Desktop\Мастер года\Новая папка\68d9bc16-8065-449d-9f8b-ed93c4ee67a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1928802"/>
            <a:ext cx="4095779" cy="3071834"/>
          </a:xfrm>
          <a:prstGeom prst="rect">
            <a:avLst/>
          </a:prstGeom>
          <a:noFill/>
        </p:spPr>
      </p:pic>
      <p:pic>
        <p:nvPicPr>
          <p:cNvPr id="17" name="Picture 13" descr="C:\Users\Математика\Desktop\Мастер года\Новая папка\0d47685b-75dc-42fc-a51a-8c3bb8007ba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928802"/>
            <a:ext cx="4095779" cy="3071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C:\Users\Математика\Desktop\Мастер года\Новая папка\47c77f7f-a28a-4e56-b1bd-199e523c1bd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33393">
            <a:off x="5651705" y="416106"/>
            <a:ext cx="2700000" cy="3600000"/>
          </a:xfrm>
          <a:prstGeom prst="rect">
            <a:avLst/>
          </a:prstGeom>
          <a:noFill/>
        </p:spPr>
      </p:pic>
      <p:pic>
        <p:nvPicPr>
          <p:cNvPr id="8" name="Picture 10" descr="C:\Users\Математика\Desktop\Мастер года\Новая папка\09482993-f4b4-4800-bc7a-a5799517178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32504">
            <a:off x="1058774" y="514576"/>
            <a:ext cx="2700000" cy="3600000"/>
          </a:xfrm>
          <a:prstGeom prst="rect">
            <a:avLst/>
          </a:prstGeom>
          <a:noFill/>
        </p:spPr>
      </p:pic>
      <p:pic>
        <p:nvPicPr>
          <p:cNvPr id="7" name="Picture 12" descr="C:\Users\Математика\Desktop\Мастер года\Новая папка\d29473e1-515c-4932-927c-431fbd4ecd0f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715" y="3690558"/>
            <a:ext cx="4746569" cy="288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5720" y="0"/>
            <a:ext cx="8534400" cy="16882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Победитель регионального этапа всероссийского конкурса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«мастер года – 2021»</a:t>
            </a:r>
          </a:p>
        </p:txBody>
      </p:sp>
      <p:pic>
        <p:nvPicPr>
          <p:cNvPr id="1026" name="Picture 2" descr="C:\Users\Математика\Desktop\Мастер года\fbab6d15-bf7e-41e8-8385-f3ba096c54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84" y="1714488"/>
            <a:ext cx="4513805" cy="3084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Математика\Desktop\Мастер года\сертификат мастер год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2714620"/>
            <a:ext cx="4021360" cy="2901944"/>
          </a:xfrm>
          <a:prstGeom prst="rect">
            <a:avLst/>
          </a:prstGeom>
          <a:noFill/>
        </p:spPr>
      </p:pic>
      <p:pic>
        <p:nvPicPr>
          <p:cNvPr id="2050" name="Picture 2" descr="C:\Users\Математика\Desktop\Мастер года\диплом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285728"/>
            <a:ext cx="4961044" cy="3579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\\192.168.7.2\общая папка\SharedFolder\Дорогунова Л. И\Мастер года 2021\жанровое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4436211" cy="3095626"/>
          </a:xfrm>
          <a:prstGeom prst="rect">
            <a:avLst/>
          </a:prstGeom>
          <a:noFill/>
        </p:spPr>
      </p:pic>
      <p:pic>
        <p:nvPicPr>
          <p:cNvPr id="3075" name="Picture 3" descr="\\192.168.7.2\общая папка\SharedFolder\Дорогунова Л. И\Мастер года 2021\жанровое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3071810"/>
            <a:ext cx="5143536" cy="3174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Любовь Ивановна - профсоюзный лидер </a:t>
            </a:r>
          </a:p>
        </p:txBody>
      </p:sp>
      <p:pic>
        <p:nvPicPr>
          <p:cNvPr id="10252" name="Picture 12" descr="\\192.168.7.2\общая папка\SharedFolder\Дорогунова Л. И\фото ЯПТ\фото профсоюз\IMG_10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089" y="1096963"/>
            <a:ext cx="2784872" cy="3713162"/>
          </a:xfrm>
          <a:prstGeom prst="rect">
            <a:avLst/>
          </a:prstGeom>
          <a:noFill/>
        </p:spPr>
      </p:pic>
      <p:pic>
        <p:nvPicPr>
          <p:cNvPr id="10253" name="Picture 13" descr="\\192.168.7.2\общая папка\SharedFolder\Дорогунова Л. И\фото ЯПТ\фото профсоюз\IMG_11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341319"/>
            <a:ext cx="4519799" cy="34392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9" name="Picture 5" descr="\\192.168.7.2\общая папка\SharedFolder\Дорогунова Л. И\фото ЯПТ\фото профсоюз\IMG_11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1428736"/>
            <a:ext cx="4537350" cy="2722410"/>
          </a:xfrm>
          <a:prstGeom prst="rect">
            <a:avLst/>
          </a:prstGeom>
          <a:noFill/>
        </p:spPr>
      </p:pic>
      <p:pic>
        <p:nvPicPr>
          <p:cNvPr id="11271" name="Picture 7" descr="\\192.168.7.2\общая папка\SharedFolder\Дорогунова Л. И\фото ЯПТ\фото профсоюз\NSGW32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1067" y="1364425"/>
            <a:ext cx="3895775" cy="2921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08720" y="1201944"/>
            <a:ext cx="4237097" cy="2166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74269" y="1259217"/>
            <a:ext cx="4237097" cy="2199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27432" y="1236280"/>
            <a:ext cx="4298731" cy="23727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52"/>
          <a:stretch/>
        </p:blipFill>
        <p:spPr>
          <a:xfrm rot="5400000">
            <a:off x="3239382" y="1085111"/>
            <a:ext cx="4204140" cy="2433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37068" y="2276038"/>
            <a:ext cx="4687617" cy="2555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566" y="1019504"/>
            <a:ext cx="2229248" cy="4698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887" y="398032"/>
            <a:ext cx="2821264" cy="46473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74502">
            <a:off x="3953654" y="2140546"/>
            <a:ext cx="2536745" cy="4467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50" y="2494775"/>
            <a:ext cx="2224403" cy="447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7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780" y="980090"/>
            <a:ext cx="80246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МПОПиР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РС(Я) за активное участие в подготовке и проведении Регионального отборочного соревнования профессионального мастерства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WorldSkillsRussia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2013, 2014,2015,2016,2017,2018.;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Нагрудной знак «Отличник профессионального образования РС(Я)»-2015г.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Министерства образования и науки РФ, 2016г.;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Центральный совет Горно-Металлургического профсоюза России,2016г.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о присуждении Единовременного денежного поощрения Главы РС(Я),2016г.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за 2 место по пулевой стрельбе Белка ПС, 2017г.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ГАПОУ РС(Я) «ЦРПК», 2017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письмо, Правительство Республики РС(Я).2017г.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постоянного комитета(комиссии) Государственного Собрания (Ил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Тумэн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РС(Я),2017г.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Министерство промышленности РС(Я).2017г.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постоянного комитета(комиссии) Государственного Собрания (Ил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Тумэн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РС(Я),2017г.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Благодарность, ГБПОУ Республика Татарстан «Казанский техникум народных промыслов», 2017г.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письмо, Правительство Республики РС(Я).2018г.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19440" y="438071"/>
            <a:ext cx="497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Поощрения за профессиональную деятельность </a:t>
            </a:r>
            <a:endParaRPr lang="ru-RU" sz="12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302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142852"/>
            <a:ext cx="845031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2014 г. 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Республиканская олимпиада по предпринимательству – лауреат в номинации «Оригинальность проекта». </a:t>
            </a:r>
          </a:p>
          <a:p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XIII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Республиканская научно- практическая конференция «Шаг в будущую профессию» научно исследовательская работа «Оберегающее значения орнаментов в современных якутских украшениях»</a:t>
            </a:r>
            <a:r>
              <a:rPr lang="sah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2 место,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рекомендован</a:t>
            </a:r>
            <a:r>
              <a:rPr lang="sah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 для участия в НПК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г. Новосибирск. </a:t>
            </a:r>
          </a:p>
          <a:p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XIII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Республиканская научно- практическая конференция «Шаг в будущую профессию» научно исследовательская работа «Новогодняя коллекция ювелирных изделий с эмалью» выставка научно-технического творчество молодежи рекомендовано г. Москва. 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2015г. </a:t>
            </a:r>
          </a:p>
          <a:p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IX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Республиканская научно- практическая конференция «Шаг в будущую профессию» выставке научно-технического творчество молодежи «Нагрудные украшения с бисером и кожей» диплом 1 степени и рекомендовано</a:t>
            </a:r>
            <a:r>
              <a:rPr lang="sah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участия в НПК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г. Москва. </a:t>
            </a:r>
          </a:p>
          <a:p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IV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Открытый Региональный чемпионате (WSR) «Молодые профессионалы» по компетенции ювелирное дело.  Федоров Егор занял 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место. IV Открытом чемпионате профессионального мастерства «Московские мастера» по стандартам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WorldSkills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компетенции Ювелирное дело Федоров Егор 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Республиканская Олимпиада по дизайну среди студентов ССУЗ и ВУЗ – диплом 1 степени Федоров Егор, диплом 3 степени Гуляева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Аина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 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2016 </a:t>
            </a:r>
          </a:p>
          <a:p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Открытый региональный чемпионат «Молодые профессионалы» Московской области «Московские мастера» по компетенции «Ювелирное дело», участвовал вне зачета студент группы Ю-32 Федоров Е, сертификат. 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Республиканская научно- практическая конференция «Шаг в будущую профессию»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доклад на тему 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«Как отличить драгоценный камень от поделок» студентка гр. Ю-33 Григорьева Алина, сертификат. 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Региональном чемпионате «Молодые профессионалы»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WorldSkills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по профессии «Ювелир» по компетенциям «Ювелир» Федоров Егор занял 1 место, 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«Огранка ювелирных вставок» Григорьева Алина – 1 место.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58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6F06B3-95A9-485F-A90D-EEA0F7E21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143653"/>
            <a:ext cx="2879148" cy="4307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95" y="4622736"/>
            <a:ext cx="2657312" cy="15799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357166"/>
            <a:ext cx="821137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2017 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 Национальном чемпионате </a:t>
            </a:r>
            <a:r>
              <a:rPr lang="en-US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WorldSkills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«Молодые профессионалы», в Краснодаре по компетенциям «Ювелирное дело» - Федоров Егор занял 2 место, 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«Огранка ювелирных вставок»- Григорьева Алина -3 место </a:t>
            </a:r>
          </a:p>
          <a:p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Открытый региональный чемпионат «Молодые профессионалы» 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WSR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г. Казань Республика Татарстан по компетенции ,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Гаврильев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Геннадий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Открытый региональный чемпионат «Молодые профессионалы» 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WSR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г.Казань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Республика Татарстан по компетенции Ювелирное дело-Спиридонова Саида; 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НПК Техническая выставка «Стилизованные елочные игрушки», сертификат .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Открытый чемпионат профессионального мастерства среди огранщиков и ювелиров РС(Я) Ноговицын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Ньургун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 место. </a:t>
            </a:r>
          </a:p>
          <a:p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2018г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Открытый региональный чемпионат «Молодые профессионалы» 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WSR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г. Красноярск по компетенции Ювелирное дело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Гаврильев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Геннадий -1  место; </a:t>
            </a:r>
          </a:p>
          <a:p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Открытый региональный чемпионат «Молодые профессионалы» </a:t>
            </a:r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WSR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РС(Я) по компетенции Ювелирное дело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Гаврильев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Геннадий 1  место,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Дорогунов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Манчаары</a:t>
            </a: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место; </a:t>
            </a:r>
          </a:p>
          <a:p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компетенции «огранка ювелирных вставок» Спиридонова Саида -1 место.</a:t>
            </a: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30"/>
          <a:stretch/>
        </p:blipFill>
        <p:spPr>
          <a:xfrm>
            <a:off x="5796136" y="4112040"/>
            <a:ext cx="2640192" cy="23288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69493F-41F9-41C6-B0E9-BAD4199C2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72" y="4112040"/>
            <a:ext cx="2763251" cy="253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91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Отборочный этап «Всероссийской олимпиады по 3Д технологиям» - 2019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428736"/>
            <a:ext cx="3347417" cy="188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001177-9046-4C92-9887-173B1423D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85532"/>
            <a:ext cx="3600400" cy="20162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44836E-0CC6-4345-8482-4250064A1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789040"/>
            <a:ext cx="5332822" cy="26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87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0751" y="1785926"/>
            <a:ext cx="240253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1752" y="228600"/>
            <a:ext cx="8534400" cy="1400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Форум молодых исследователей </a:t>
            </a:r>
            <a:br>
              <a:rPr kumimoji="0" lang="ru-RU" sz="24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400" b="0" i="0" u="none" strike="noStrike" kern="1200" cap="all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«Шаг в будущую профессию» - 2020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74D404-7933-4728-B076-B3E579DD3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85926"/>
            <a:ext cx="2399307" cy="352839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1345</TotalTime>
  <Words>2413</Words>
  <Application>Microsoft Office PowerPoint</Application>
  <PresentationFormat>Экран (4:3)</PresentationFormat>
  <Paragraphs>248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6" baseType="lpstr">
      <vt:lpstr>Arial</vt:lpstr>
      <vt:lpstr>Calibri</vt:lpstr>
      <vt:lpstr>Courier New</vt:lpstr>
      <vt:lpstr>Franklin Gothic Book</vt:lpstr>
      <vt:lpstr>Franklin Gothic Medium</vt:lpstr>
      <vt:lpstr>Times New Roman</vt:lpstr>
      <vt:lpstr>Wingdings</vt:lpstr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Проектная деятельность</vt:lpstr>
      <vt:lpstr>Презентация PowerPoint</vt:lpstr>
      <vt:lpstr>Презентация PowerPoint</vt:lpstr>
      <vt:lpstr>Отборочный этап «Всероссийской олимпиады по 3Д технологиям» - 2019</vt:lpstr>
      <vt:lpstr>Презентация PowerPoint</vt:lpstr>
      <vt:lpstr>Форум молодых исследователей  «Шаг в будущую профессию» (рекомендательные письма для участия в НПК Г. Санкт-Петербург)</vt:lpstr>
      <vt:lpstr>Рекомендательные  письма  для участия во всероссийских НПК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Степанов Михаил –  4 место, компетенция «Ювелирное дело»</vt:lpstr>
      <vt:lpstr>WorldSkills Russia в РС(Я)-2015 год</vt:lpstr>
      <vt:lpstr>WorldSkills Russia Дальний Восток-2015</vt:lpstr>
      <vt:lpstr>WorldSkills Russia в РС(Я) – 2016 год</vt:lpstr>
      <vt:lpstr>Презентация PowerPoint</vt:lpstr>
      <vt:lpstr>Компетенция «Огранка ювелирных вставок»</vt:lpstr>
      <vt:lpstr>V Национальный чемпионат «Молодые профессионалы» (WorldSkills Russia 2017)  в г. Краснодар</vt:lpstr>
      <vt:lpstr>Компетенция «Ювелирное дело»</vt:lpstr>
      <vt:lpstr>Компетенция «Огранка ювелирных вставок»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VII открытый региональный чемпионат «Молодые профессионалы» WorldSkills Russia  -2019</vt:lpstr>
      <vt:lpstr>Презентация PowerPoint</vt:lpstr>
      <vt:lpstr>Презентация PowerPoint</vt:lpstr>
      <vt:lpstr>Победители VII  открытого чемпионата WSR </vt:lpstr>
      <vt:lpstr>Региональный чемпионат по профессиональному мастерству   «Абилимпикс-2019»</vt:lpstr>
      <vt:lpstr>VIII Открытый региональный чемпионат  «Молодые профессионалы(WorldSkills Russia) РС (Я) </vt:lpstr>
      <vt:lpstr>Финал национального чемпионата «Молодые профессионалы» Кузбасс-2020 (WorldSkills Russia)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Любовь Ивановна - профсоюзный лидер 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Старший мастер</dc:creator>
  <cp:lastModifiedBy>Пользователь</cp:lastModifiedBy>
  <cp:revision>95</cp:revision>
  <dcterms:created xsi:type="dcterms:W3CDTF">2017-05-30T01:16:21Z</dcterms:created>
  <dcterms:modified xsi:type="dcterms:W3CDTF">2021-05-27T04:18:38Z</dcterms:modified>
</cp:coreProperties>
</file>