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6"/>
  </p:notesMasterIdLst>
  <p:sldIdLst>
    <p:sldId id="256" r:id="rId2"/>
    <p:sldId id="257" r:id="rId3"/>
    <p:sldId id="296" r:id="rId4"/>
    <p:sldId id="285" r:id="rId5"/>
    <p:sldId id="297" r:id="rId6"/>
    <p:sldId id="298" r:id="rId7"/>
    <p:sldId id="299" r:id="rId8"/>
    <p:sldId id="258" r:id="rId9"/>
    <p:sldId id="259" r:id="rId10"/>
    <p:sldId id="300" r:id="rId11"/>
    <p:sldId id="301" r:id="rId12"/>
    <p:sldId id="292" r:id="rId13"/>
    <p:sldId id="293" r:id="rId14"/>
    <p:sldId id="295" r:id="rId15"/>
    <p:sldId id="289" r:id="rId16"/>
    <p:sldId id="271" r:id="rId17"/>
    <p:sldId id="291" r:id="rId18"/>
    <p:sldId id="303" r:id="rId19"/>
    <p:sldId id="305" r:id="rId20"/>
    <p:sldId id="306" r:id="rId21"/>
    <p:sldId id="294" r:id="rId22"/>
    <p:sldId id="307" r:id="rId23"/>
    <p:sldId id="308" r:id="rId24"/>
    <p:sldId id="269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594" y="-3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E97AF8-7097-4AFA-AACF-81718C7B1044}" type="datetimeFigureOut">
              <a:rPr lang="ru-RU" smtClean="0"/>
              <a:pPr/>
              <a:t>16.03.2020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C4211F-642C-4B59-9D79-1BFDD500B3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4602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C4211F-642C-4B59-9D79-1BFDD500B33C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70917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67A46-FFF7-40EC-AF02-A0C1B110E9BF}" type="datetimeFigureOut">
              <a:rPr lang="ru-RU" smtClean="0"/>
              <a:pPr/>
              <a:t>16.03.2020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6DCF0A7-0AB8-48D3-B0EC-38176DB7643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67A46-FFF7-40EC-AF02-A0C1B110E9BF}" type="datetimeFigureOut">
              <a:rPr lang="ru-RU" smtClean="0"/>
              <a:pPr/>
              <a:t>16.03.2020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CF0A7-0AB8-48D3-B0EC-38176DB764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06DCF0A7-0AB8-48D3-B0EC-38176DB7643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67A46-FFF7-40EC-AF02-A0C1B110E9BF}" type="datetimeFigureOut">
              <a:rPr lang="ru-RU" smtClean="0"/>
              <a:pPr/>
              <a:t>16.03.2020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67A46-FFF7-40EC-AF02-A0C1B110E9BF}" type="datetimeFigureOut">
              <a:rPr lang="ru-RU" smtClean="0"/>
              <a:pPr/>
              <a:t>16.03.2020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06DCF0A7-0AB8-48D3-B0EC-38176DB7643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67A46-FFF7-40EC-AF02-A0C1B110E9BF}" type="datetimeFigureOut">
              <a:rPr lang="ru-RU" smtClean="0"/>
              <a:pPr/>
              <a:t>16.03.2020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6DCF0A7-0AB8-48D3-B0EC-38176DB7643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42267A46-FFF7-40EC-AF02-A0C1B110E9BF}" type="datetimeFigureOut">
              <a:rPr lang="ru-RU" smtClean="0"/>
              <a:pPr/>
              <a:t>16.03.2020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CF0A7-0AB8-48D3-B0EC-38176DB7643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бъект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67A46-FFF7-40EC-AF02-A0C1B110E9BF}" type="datetimeFigureOut">
              <a:rPr lang="ru-RU" smtClean="0"/>
              <a:pPr/>
              <a:t>16.03.2020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Объект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Объект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06DCF0A7-0AB8-48D3-B0EC-38176DB7643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67A46-FFF7-40EC-AF02-A0C1B110E9BF}" type="datetimeFigureOut">
              <a:rPr lang="ru-RU" smtClean="0"/>
              <a:pPr/>
              <a:t>16.03.2020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06DCF0A7-0AB8-48D3-B0EC-38176DB764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67A46-FFF7-40EC-AF02-A0C1B110E9BF}" type="datetimeFigureOut">
              <a:rPr lang="ru-RU" smtClean="0"/>
              <a:pPr/>
              <a:t>16.03.2020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6DCF0A7-0AB8-48D3-B0EC-38176DB764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Объект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6DCF0A7-0AB8-48D3-B0EC-38176DB7643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67A46-FFF7-40EC-AF02-A0C1B110E9BF}" type="datetimeFigureOut">
              <a:rPr lang="ru-RU" smtClean="0"/>
              <a:pPr/>
              <a:t>16.03.2020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06DCF0A7-0AB8-48D3-B0EC-38176DB7643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42267A46-FFF7-40EC-AF02-A0C1B110E9BF}" type="datetimeFigureOut">
              <a:rPr lang="ru-RU" smtClean="0"/>
              <a:pPr/>
              <a:t>16.03.2020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42267A46-FFF7-40EC-AF02-A0C1B110E9BF}" type="datetimeFigureOut">
              <a:rPr lang="ru-RU" smtClean="0"/>
              <a:pPr/>
              <a:t>16.03.2020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6DCF0A7-0AB8-48D3-B0EC-38176DB7643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4644008" y="2492896"/>
            <a:ext cx="4038600" cy="37764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Заровняев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Петр Петрович, м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астер производственного обучения по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профессии </a:t>
            </a:r>
            <a:endParaRPr lang="ru-RU" b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43.01.07 Слесарь по эксплуатации и ремонту газового оборудования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1794819"/>
              </p:ext>
            </p:extLst>
          </p:nvPr>
        </p:nvGraphicFramePr>
        <p:xfrm>
          <a:off x="215008" y="0"/>
          <a:ext cx="8928992" cy="1097280"/>
        </p:xfrm>
        <a:graphic>
          <a:graphicData uri="http://schemas.openxmlformats.org/drawingml/2006/table">
            <a:tbl>
              <a:tblPr firstRow="1" firstCol="1" bandRow="1">
                <a:tableStyleId>{5A111915-BE36-4E01-A7E5-04B1672EAD32}</a:tableStyleId>
              </a:tblPr>
              <a:tblGrid>
                <a:gridCol w="1371636"/>
                <a:gridCol w="7557356"/>
              </a:tblGrid>
              <a:tr h="324119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5653" marR="5565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/>
                      </a:r>
                      <a:br>
                        <a:rPr lang="ru-RU" sz="800" dirty="0">
                          <a:effectLst/>
                        </a:rPr>
                      </a:br>
                      <a:r>
                        <a:rPr lang="ru-RU" sz="1600" spc="-5" dirty="0">
                          <a:effectLst/>
                        </a:rPr>
                        <a:t>Министерство образования и науки Республики Саха</a:t>
                      </a:r>
                      <a:r>
                        <a:rPr lang="ru-RU" sz="1600" dirty="0">
                          <a:effectLst/>
                        </a:rPr>
                        <a:t> (Якутия)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5653" marR="55653" marT="0" marB="0"/>
                </a:tc>
              </a:tr>
              <a:tr h="5437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Государственное автономное профессиональное  образовательное учреждение </a:t>
                      </a:r>
                      <a:r>
                        <a:rPr lang="ru-RU" sz="1600" b="1" spc="-5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Республики Саха (Якутия) </a:t>
                      </a:r>
                      <a:endParaRPr lang="ru-RU" sz="16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spc="-5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«Якутский промышленный </a:t>
                      </a:r>
                      <a:r>
                        <a:rPr lang="ru-RU" sz="1600" b="1" spc="-5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техникум им. Т.Г. Десяткина»</a:t>
                      </a:r>
                      <a:endParaRPr lang="ru-RU" sz="16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5653" marR="55653" marT="0" marB="0"/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0665"/>
            <a:ext cx="1006475" cy="1011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 descr="C:\Users\метод\Desktop\12345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84784"/>
            <a:ext cx="2975526" cy="4470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8889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57158" y="428604"/>
            <a:ext cx="8534400" cy="758952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000" b="1" dirty="0" smtClean="0"/>
              <a:t>Республиканский форум молодых исследователей “Шаг в будущую профессию”, исследовательский проект “Хризотил-асбестовое волокно как </a:t>
            </a:r>
            <a:r>
              <a:rPr lang="ru-RU" sz="2000" b="1" dirty="0" err="1" smtClean="0"/>
              <a:t>микроарматура</a:t>
            </a:r>
            <a:r>
              <a:rPr lang="ru-RU" sz="2000" b="1" dirty="0" smtClean="0"/>
              <a:t> для цементного пенобетона», Созонов Георгий Николаевич , диплом лауреата, 2018 г.</a:t>
            </a:r>
            <a:endParaRPr lang="ru-RU" sz="2000" dirty="0"/>
          </a:p>
        </p:txBody>
      </p:sp>
      <p:pic>
        <p:nvPicPr>
          <p:cNvPr id="5123" name="Picture 3" descr="C:\Users\Математика\Desktop\СГО1\НПК ШБП\MFQB7777 (1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357818" y="1500174"/>
            <a:ext cx="2633365" cy="4681538"/>
          </a:xfrm>
          <a:prstGeom prst="rect">
            <a:avLst/>
          </a:prstGeom>
          <a:noFill/>
        </p:spPr>
      </p:pic>
      <p:pic>
        <p:nvPicPr>
          <p:cNvPr id="5124" name="Picture 4" descr="C:\Users\Математика\Desktop\СГО1\НПК ШБП\ACXY546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01624" y="2205036"/>
            <a:ext cx="4699003" cy="26431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14282" y="428604"/>
            <a:ext cx="8534400" cy="758952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1800" b="1" dirty="0" smtClean="0"/>
              <a:t>Республиканский форум молодых исследователей “Шаг в будущую профессию”, выставка технического творчества, Корякин Михаил Степанович, Семенов </a:t>
            </a:r>
            <a:r>
              <a:rPr lang="ru-RU" sz="1800" b="1" dirty="0" err="1" smtClean="0"/>
              <a:t>Нюргун</a:t>
            </a:r>
            <a:r>
              <a:rPr lang="ru-RU" sz="1800" b="1" dirty="0" smtClean="0"/>
              <a:t> Юрьевич, диплом 1 степени, 2018 г. </a:t>
            </a:r>
            <a:br>
              <a:rPr lang="ru-RU" sz="1800" b="1" dirty="0" smtClean="0"/>
            </a:br>
            <a:endParaRPr lang="ru-RU" sz="1800" dirty="0"/>
          </a:p>
        </p:txBody>
      </p:sp>
      <p:pic>
        <p:nvPicPr>
          <p:cNvPr id="6146" name="Picture 2" descr="C:\Users\Математика\Desktop\СГО1\НПК ШБП\KUME7575 (1)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89744" y="1527175"/>
            <a:ext cx="8128000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/>
              <a:t>4. </a:t>
            </a:r>
            <a:r>
              <a:rPr lang="ru-RU" sz="2000" b="1" dirty="0"/>
              <a:t>Участие мастера производственного обучения на конкурсах профессионального мастерства</a:t>
            </a:r>
            <a:br>
              <a:rPr lang="ru-RU" sz="2000" b="1" dirty="0"/>
            </a:br>
            <a:endParaRPr lang="ru-RU" sz="2000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Петр Петрович я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вляется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призером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 и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победителем конкурса профессионального мастерства на муниципальном, республиканском, всероссийском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уровнях: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2016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г. </a:t>
            </a:r>
          </a:p>
          <a:p>
            <a:pPr lvl="0"/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В Республиканском конкурсе «Куратор Года» занял 1 место;</a:t>
            </a:r>
          </a:p>
          <a:p>
            <a:pPr marL="0" indent="0">
              <a:buNone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2017г.</a:t>
            </a:r>
          </a:p>
          <a:p>
            <a:pPr lvl="0"/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В республиканском конкурсе преподавателей профессиональных образовательных организаций РС (Я)  «Преподаватель года – 2017», сертификат участника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43361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76672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ru-RU" sz="2000" b="1" dirty="0"/>
              <a:t>5</a:t>
            </a:r>
            <a:r>
              <a:rPr lang="ru-RU" sz="2000" b="1" dirty="0" smtClean="0"/>
              <a:t>. Эффективность </a:t>
            </a:r>
            <a:r>
              <a:rPr lang="ru-RU" sz="2000" b="1" dirty="0"/>
              <a:t>работы по программно-методическому сопровождению образовательного процесса:</a:t>
            </a:r>
            <a:br>
              <a:rPr lang="ru-RU" sz="2000" b="1" dirty="0"/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1484784"/>
            <a:ext cx="8503920" cy="5112568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Мастер разработал  в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соответствии с требованиями учебно-методический комплекс, методические рекомендации, отражающие использование им новых образовательных (производственных) технологий, фонд оценочных средств.</a:t>
            </a:r>
          </a:p>
          <a:p>
            <a:pPr marL="0" indent="0">
              <a:buNone/>
            </a:pPr>
            <a:endParaRPr lang="ru-RU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Ведет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системную работу по разработке  учебно-методического комплекса  дисциплин и профессиональных модулей в соответствии с требованиями: </a:t>
            </a:r>
          </a:p>
          <a:p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учебно-методический комплекс профессиональных модулей ПМ.01. «Обслуживание и ремонт газового оборудования систем газоснабжения потребителей, ПМ.02. «Обслуживание и ремонт подземных газопроводов и сооружений на них», учебных дисциплин ОП.05 “Основы слесарно-сборочных работ”, ОП.06 «Технология слесарных работ», ОП.07 «Основы газового хозяйства», ОП.10 «Технология» электрогазосварочных работ»:</a:t>
            </a:r>
          </a:p>
          <a:p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•	диагностический блок (контрольно-оценочные средства, контрольно-измерительные материалы, экзаменационные задания, фонд оценочных средств, оценочные ведомости), </a:t>
            </a:r>
          </a:p>
          <a:p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•	нормативный блок (рабочие программы,  календарно-тематические планы)               </a:t>
            </a:r>
          </a:p>
          <a:p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•	методический блок (методические рекомендации к выполнению СРС, практических заданий, лабораторных работ);</a:t>
            </a:r>
          </a:p>
          <a:p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•	практическая часть (поурочные планы, мультимедийные презентации, планы практических, лабораторных занятий )</a:t>
            </a:r>
          </a:p>
          <a:p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•	теоретическая часть (лекции,  </a:t>
            </a:r>
            <a:r>
              <a:rPr lang="ru-RU" b="1" dirty="0" err="1">
                <a:solidFill>
                  <a:schemeClr val="accent3">
                    <a:lumMod val="50000"/>
                  </a:schemeClr>
                </a:solidFill>
              </a:rPr>
              <a:t>видеоуроки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, электронные учебники).</a:t>
            </a:r>
          </a:p>
        </p:txBody>
      </p:sp>
    </p:spTree>
    <p:extLst>
      <p:ext uri="{BB962C8B-B14F-4D97-AF65-F5344CB8AC3E}">
        <p14:creationId xmlns:p14="http://schemas.microsoft.com/office/powerpoint/2010/main" val="36747084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424936" cy="850106"/>
          </a:xfrm>
        </p:spPr>
        <p:txBody>
          <a:bodyPr>
            <a:noAutofit/>
          </a:bodyPr>
          <a:lstStyle/>
          <a:p>
            <a:r>
              <a:rPr lang="ru-RU" sz="2000" b="1" dirty="0" smtClean="0"/>
              <a:t>Эффективность </a:t>
            </a:r>
            <a:r>
              <a:rPr lang="ru-RU" sz="2000" b="1" dirty="0"/>
              <a:t>работы по программно-методическому сопровождению образовательного процесса:</a:t>
            </a:r>
            <a:br>
              <a:rPr lang="ru-RU" sz="2000" b="1" dirty="0"/>
            </a:br>
            <a:endParaRPr lang="ru-RU" sz="2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1556792"/>
            <a:ext cx="777686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</a:rPr>
              <a:t>Мастер 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разработал н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ормативно-правовое 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обеспечение деятельности учебного 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цеха:</a:t>
            </a:r>
            <a:endParaRPr lang="ru-RU" sz="20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• Паспорт учебного 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цеха;</a:t>
            </a:r>
            <a:endParaRPr lang="ru-RU" sz="20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• График работы 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цеха;</a:t>
            </a:r>
            <a:endParaRPr lang="ru-RU" sz="20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• Документы по Пожарной безопасности и Технике безопасности.</a:t>
            </a:r>
          </a:p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Комплект методических материалов по МДК:</a:t>
            </a:r>
          </a:p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• Перечень учебно- производственных работ;</a:t>
            </a:r>
          </a:p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• Образцы по темам перечня учебно - производственных работ;</a:t>
            </a:r>
          </a:p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• </a:t>
            </a:r>
            <a:r>
              <a:rPr lang="ru-RU" sz="2000" b="1" dirty="0" err="1" smtClean="0">
                <a:solidFill>
                  <a:schemeClr val="accent3">
                    <a:lumMod val="50000"/>
                  </a:schemeClr>
                </a:solidFill>
              </a:rPr>
              <a:t>Инструкционно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 - технологические карты;</a:t>
            </a:r>
          </a:p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• Планы занятий;</a:t>
            </a:r>
          </a:p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• Задания для самостоятельной работы;</a:t>
            </a:r>
          </a:p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• Дидактический материал для 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закрепления.</a:t>
            </a:r>
            <a:endParaRPr lang="ru-RU" sz="2000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7367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/>
              <a:t>6</a:t>
            </a:r>
            <a:r>
              <a:rPr lang="ru-RU" sz="2800" dirty="0" smtClean="0"/>
              <a:t>. </a:t>
            </a:r>
            <a:r>
              <a:rPr lang="ru-RU" sz="2800" b="1" dirty="0" smtClean="0"/>
              <a:t>Результаты </a:t>
            </a:r>
            <a:r>
              <a:rPr lang="ru-RU" sz="2800" b="1" dirty="0"/>
              <a:t>использования новых образовательных технологий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926288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Мастер э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ффективно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использует в своей деятельности новые образовательные технологии (в том числе ЭОР, </a:t>
            </a:r>
            <a:r>
              <a:rPr lang="ru-RU" b="1" dirty="0" err="1">
                <a:solidFill>
                  <a:schemeClr val="accent3">
                    <a:lumMod val="50000"/>
                  </a:schemeClr>
                </a:solidFill>
              </a:rPr>
              <a:t>здоровьесберегающие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 и др.) и ИКТ; методические материалы, разработанные педагогическим работником с применением новых образовательных технологий, размещены на официальных сайтах; 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•	</a:t>
            </a:r>
            <a:r>
              <a:rPr lang="ru-RU" b="1" dirty="0" err="1">
                <a:solidFill>
                  <a:schemeClr val="accent3">
                    <a:lumMod val="50000"/>
                  </a:schemeClr>
                </a:solidFill>
              </a:rPr>
              <a:t>Разноуровневое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 обучение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•	Информационно-коммуникационные технологии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•	</a:t>
            </a:r>
            <a:r>
              <a:rPr lang="ru-RU" b="1" dirty="0" err="1">
                <a:solidFill>
                  <a:schemeClr val="accent3">
                    <a:lumMod val="50000"/>
                  </a:schemeClr>
                </a:solidFill>
              </a:rPr>
              <a:t>Здоровьесберегающие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 технологии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•	Личностно-ориентированные технологии 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•	Проектные методы обучения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•	Исследовательские методы в обучении </a:t>
            </a:r>
          </a:p>
          <a:p>
            <a:pPr marL="0" indent="0">
              <a:buNone/>
            </a:pP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Аналитически обосновал выбор новых образовательных технологий, применяемых при решении задач 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урочной, внеурочной деятельности  и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представил результаты их эффективного использования; методические материалы, разработанные педагогическим работником с применением новых образовательных технологий, размещены на официальных сайтах.</a:t>
            </a:r>
          </a:p>
          <a:p>
            <a:pPr marL="0" indent="0" algn="just">
              <a:buNone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•	Республиканская НПК «Организация сетевой формы реализации профессиональных образовательных программ в профессиональных образовательных организациях РС (Я) (очная форма). Доклад «Вариативное содержание ОПОП с учетом потребностей работодателей»</a:t>
            </a:r>
          </a:p>
          <a:p>
            <a:pPr marL="0" indent="0" algn="just">
              <a:buNone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•	www.emc21.ru. II международное педагогическое чтение «Новые стандарты, новые идеи». Доклад «Вариативное содержание ОПОП с учетом потребностей работодателей».</a:t>
            </a:r>
          </a:p>
          <a:p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6918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496944" cy="1008112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>7.   Обобщение </a:t>
            </a:r>
            <a:r>
              <a:rPr lang="ru-RU" sz="2400" b="1" dirty="0"/>
              <a:t>и распространение в педагогических коллективах опыта практических результатов своей профессиональной деятельности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39552" y="1484784"/>
            <a:ext cx="8280920" cy="54200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В </a:t>
            </a:r>
            <a:r>
              <a:rPr lang="ru-RU" sz="2000" b="1" dirty="0" err="1">
                <a:solidFill>
                  <a:schemeClr val="accent3">
                    <a:lumMod val="50000"/>
                  </a:schemeClr>
                </a:solidFill>
              </a:rPr>
              <a:t>межаттестационный</a:t>
            </a: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</a:rPr>
              <a:t> период представил опыт собственной педагогической деятельности на уровне региона, имеет авторские публикации; </a:t>
            </a:r>
          </a:p>
          <a:p>
            <a:pPr marL="0" indent="0">
              <a:buNone/>
            </a:pP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</a:rPr>
              <a:t>2017г.</a:t>
            </a:r>
          </a:p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Республиканский </a:t>
            </a: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</a:rPr>
              <a:t>конкурс на лучшую научную и методическую работу по профилактике наркомании и пропаганде ЗОЖ, награжден дипломом  2 степени;</a:t>
            </a:r>
          </a:p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Республиканский  </a:t>
            </a: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</a:rPr>
              <a:t>конкурс профсоюзных видеороликов «Моя профессия», занял 1 место.</a:t>
            </a:r>
          </a:p>
          <a:p>
            <a:pPr marL="0" indent="0">
              <a:buNone/>
            </a:pP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</a:rPr>
              <a:t>2019г.</a:t>
            </a:r>
          </a:p>
          <a:p>
            <a:r>
              <a:rPr lang="ru-RU" sz="2000" b="1" dirty="0">
                <a:solidFill>
                  <a:schemeClr val="accent3">
                    <a:lumMod val="50000"/>
                  </a:schemeClr>
                </a:solidFill>
              </a:rPr>
              <a:t>1 этап Республиканского конкурса «Лучшие практики в системе СПО РС (Я)» в номинации «Лучшая практика наставничества на производстве», сертификат участника.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2328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/>
              <a:t>8. </a:t>
            </a:r>
            <a:r>
              <a:rPr lang="ru-RU" sz="2000" b="1" dirty="0"/>
              <a:t>Результативность внеурочной деятельности мастера производственного обучения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Мастер у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частвует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в экспертных комиссиях, предметных комиссиях, в составе жюри 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конкурсов на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уровне образовательной организации;</a:t>
            </a:r>
          </a:p>
          <a:p>
            <a:pPr algn="just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Ежегодно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участвует в творческой группе ПЦК по разработке учебных программ</a:t>
            </a:r>
          </a:p>
          <a:p>
            <a:pPr algn="just"/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Принимает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участие в организации и проведении мероприятий на окружном 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уровне:</a:t>
            </a: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  <a:p>
            <a:pPr algn="just"/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Участвует в инновационной деятельности: </a:t>
            </a:r>
          </a:p>
          <a:p>
            <a:pPr algn="just"/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член творческой группы по разработке</a:t>
            </a:r>
          </a:p>
          <a:p>
            <a:pPr algn="just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программы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дуального обучения с УГРС АО </a:t>
            </a:r>
            <a:r>
              <a:rPr lang="ru-RU" b="1" dirty="0" err="1">
                <a:solidFill>
                  <a:schemeClr val="accent3">
                    <a:lumMod val="50000"/>
                  </a:schemeClr>
                </a:solidFill>
              </a:rPr>
              <a:t>Сахатранснефтегаз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 по профессии 43.01.07 Слесарь по эксплуатации и ремонту газового оборудования;</a:t>
            </a:r>
          </a:p>
          <a:p>
            <a:pPr algn="just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плана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развития ГАПОУ РС (Я) «Якутский промышленный техникум им. Т.Г. Десяткина»;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7054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4282" y="285728"/>
            <a:ext cx="8715436" cy="1643074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        </a:t>
            </a:r>
            <a:r>
              <a:rPr lang="ru-RU" dirty="0" smtClean="0">
                <a:solidFill>
                  <a:schemeClr val="bg1"/>
                </a:solidFill>
              </a:rPr>
              <a:t>Петр </a:t>
            </a:r>
            <a:r>
              <a:rPr lang="ru-RU" dirty="0" err="1" smtClean="0">
                <a:solidFill>
                  <a:schemeClr val="bg1"/>
                </a:solidFill>
              </a:rPr>
              <a:t>петрович</a:t>
            </a:r>
            <a:r>
              <a:rPr lang="ru-RU" dirty="0" smtClean="0">
                <a:solidFill>
                  <a:schemeClr val="bg1"/>
                </a:solidFill>
              </a:rPr>
              <a:t> Активно участвует в  </a:t>
            </a:r>
            <a:r>
              <a:rPr lang="ru-RU" dirty="0" err="1" smtClean="0">
                <a:solidFill>
                  <a:schemeClr val="bg1"/>
                </a:solidFill>
              </a:rPr>
              <a:t>профориентационной</a:t>
            </a:r>
            <a:r>
              <a:rPr lang="ru-RU" dirty="0" smtClean="0">
                <a:solidFill>
                  <a:schemeClr val="bg1"/>
                </a:solidFill>
              </a:rPr>
              <a:t> работе </a:t>
            </a:r>
            <a:r>
              <a:rPr lang="ru-RU" dirty="0" smtClean="0">
                <a:solidFill>
                  <a:schemeClr val="bg1"/>
                </a:solidFill>
              </a:rPr>
              <a:t>техникума. </a:t>
            </a:r>
            <a:endParaRPr lang="ru-RU" dirty="0" smtClean="0">
              <a:solidFill>
                <a:schemeClr val="bg1"/>
              </a:solidFill>
            </a:endParaRP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         Снял репортажи про группу СГО по профессии «слесарь по эксплуатации и ремонту газового оборудования» для </a:t>
            </a:r>
            <a:r>
              <a:rPr lang="ru-RU" dirty="0" smtClean="0">
                <a:solidFill>
                  <a:schemeClr val="bg1"/>
                </a:solidFill>
              </a:rPr>
              <a:t>передачи </a:t>
            </a:r>
            <a:r>
              <a:rPr lang="ru-RU" dirty="0" smtClean="0">
                <a:solidFill>
                  <a:schemeClr val="bg1"/>
                </a:solidFill>
              </a:rPr>
              <a:t>«Сана кун»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9155" name="Picture 3" descr="F:\Pictures\СГО-14\Новая папка (2)\DSC_00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4000504"/>
            <a:ext cx="3563888" cy="2360105"/>
          </a:xfrm>
          <a:prstGeom prst="rect">
            <a:avLst/>
          </a:prstGeom>
          <a:noFill/>
        </p:spPr>
      </p:pic>
      <p:pic>
        <p:nvPicPr>
          <p:cNvPr id="49156" name="Picture 4" descr="F:\Pictures\СГО-14\Новая папка (2)\DSC_00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9058" y="2928934"/>
            <a:ext cx="5058865" cy="3350121"/>
          </a:xfrm>
          <a:prstGeom prst="rect">
            <a:avLst/>
          </a:prstGeom>
          <a:noFill/>
        </p:spPr>
      </p:pic>
      <p:pic>
        <p:nvPicPr>
          <p:cNvPr id="49157" name="Picture 5" descr="F:\Pictures\СГО-14\Новая папка (2)\DSC_003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1714488"/>
            <a:ext cx="3357586" cy="22234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2"/>
          <p:cNvSpPr>
            <a:spLocks noGrp="1"/>
          </p:cNvSpPr>
          <p:nvPr>
            <p:ph type="title"/>
          </p:nvPr>
        </p:nvSpPr>
        <p:spPr>
          <a:xfrm>
            <a:off x="395536" y="0"/>
            <a:ext cx="8352928" cy="936104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На съемках видеоролика   НВК «Саха» в рамках  </a:t>
            </a:r>
            <a:r>
              <a:rPr lang="ru-RU" sz="2000" b="1" dirty="0" err="1" smtClean="0">
                <a:solidFill>
                  <a:schemeClr val="bg1"/>
                </a:solidFill>
              </a:rPr>
              <a:t>профориентационной</a:t>
            </a:r>
            <a:r>
              <a:rPr lang="ru-RU" sz="2000" b="1" dirty="0" smtClean="0">
                <a:solidFill>
                  <a:schemeClr val="bg1"/>
                </a:solidFill>
              </a:rPr>
              <a:t> работы 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6" name="Picture 3" descr="C:\Documents and Settings\Петр\Рабочий стол\портфолио\DSC_00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142984"/>
            <a:ext cx="5148064" cy="3409191"/>
          </a:xfrm>
          <a:prstGeom prst="rect">
            <a:avLst/>
          </a:prstGeom>
          <a:noFill/>
        </p:spPr>
      </p:pic>
      <p:pic>
        <p:nvPicPr>
          <p:cNvPr id="7" name="Picture 6" descr="C:\Documents and Settings\Петр\Рабочий стол\портфолио\DSC_00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0496" y="3286124"/>
            <a:ext cx="4980161" cy="329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ah-RU" dirty="0" smtClean="0"/>
              <a:t>Образование: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25000" lnSpcReduction="20000"/>
          </a:bodyPr>
          <a:lstStyle/>
          <a:p>
            <a:pPr marL="0" indent="0" algn="just">
              <a:buNone/>
            </a:pPr>
            <a:r>
              <a:rPr lang="ru-RU" sz="7200" b="1" dirty="0" smtClean="0">
                <a:solidFill>
                  <a:schemeClr val="accent3">
                    <a:lumMod val="50000"/>
                  </a:schemeClr>
                </a:solidFill>
              </a:rPr>
              <a:t>Образование </a:t>
            </a:r>
            <a:r>
              <a:rPr lang="ru-RU" sz="7200" b="1" dirty="0" smtClean="0">
                <a:solidFill>
                  <a:schemeClr val="accent3">
                    <a:lumMod val="50000"/>
                  </a:schemeClr>
                </a:solidFill>
              </a:rPr>
              <a:t>высшее:</a:t>
            </a:r>
            <a:endParaRPr lang="ru-RU" sz="7200" b="1" dirty="0">
              <a:solidFill>
                <a:schemeClr val="accent3">
                  <a:lumMod val="50000"/>
                </a:schemeClr>
              </a:solidFill>
            </a:endParaRPr>
          </a:p>
          <a:p>
            <a:pPr algn="just"/>
            <a:endParaRPr lang="ru-RU" sz="7200" b="1" dirty="0">
              <a:solidFill>
                <a:schemeClr val="accent3">
                  <a:lumMod val="50000"/>
                </a:schemeClr>
              </a:solidFill>
            </a:endParaRPr>
          </a:p>
          <a:p>
            <a:pPr algn="just"/>
            <a:r>
              <a:rPr lang="ru-RU" sz="7200" b="1" dirty="0" smtClean="0">
                <a:solidFill>
                  <a:schemeClr val="accent3">
                    <a:lumMod val="50000"/>
                  </a:schemeClr>
                </a:solidFill>
              </a:rPr>
              <a:t>Федеральное </a:t>
            </a:r>
            <a:r>
              <a:rPr lang="ru-RU" sz="7200" b="1" dirty="0">
                <a:solidFill>
                  <a:schemeClr val="accent3">
                    <a:lumMod val="50000"/>
                  </a:schemeClr>
                </a:solidFill>
              </a:rPr>
              <a:t>государственное автономное образовательное учреждение </a:t>
            </a:r>
            <a:r>
              <a:rPr lang="ru-RU" sz="7200" b="1" dirty="0" smtClean="0">
                <a:solidFill>
                  <a:schemeClr val="accent3">
                    <a:lumMod val="50000"/>
                  </a:schemeClr>
                </a:solidFill>
              </a:rPr>
              <a:t>Высшего профессионального образования </a:t>
            </a:r>
            <a:r>
              <a:rPr lang="ru-RU" sz="7200" b="1" dirty="0">
                <a:solidFill>
                  <a:schemeClr val="accent3">
                    <a:lumMod val="50000"/>
                  </a:schemeClr>
                </a:solidFill>
              </a:rPr>
              <a:t>«Северо-Восточный федеральный университет имени М.К. </a:t>
            </a:r>
            <a:r>
              <a:rPr lang="ru-RU" sz="7200" b="1" dirty="0" err="1">
                <a:solidFill>
                  <a:schemeClr val="accent3">
                    <a:lumMod val="50000"/>
                  </a:schemeClr>
                </a:solidFill>
              </a:rPr>
              <a:t>Аммосова</a:t>
            </a:r>
            <a:r>
              <a:rPr lang="ru-RU" sz="7200" b="1" dirty="0">
                <a:solidFill>
                  <a:schemeClr val="accent3">
                    <a:lumMod val="50000"/>
                  </a:schemeClr>
                </a:solidFill>
              </a:rPr>
              <a:t>» </a:t>
            </a:r>
            <a:endParaRPr lang="ru-RU" sz="72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algn="just">
              <a:buNone/>
            </a:pPr>
            <a:r>
              <a:rPr lang="ru-RU" sz="7200" b="1" dirty="0" smtClean="0">
                <a:solidFill>
                  <a:schemeClr val="accent3">
                    <a:lumMod val="50000"/>
                  </a:schemeClr>
                </a:solidFill>
              </a:rPr>
              <a:t>      г</a:t>
            </a:r>
            <a:r>
              <a:rPr lang="ru-RU" sz="7200" b="1" dirty="0">
                <a:solidFill>
                  <a:schemeClr val="accent3">
                    <a:lumMod val="50000"/>
                  </a:schemeClr>
                </a:solidFill>
              </a:rPr>
              <a:t>. Якутск </a:t>
            </a:r>
          </a:p>
          <a:p>
            <a:pPr marL="0" indent="0" algn="just">
              <a:buNone/>
            </a:pPr>
            <a:r>
              <a:rPr lang="ru-RU" sz="7200" b="1" dirty="0" smtClean="0">
                <a:solidFill>
                  <a:schemeClr val="accent3">
                    <a:lumMod val="50000"/>
                  </a:schemeClr>
                </a:solidFill>
              </a:rPr>
              <a:t>     Присвоена квалификация инженер по специальности «Производство строительных материалов, изделий и конструкций»  </a:t>
            </a:r>
            <a:endParaRPr lang="ru-RU" sz="7200" b="1" dirty="0">
              <a:solidFill>
                <a:schemeClr val="accent3">
                  <a:lumMod val="50000"/>
                </a:schemeClr>
              </a:solidFill>
            </a:endParaRPr>
          </a:p>
          <a:p>
            <a:pPr algn="just"/>
            <a:r>
              <a:rPr lang="ru-RU" sz="7200" b="1" dirty="0" smtClean="0">
                <a:solidFill>
                  <a:schemeClr val="accent3">
                    <a:lumMod val="50000"/>
                  </a:schemeClr>
                </a:solidFill>
              </a:rPr>
              <a:t>Диплом ВСВ 1958481</a:t>
            </a:r>
            <a:r>
              <a:rPr lang="ru-RU" sz="72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72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7200" b="1" dirty="0">
                <a:solidFill>
                  <a:schemeClr val="accent3">
                    <a:lumMod val="50000"/>
                  </a:schemeClr>
                </a:solidFill>
              </a:rPr>
              <a:t>от </a:t>
            </a:r>
            <a:r>
              <a:rPr lang="ru-RU" sz="7200" b="1" dirty="0" smtClean="0">
                <a:solidFill>
                  <a:schemeClr val="accent3">
                    <a:lumMod val="50000"/>
                  </a:schemeClr>
                </a:solidFill>
              </a:rPr>
              <a:t>«26» </a:t>
            </a:r>
            <a:r>
              <a:rPr lang="ru-RU" sz="7200" b="1" dirty="0">
                <a:solidFill>
                  <a:schemeClr val="accent3">
                    <a:lumMod val="50000"/>
                  </a:schemeClr>
                </a:solidFill>
              </a:rPr>
              <a:t>июня </a:t>
            </a:r>
            <a:r>
              <a:rPr lang="ru-RU" sz="7200" b="1" dirty="0" smtClean="0">
                <a:solidFill>
                  <a:schemeClr val="accent3">
                    <a:lumMod val="50000"/>
                  </a:schemeClr>
                </a:solidFill>
              </a:rPr>
              <a:t>2006 </a:t>
            </a:r>
            <a:endParaRPr lang="ru-RU" sz="7200" b="1" dirty="0">
              <a:solidFill>
                <a:schemeClr val="accent3">
                  <a:lumMod val="50000"/>
                </a:schemeClr>
              </a:solidFill>
            </a:endParaRPr>
          </a:p>
          <a:p>
            <a:pPr algn="just"/>
            <a:endParaRPr lang="ru-RU" sz="7200" b="1" dirty="0"/>
          </a:p>
          <a:p>
            <a:pPr algn="just"/>
            <a:endParaRPr lang="ru-RU" sz="7200" b="1" dirty="0"/>
          </a:p>
          <a:p>
            <a:pPr algn="just"/>
            <a:endParaRPr lang="ru-RU" sz="7200" b="1" dirty="0"/>
          </a:p>
          <a:p>
            <a:pPr algn="just"/>
            <a:endParaRPr lang="ru-RU" sz="7200" b="1" dirty="0"/>
          </a:p>
          <a:p>
            <a:pPr algn="just"/>
            <a:endParaRPr lang="ru-RU" sz="7200" b="1" dirty="0"/>
          </a:p>
          <a:p>
            <a:pPr algn="just"/>
            <a:endParaRPr lang="ru-RU" sz="7200" b="1" dirty="0"/>
          </a:p>
          <a:p>
            <a:pPr algn="just"/>
            <a:endParaRPr lang="ru-RU" sz="7200" b="1" dirty="0"/>
          </a:p>
          <a:p>
            <a:pPr algn="just"/>
            <a:endParaRPr lang="ru-RU" sz="2400" b="1" dirty="0"/>
          </a:p>
          <a:p>
            <a:pPr algn="just"/>
            <a:endParaRPr lang="ru-RU" sz="2400" b="1" dirty="0"/>
          </a:p>
          <a:p>
            <a:pPr algn="just"/>
            <a:endParaRPr lang="ru-RU" sz="2400" b="1" dirty="0"/>
          </a:p>
          <a:p>
            <a:pPr algn="just"/>
            <a:endParaRPr lang="ru-RU" sz="2400" b="1" dirty="0"/>
          </a:p>
          <a:p>
            <a:pPr algn="just"/>
            <a:endParaRPr lang="ru-RU" sz="2400" b="1" dirty="0"/>
          </a:p>
          <a:p>
            <a:pPr algn="just"/>
            <a:endParaRPr lang="ru-RU" sz="2400" b="1" dirty="0"/>
          </a:p>
          <a:p>
            <a:pPr algn="just"/>
            <a:endParaRPr lang="ru-RU" sz="2400" b="1" dirty="0"/>
          </a:p>
          <a:p>
            <a:pPr algn="just"/>
            <a:endParaRPr lang="ru-RU" sz="2400" b="1" dirty="0"/>
          </a:p>
          <a:p>
            <a:pPr algn="just"/>
            <a:endParaRPr lang="ru-RU" sz="2400" b="1" dirty="0"/>
          </a:p>
          <a:p>
            <a:pPr algn="just"/>
            <a:endParaRPr lang="ru-RU" sz="2400" b="1" dirty="0"/>
          </a:p>
          <a:p>
            <a:pPr algn="just"/>
            <a:endParaRPr lang="ru-RU" sz="2400" b="1" dirty="0"/>
          </a:p>
          <a:p>
            <a:pPr algn="just"/>
            <a:endParaRPr lang="ru-RU" sz="2400" b="1" dirty="0"/>
          </a:p>
          <a:p>
            <a:pPr algn="just"/>
            <a:endParaRPr lang="ru-RU" sz="2400" b="1" dirty="0"/>
          </a:p>
          <a:p>
            <a:pPr algn="just"/>
            <a:endParaRPr lang="ru-RU" sz="2400" b="1" dirty="0"/>
          </a:p>
          <a:p>
            <a:pPr algn="just"/>
            <a:endParaRPr lang="ru-RU" sz="2400" b="1" dirty="0"/>
          </a:p>
          <a:p>
            <a:pPr algn="just"/>
            <a:endParaRPr lang="ru-RU" sz="2400" b="1" dirty="0"/>
          </a:p>
          <a:p>
            <a:pPr algn="just"/>
            <a:endParaRPr lang="ru-RU" sz="2400" b="1" dirty="0"/>
          </a:p>
          <a:p>
            <a:pPr algn="just"/>
            <a:endParaRPr lang="ru-RU" sz="2400" b="1" dirty="0"/>
          </a:p>
          <a:p>
            <a:pPr algn="just"/>
            <a:endParaRPr lang="ru-RU" sz="2400" b="1" dirty="0"/>
          </a:p>
          <a:p>
            <a:pPr algn="just"/>
            <a:endParaRPr lang="ru-RU" sz="2400" b="1" dirty="0"/>
          </a:p>
          <a:p>
            <a:pPr algn="just"/>
            <a:endParaRPr lang="ru-RU" sz="2400" b="1" dirty="0"/>
          </a:p>
          <a:p>
            <a:pPr algn="just"/>
            <a:endParaRPr lang="ru-RU" sz="2400" b="1" dirty="0"/>
          </a:p>
          <a:p>
            <a:pPr algn="just"/>
            <a:endParaRPr lang="ru-RU" sz="2400" b="1" dirty="0"/>
          </a:p>
          <a:p>
            <a:pPr algn="just"/>
            <a:endParaRPr lang="ru-RU" sz="2400" b="1" dirty="0"/>
          </a:p>
          <a:p>
            <a:pPr algn="just"/>
            <a:endParaRPr lang="ru-RU" sz="2400" b="1" dirty="0"/>
          </a:p>
          <a:p>
            <a:pPr algn="just"/>
            <a:endParaRPr lang="ru-RU" sz="2400" b="1" dirty="0"/>
          </a:p>
          <a:p>
            <a:pPr algn="just"/>
            <a:endParaRPr lang="ru-RU" sz="2400" b="1" dirty="0"/>
          </a:p>
          <a:p>
            <a:pPr algn="just"/>
            <a:endParaRPr lang="ru-RU" sz="2400" b="1" dirty="0"/>
          </a:p>
          <a:p>
            <a:pPr algn="just"/>
            <a:endParaRPr lang="ru-RU" sz="2400" b="1" dirty="0"/>
          </a:p>
          <a:p>
            <a:pPr algn="just"/>
            <a:endParaRPr lang="ru-RU" sz="2400" b="1" dirty="0"/>
          </a:p>
          <a:p>
            <a:pPr algn="just"/>
            <a:endParaRPr lang="ru-RU" sz="2400" b="1" dirty="0"/>
          </a:p>
          <a:p>
            <a:pPr algn="just"/>
            <a:endParaRPr lang="ru-RU" sz="2400" b="1" dirty="0"/>
          </a:p>
          <a:p>
            <a:pPr algn="just"/>
            <a:endParaRPr lang="ru-RU" sz="2400" b="1" dirty="0"/>
          </a:p>
          <a:p>
            <a:pPr algn="just"/>
            <a:endParaRPr lang="ru-RU" sz="2400" b="1" dirty="0"/>
          </a:p>
          <a:p>
            <a:pPr algn="just"/>
            <a:endParaRPr lang="ru-RU" sz="2400" b="1" dirty="0"/>
          </a:p>
          <a:p>
            <a:pPr algn="just"/>
            <a:endParaRPr lang="ru-RU" sz="2400" b="1" dirty="0"/>
          </a:p>
          <a:p>
            <a:pPr algn="just"/>
            <a:endParaRPr lang="ru-RU" sz="2400" b="1" dirty="0"/>
          </a:p>
          <a:p>
            <a:pPr algn="just"/>
            <a:endParaRPr lang="ru-RU" sz="2400" b="1" dirty="0"/>
          </a:p>
          <a:p>
            <a:pPr algn="just"/>
            <a:endParaRPr lang="ru-RU" sz="2400" b="1" dirty="0" smtClean="0"/>
          </a:p>
          <a:p>
            <a:pPr algn="just"/>
            <a:r>
              <a:rPr lang="ru-RU" sz="2400" b="1" dirty="0"/>
              <a:t>П</a:t>
            </a:r>
            <a:r>
              <a:rPr lang="ru-RU" sz="2400" b="1" dirty="0" smtClean="0"/>
              <a:t>едагогический стаж: ???</a:t>
            </a:r>
          </a:p>
          <a:p>
            <a:pPr algn="just"/>
            <a:r>
              <a:rPr lang="ru-RU" sz="2400" b="1" dirty="0" smtClean="0"/>
              <a:t>Стаж работы в данном техникуме: 7 лет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797435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Петр\Рабочий стол\портфолио\DSC_008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4515185" cy="2990081"/>
          </a:xfrm>
          <a:prstGeom prst="rect">
            <a:avLst/>
          </a:prstGeom>
          <a:noFill/>
        </p:spPr>
      </p:pic>
      <p:pic>
        <p:nvPicPr>
          <p:cNvPr id="2051" name="Picture 3" descr="C:\Documents and Settings\Петр\Рабочий стол\портфолио\DSC_004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3068960"/>
            <a:ext cx="5400600" cy="3576427"/>
          </a:xfrm>
          <a:prstGeom prst="rect">
            <a:avLst/>
          </a:prstGeom>
          <a:noFill/>
        </p:spPr>
      </p:pic>
      <p:pic>
        <p:nvPicPr>
          <p:cNvPr id="6" name="Picture 2" descr="F:\Pictures\СГО-14\Новая папка (2)\DSC_00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4221088"/>
            <a:ext cx="2775409" cy="1837953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5072066" y="332656"/>
            <a:ext cx="388843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 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Съемочная группа утренней передачи «Сана кун» НВК снимает  репортаж про группу СГО на картофельном поле, где ребята ежегодно проходят осеннюю практику.</a:t>
            </a:r>
            <a:endParaRPr lang="ru-RU" sz="2000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608112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/>
              <a:t>9. Результативность </a:t>
            </a:r>
            <a:r>
              <a:rPr lang="ru-RU" sz="2000" b="1" dirty="0"/>
              <a:t>работы в рамках социального партнёрства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926288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sz="3400" b="1" dirty="0">
                <a:solidFill>
                  <a:schemeClr val="accent3">
                    <a:lumMod val="50000"/>
                  </a:schemeClr>
                </a:solidFill>
              </a:rPr>
              <a:t>Организация оказания услуг населению совместно с предприятиями, организациями:</a:t>
            </a:r>
          </a:p>
          <a:p>
            <a:endParaRPr lang="ru-RU" sz="3400" b="1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3400" b="1" dirty="0">
                <a:solidFill>
                  <a:schemeClr val="accent3">
                    <a:lumMod val="50000"/>
                  </a:schemeClr>
                </a:solidFill>
              </a:rPr>
              <a:t>100% студентов проходят производственную практику по договорам с предприятиями:</a:t>
            </a:r>
          </a:p>
          <a:p>
            <a:r>
              <a:rPr lang="ru-RU" sz="3400" b="1" dirty="0">
                <a:solidFill>
                  <a:schemeClr val="accent3">
                    <a:lumMod val="50000"/>
                  </a:schemeClr>
                </a:solidFill>
              </a:rPr>
              <a:t>•	УГРС АО «</a:t>
            </a:r>
            <a:r>
              <a:rPr lang="ru-RU" sz="3400" b="1" dirty="0" err="1">
                <a:solidFill>
                  <a:schemeClr val="accent3">
                    <a:lumMod val="50000"/>
                  </a:schemeClr>
                </a:solidFill>
              </a:rPr>
              <a:t>Сахатранснефтегаз</a:t>
            </a:r>
            <a:r>
              <a:rPr lang="ru-RU" sz="3400" b="1" dirty="0">
                <a:solidFill>
                  <a:schemeClr val="accent3">
                    <a:lumMod val="50000"/>
                  </a:schemeClr>
                </a:solidFill>
              </a:rPr>
              <a:t>,  </a:t>
            </a:r>
          </a:p>
          <a:p>
            <a:r>
              <a:rPr lang="ru-RU" sz="3400" b="1" dirty="0">
                <a:solidFill>
                  <a:schemeClr val="accent3">
                    <a:lumMod val="50000"/>
                  </a:schemeClr>
                </a:solidFill>
              </a:rPr>
              <a:t>•	ООО «</a:t>
            </a:r>
            <a:r>
              <a:rPr lang="ru-RU" sz="3400" b="1" dirty="0" err="1">
                <a:solidFill>
                  <a:schemeClr val="accent3">
                    <a:lumMod val="50000"/>
                  </a:schemeClr>
                </a:solidFill>
              </a:rPr>
              <a:t>Сайдыыстрой</a:t>
            </a:r>
            <a:r>
              <a:rPr lang="ru-RU" sz="3400" b="1" dirty="0">
                <a:solidFill>
                  <a:schemeClr val="accent3">
                    <a:lumMod val="50000"/>
                  </a:schemeClr>
                </a:solidFill>
              </a:rPr>
              <a:t>»</a:t>
            </a:r>
          </a:p>
          <a:p>
            <a:r>
              <a:rPr lang="ru-RU" sz="3400" b="1" dirty="0">
                <a:solidFill>
                  <a:schemeClr val="accent3">
                    <a:lumMod val="50000"/>
                  </a:schemeClr>
                </a:solidFill>
              </a:rPr>
              <a:t>•	Соглашение о социально-экономическом сотрудничестве между МКУ «Управа Промышленный округ» городского округа г. Якутск, </a:t>
            </a:r>
          </a:p>
          <a:p>
            <a:r>
              <a:rPr lang="ru-RU" sz="3400" b="1" dirty="0">
                <a:solidFill>
                  <a:schemeClr val="accent3">
                    <a:lumMod val="50000"/>
                  </a:schemeClr>
                </a:solidFill>
              </a:rPr>
              <a:t>•	Договор о взаимном сотрудничестве с  ООО «</a:t>
            </a:r>
            <a:r>
              <a:rPr lang="ru-RU" sz="3400" b="1" dirty="0" err="1">
                <a:solidFill>
                  <a:schemeClr val="accent3">
                    <a:lumMod val="50000"/>
                  </a:schemeClr>
                </a:solidFill>
              </a:rPr>
              <a:t>Газтепломонтаж</a:t>
            </a:r>
            <a:r>
              <a:rPr lang="ru-RU" sz="3400" b="1" dirty="0">
                <a:solidFill>
                  <a:schemeClr val="accent3">
                    <a:lumMod val="50000"/>
                  </a:schemeClr>
                </a:solidFill>
              </a:rPr>
              <a:t>»</a:t>
            </a:r>
          </a:p>
          <a:p>
            <a:endParaRPr lang="ru-RU" sz="3400" b="1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ru-RU" sz="3400" b="1" dirty="0">
                <a:solidFill>
                  <a:schemeClr val="accent3">
                    <a:lumMod val="50000"/>
                  </a:schemeClr>
                </a:solidFill>
              </a:rPr>
              <a:t>Студенты совместно с  ООО «</a:t>
            </a:r>
            <a:r>
              <a:rPr lang="ru-RU" sz="3400" b="1" dirty="0" err="1">
                <a:solidFill>
                  <a:schemeClr val="accent3">
                    <a:lumMod val="50000"/>
                  </a:schemeClr>
                </a:solidFill>
              </a:rPr>
              <a:t>Сайдыыстрой</a:t>
            </a:r>
            <a:r>
              <a:rPr lang="ru-RU" sz="3400" b="1" dirty="0">
                <a:solidFill>
                  <a:schemeClr val="accent3">
                    <a:lumMod val="50000"/>
                  </a:schemeClr>
                </a:solidFill>
              </a:rPr>
              <a:t>»  производят монтаж газопроводов, для газовых горелок по компетенции «ювелирное дело» при организации и проведении отборочных соревнований Национального чемпионата «Молодые профессионалы» (</a:t>
            </a:r>
            <a:r>
              <a:rPr lang="ru-RU" sz="3400" b="1" dirty="0" err="1">
                <a:solidFill>
                  <a:schemeClr val="accent3">
                    <a:lumMod val="50000"/>
                  </a:schemeClr>
                </a:solidFill>
              </a:rPr>
              <a:t>Ворлдскиллс</a:t>
            </a:r>
            <a:r>
              <a:rPr lang="ru-RU" sz="3400" b="1" dirty="0">
                <a:solidFill>
                  <a:schemeClr val="accent3">
                    <a:lumMod val="50000"/>
                  </a:schemeClr>
                </a:solidFill>
              </a:rPr>
              <a:t> Россия).</a:t>
            </a:r>
          </a:p>
          <a:p>
            <a:r>
              <a:rPr lang="ru-RU" sz="3400" b="1" dirty="0">
                <a:solidFill>
                  <a:schemeClr val="accent3">
                    <a:lumMod val="50000"/>
                  </a:schemeClr>
                </a:solidFill>
              </a:rPr>
              <a:t>Совместно с УК ЖКХ «Столичное» производится обслуживание санитарно-технических систем, подготовка к отопительному сезону систем газоснабжения жилых домов. Устранение аварийных ситуаций.</a:t>
            </a:r>
          </a:p>
          <a:p>
            <a:r>
              <a:rPr lang="ru-RU" sz="3400" b="1" dirty="0">
                <a:solidFill>
                  <a:schemeClr val="accent3">
                    <a:lumMod val="50000"/>
                  </a:schemeClr>
                </a:solidFill>
              </a:rPr>
              <a:t>Совместно с УГРС АО «</a:t>
            </a:r>
            <a:r>
              <a:rPr lang="ru-RU" sz="3400" b="1" dirty="0" err="1">
                <a:solidFill>
                  <a:schemeClr val="accent3">
                    <a:lumMod val="50000"/>
                  </a:schemeClr>
                </a:solidFill>
              </a:rPr>
              <a:t>Сахатранснефтегаз</a:t>
            </a:r>
            <a:r>
              <a:rPr lang="ru-RU" sz="3400" b="1" dirty="0">
                <a:solidFill>
                  <a:schemeClr val="accent3">
                    <a:lumMod val="50000"/>
                  </a:schemeClr>
                </a:solidFill>
              </a:rPr>
              <a:t> обход и обслуживание жилых домов и промышленных предприятий республики.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97718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6" name="Picture 4" descr="C:\Documents and Settings\Петр\Рабочий стол\портфолио\DSC_029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861048"/>
            <a:ext cx="3971505" cy="2630041"/>
          </a:xfrm>
          <a:prstGeom prst="rect">
            <a:avLst/>
          </a:prstGeom>
          <a:noFill/>
        </p:spPr>
      </p:pic>
      <p:pic>
        <p:nvPicPr>
          <p:cNvPr id="44037" name="Picture 5" descr="C:\Documents and Settings\Петр\Рабочий стол\портфолио\DSC_029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738354"/>
            <a:ext cx="1944216" cy="293587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55576" y="51733"/>
            <a:ext cx="64294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Учебная  практика в лабораторном цехе газового хозяйства техникума</a:t>
            </a:r>
            <a:endParaRPr lang="ru-RU" sz="2000" b="1" dirty="0"/>
          </a:p>
        </p:txBody>
      </p:sp>
      <p:pic>
        <p:nvPicPr>
          <p:cNvPr id="7170" name="Picture 2" descr="C:\Documents and Settings\Петр\Рабочий стол\портфолио\DSC_01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836712"/>
            <a:ext cx="3862769" cy="2558033"/>
          </a:xfrm>
          <a:prstGeom prst="rect">
            <a:avLst/>
          </a:prstGeom>
          <a:noFill/>
        </p:spPr>
      </p:pic>
      <p:pic>
        <p:nvPicPr>
          <p:cNvPr id="7171" name="Picture 3" descr="C:\Documents and Settings\Петр\Рабочий стол\портфолио\DSC_010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3827561"/>
            <a:ext cx="4032448" cy="26703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47289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214290"/>
            <a:ext cx="7632848" cy="488032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chemeClr val="tx1"/>
                </a:solidFill>
              </a:rPr>
              <a:t>Производственная практика  </a:t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>в ОАО УГРС «</a:t>
            </a:r>
            <a:r>
              <a:rPr lang="ru-RU" sz="2000" dirty="0" err="1" smtClean="0">
                <a:solidFill>
                  <a:schemeClr val="tx1"/>
                </a:solidFill>
              </a:rPr>
              <a:t>Сахатранснефтегаз</a:t>
            </a:r>
            <a:r>
              <a:rPr lang="ru-RU" sz="2000" dirty="0" smtClean="0">
                <a:solidFill>
                  <a:schemeClr val="tx1"/>
                </a:solidFill>
              </a:rPr>
              <a:t>»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6146" name="Picture 2" descr="C:\Documents and Settings\Петр\Рабочий стол\портфолио\DSC_02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764704"/>
            <a:ext cx="4248472" cy="2813456"/>
          </a:xfrm>
          <a:prstGeom prst="rect">
            <a:avLst/>
          </a:prstGeom>
          <a:noFill/>
        </p:spPr>
      </p:pic>
      <p:pic>
        <p:nvPicPr>
          <p:cNvPr id="6147" name="Picture 3" descr="C:\Documents and Settings\Петр\Рабочий стол\портфолио\IMG-20140930-WA00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764704"/>
            <a:ext cx="3960440" cy="2808312"/>
          </a:xfrm>
          <a:prstGeom prst="rect">
            <a:avLst/>
          </a:prstGeom>
          <a:noFill/>
        </p:spPr>
      </p:pic>
      <p:pic>
        <p:nvPicPr>
          <p:cNvPr id="6148" name="Picture 4" descr="C:\Documents and Settings\Петр\Рабочий стол\портфолио\DSC_009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3861048"/>
            <a:ext cx="4257780" cy="2820071"/>
          </a:xfrm>
          <a:prstGeom prst="rect">
            <a:avLst/>
          </a:prstGeom>
          <a:noFill/>
        </p:spPr>
      </p:pic>
      <p:pic>
        <p:nvPicPr>
          <p:cNvPr id="6149" name="Picture 5" descr="C:\Documents and Settings\Петр\Рабочий стол\портфолио\20140930_09472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3861048"/>
            <a:ext cx="4032448" cy="28083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753237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>10. Поощрения </a:t>
            </a:r>
            <a:r>
              <a:rPr lang="ru-RU" sz="2400" b="1" dirty="0"/>
              <a:t>за профессиональную деятельность:</a:t>
            </a:r>
            <a:br>
              <a:rPr lang="ru-RU" sz="2400" b="1" dirty="0"/>
            </a:b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8507288" cy="5400600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Имеет </a:t>
            </a:r>
            <a:r>
              <a:rPr lang="ru-RU" dirty="0"/>
              <a:t>поощрения муниципального уровня;</a:t>
            </a:r>
          </a:p>
          <a:p>
            <a:pPr marL="0" indent="0" algn="just">
              <a:buNone/>
            </a:pPr>
            <a:r>
              <a:rPr lang="ru-RU" dirty="0"/>
              <a:t>•	Благодарственное письмо Федерации профсоюзов Республики Саха (Якутия), 2012</a:t>
            </a:r>
          </a:p>
          <a:p>
            <a:pPr marL="0" indent="0" algn="just">
              <a:buNone/>
            </a:pPr>
            <a:r>
              <a:rPr lang="ru-RU" dirty="0"/>
              <a:t>•	Диплом II степени Министерства профессионального образования, подготовки и расстановки кадров -  в номинации “Создание и использование наглядной, мульти-медиа и видеоинформации”. 2016г.</a:t>
            </a:r>
          </a:p>
          <a:p>
            <a:pPr marL="0" indent="0" algn="just">
              <a:buNone/>
            </a:pPr>
            <a:r>
              <a:rPr lang="ru-RU" dirty="0"/>
              <a:t>•	Благодарственное письмо Профсоюза работников золотодобывающей промышленности “</a:t>
            </a:r>
            <a:r>
              <a:rPr lang="ru-RU" dirty="0" err="1"/>
              <a:t>Профзолото</a:t>
            </a:r>
            <a:r>
              <a:rPr lang="ru-RU" dirty="0"/>
              <a:t>”. 11.2016г.</a:t>
            </a:r>
          </a:p>
          <a:p>
            <a:pPr marL="0" indent="0" algn="just">
              <a:buNone/>
            </a:pPr>
            <a:r>
              <a:rPr lang="ru-RU" dirty="0"/>
              <a:t>•	Благодарственное письмо Профсоюза работников золотодобывающей промышленности “</a:t>
            </a:r>
            <a:r>
              <a:rPr lang="ru-RU" dirty="0" err="1"/>
              <a:t>Профзолото</a:t>
            </a:r>
            <a:r>
              <a:rPr lang="ru-RU" dirty="0"/>
              <a:t>”. 05.2017г</a:t>
            </a:r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 smtClean="0"/>
              <a:t>Имеет </a:t>
            </a:r>
            <a:r>
              <a:rPr lang="ru-RU" dirty="0"/>
              <a:t>поощрения или награды  регионального уровня. </a:t>
            </a:r>
          </a:p>
          <a:p>
            <a:pPr marL="0" indent="0" algn="just">
              <a:buNone/>
            </a:pPr>
            <a:r>
              <a:rPr lang="ru-RU" dirty="0"/>
              <a:t>•	Почетная грамота Министерства профессионального образования, подготовки и расстановки кадров – за вклад в подготовку квалификационных специалистов республики. Заслуги в обучении и воспитании студенческой молодежи, многолетний добросовестный  труд и в связи с празднованием Дня Учителя. 27.09.2016 г. </a:t>
            </a:r>
          </a:p>
          <a:p>
            <a:pPr marL="0" indent="0" algn="just">
              <a:buNone/>
            </a:pPr>
            <a:r>
              <a:rPr lang="ru-RU" dirty="0"/>
              <a:t>•	Нагрудный знак “Отличник образования РС(Я)” .05.10.2016г.</a:t>
            </a:r>
          </a:p>
          <a:p>
            <a:pPr marL="0" indent="0" algn="just">
              <a:buNone/>
            </a:pPr>
            <a:r>
              <a:rPr lang="ru-RU" dirty="0"/>
              <a:t>•	Почетная грамота Госсобрания Ил </a:t>
            </a:r>
            <a:r>
              <a:rPr lang="ru-RU" dirty="0" err="1"/>
              <a:t>Тумэн</a:t>
            </a:r>
            <a:r>
              <a:rPr lang="ru-RU" dirty="0"/>
              <a:t> РС(Я) – за многолетний добросовестный труд, вклад в развитие образования РС(Я). 12.2018г.</a:t>
            </a:r>
          </a:p>
          <a:p>
            <a:pPr marL="0" indent="0" algn="just">
              <a:buNone/>
            </a:pPr>
            <a:r>
              <a:rPr lang="ru-RU" dirty="0"/>
              <a:t>•	Благодарность Министерства образования и науки РС(Я) за содействие в организации и проведении Отборочных соревнований на право  участия в Финале VI Национального чемпионата “Молодые профессионалы” (</a:t>
            </a:r>
            <a:r>
              <a:rPr lang="ru-RU" dirty="0" err="1"/>
              <a:t>Ворлдскиллс</a:t>
            </a:r>
            <a:r>
              <a:rPr lang="ru-RU" dirty="0"/>
              <a:t> Россия-2018</a:t>
            </a:r>
          </a:p>
          <a:p>
            <a:pPr marL="0" indent="0" algn="just">
              <a:buNone/>
            </a:pPr>
            <a:r>
              <a:rPr lang="ru-RU" dirty="0"/>
              <a:t>•	Благодарность Федерации профсоюзов РС(Я) – за добросовестный труд, активную работу по вопросам развития физической культуры и массового спорта среди трудящихся РС(Я). 06.2019г. 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9656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ah-RU" dirty="0" smtClean="0"/>
              <a:t>Образование:</a:t>
            </a:r>
            <a:endParaRPr lang="ru-RU" dirty="0"/>
          </a:p>
        </p:txBody>
      </p:sp>
      <p:pic>
        <p:nvPicPr>
          <p:cNvPr id="1026" name="Picture 2" descr="C:\Users\Математика\Desktop\Доки Заровняев ПП\дипломная пети сканированная-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1625" y="2237298"/>
            <a:ext cx="4038600" cy="2950141"/>
          </a:xfrm>
          <a:prstGeom prst="rect">
            <a:avLst/>
          </a:prstGeom>
          <a:noFill/>
        </p:spPr>
      </p:pic>
      <p:pic>
        <p:nvPicPr>
          <p:cNvPr id="1027" name="Picture 3" descr="C:\Users\Математика\Desktop\Доки Заровняев ПП\дипломная пети сканированная-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64608" y="1371600"/>
            <a:ext cx="3310583" cy="46815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534400" cy="758952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1. Повышение </a:t>
            </a:r>
            <a:r>
              <a:rPr lang="ru-RU" sz="2800" b="1" dirty="0"/>
              <a:t>квалификации по профилю педагогической деятельности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926288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Освоил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курсы повышения квалификации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более 144 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ч. 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:</a:t>
            </a: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04.12.2017г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. Межрегиональный центр компетенций ГАПОУ Тюменской области «Тюменский техникум индустрии питания, коммерции и сервиса», «Разработка и реализация образовательных программ СПО в соответствии с ФГОС по ТОП-50», в объеме 32 часов, удостоверение №722406208224, рег.№610 от 04.12.2017г.</a:t>
            </a:r>
          </a:p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01.06.2018г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.	АНО “Аттестационный центр сварщиков и специалистов сварочного производства”	Протокол аттестации специалиста сварочного производства № ВСР- IАЦ-II-408 от 01.06.2018г.</a:t>
            </a:r>
          </a:p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01.06.2018г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	АНО “Аттестационный центр сварщиков и специалистов сварочного производства”	</a:t>
            </a:r>
            <a:r>
              <a:rPr lang="ru-RU" b="1" dirty="0" err="1">
                <a:solidFill>
                  <a:schemeClr val="accent3">
                    <a:lumMod val="50000"/>
                  </a:schemeClr>
                </a:solidFill>
              </a:rPr>
              <a:t>Аттестацианное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 удостоверение № ВСР – 1АЦ-II-00400 специалиста сварочного производства II уровня</a:t>
            </a:r>
          </a:p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18.01.2019г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. 	ООО “</a:t>
            </a:r>
            <a:r>
              <a:rPr lang="ru-RU" b="1" dirty="0" err="1">
                <a:solidFill>
                  <a:schemeClr val="accent3">
                    <a:lumMod val="50000"/>
                  </a:schemeClr>
                </a:solidFill>
              </a:rPr>
              <a:t>Ассур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”	Безопасность строительства и качества выполнения монтажных и пусконаладочных работ БС-08	72 часа</a:t>
            </a:r>
          </a:p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18.01.2019г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.	ООО “</a:t>
            </a:r>
            <a:r>
              <a:rPr lang="ru-RU" b="1" dirty="0" err="1">
                <a:solidFill>
                  <a:schemeClr val="accent3">
                    <a:lumMod val="50000"/>
                  </a:schemeClr>
                </a:solidFill>
              </a:rPr>
              <a:t>Ассур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”	Безопасность строительства и осуществление строительного контроля БС-15	72 часа</a:t>
            </a:r>
          </a:p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Аспирант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ИТИ СВФУ им. М.К. </a:t>
            </a:r>
            <a:r>
              <a:rPr lang="ru-RU" b="1" dirty="0" err="1">
                <a:solidFill>
                  <a:schemeClr val="accent3">
                    <a:lumMod val="50000"/>
                  </a:schemeClr>
                </a:solidFill>
              </a:rPr>
              <a:t>Аммосова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 3 курс </a:t>
            </a:r>
          </a:p>
          <a:p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7302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/>
              <a:t>Повышение квалификации по профилю педагогической деятельности</a:t>
            </a:r>
            <a:endParaRPr lang="ru-RU" sz="2000" dirty="0"/>
          </a:p>
        </p:txBody>
      </p:sp>
      <p:pic>
        <p:nvPicPr>
          <p:cNvPr id="2050" name="Picture 2" descr="C:\Users\Математика\Desktop\Доки Заровняев ПП\Ассур повыш квалиф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1625" y="2233299"/>
            <a:ext cx="4038600" cy="2958140"/>
          </a:xfrm>
          <a:prstGeom prst="rect">
            <a:avLst/>
          </a:prstGeom>
          <a:noFill/>
        </p:spPr>
      </p:pic>
      <p:pic>
        <p:nvPicPr>
          <p:cNvPr id="2051" name="Picture 3" descr="C:\Users\Математика\Desktop\Доки Заровняев ПП\Ассур повыш квалиф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2299619"/>
            <a:ext cx="4038600" cy="2825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/>
              <a:t>Повышение квалификации по профилю педагогической деятельности</a:t>
            </a:r>
            <a:endParaRPr lang="ru-RU" sz="2000" dirty="0"/>
          </a:p>
        </p:txBody>
      </p:sp>
      <p:pic>
        <p:nvPicPr>
          <p:cNvPr id="3074" name="Picture 2" descr="C:\Users\Математика\Desktop\Доки Заровняев ПП\НАКС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1625" y="2284406"/>
            <a:ext cx="4038600" cy="2855925"/>
          </a:xfrm>
          <a:prstGeom prst="rect">
            <a:avLst/>
          </a:prstGeom>
          <a:noFill/>
        </p:spPr>
      </p:pic>
      <p:pic>
        <p:nvPicPr>
          <p:cNvPr id="3075" name="Picture 3" descr="C:\Users\Математика\Desktop\Доки Заровняев ПП\НАКС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2284406"/>
            <a:ext cx="4038600" cy="28559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/>
              <a:t>Повышение квалификации по профилю педагогической деятельности</a:t>
            </a:r>
            <a:endParaRPr lang="ru-RU" sz="2000" dirty="0"/>
          </a:p>
        </p:txBody>
      </p:sp>
      <p:pic>
        <p:nvPicPr>
          <p:cNvPr id="4098" name="Picture 2" descr="C:\Users\Математика\Desktop\Доки Заровняев ПП\Протокол НАКС-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5633" y="1371600"/>
            <a:ext cx="3310583" cy="4681538"/>
          </a:xfrm>
          <a:prstGeom prst="rect">
            <a:avLst/>
          </a:prstGeom>
          <a:noFill/>
        </p:spPr>
      </p:pic>
      <p:pic>
        <p:nvPicPr>
          <p:cNvPr id="4099" name="Picture 3" descr="C:\Users\Математика\Desktop\Доки Заровняев ПП\Протокол Ростех-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64608" y="1371600"/>
            <a:ext cx="3310583" cy="46815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171"/>
            <a:ext cx="8280920" cy="1143000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Результаты освоения обучающимися образовательных программ (по итогам мониторингов, проводимых организацией)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39552" y="1988840"/>
            <a:ext cx="8424936" cy="4555976"/>
          </a:xfrm>
        </p:spPr>
        <p:txBody>
          <a:bodyPr>
            <a:noAutofit/>
          </a:bodyPr>
          <a:lstStyle/>
          <a:p>
            <a:pPr marL="114300" indent="0">
              <a:buNone/>
            </a:pPr>
            <a:r>
              <a:rPr lang="ru-RU" sz="1400" b="1" dirty="0"/>
              <a:t>2015-2016 уч. год               успеваемость     100%,       качество  66%                                                                                    </a:t>
            </a:r>
          </a:p>
          <a:p>
            <a:pPr marL="114300" indent="0">
              <a:buNone/>
            </a:pPr>
            <a:r>
              <a:rPr lang="ru-RU" sz="1400" b="1" dirty="0"/>
              <a:t>2016-2017 уч. год               успеваемость     100%,        качество  68%                                                                                    </a:t>
            </a:r>
          </a:p>
          <a:p>
            <a:pPr marL="114300" indent="0">
              <a:buNone/>
            </a:pPr>
            <a:r>
              <a:rPr lang="ru-RU" sz="1400" b="1" dirty="0"/>
              <a:t>2017-2018 </a:t>
            </a:r>
            <a:r>
              <a:rPr lang="ru-RU" sz="1400" b="1" dirty="0" err="1"/>
              <a:t>уч</a:t>
            </a:r>
            <a:r>
              <a:rPr lang="ru-RU" sz="1400" b="1" dirty="0"/>
              <a:t> год                успеваемость     100%,        качество   66%                                                                                                </a:t>
            </a:r>
          </a:p>
          <a:p>
            <a:pPr marL="114300" indent="0">
              <a:buNone/>
            </a:pPr>
            <a:r>
              <a:rPr lang="ru-RU" sz="1400" b="1" dirty="0"/>
              <a:t>2018-2019 </a:t>
            </a:r>
            <a:r>
              <a:rPr lang="ru-RU" sz="1400" b="1" dirty="0" err="1"/>
              <a:t>уч</a:t>
            </a:r>
            <a:r>
              <a:rPr lang="ru-RU" sz="1400" b="1" dirty="0"/>
              <a:t> год                успеваемость     100%         качество   78 %                                                                                                                    </a:t>
            </a:r>
          </a:p>
          <a:p>
            <a:pPr marL="114300" indent="0">
              <a:buNone/>
            </a:pPr>
            <a:r>
              <a:rPr lang="ru-RU" sz="1400" b="1" dirty="0"/>
              <a:t>2019-2020 </a:t>
            </a:r>
            <a:r>
              <a:rPr lang="ru-RU" sz="1400" b="1" dirty="0" err="1"/>
              <a:t>уч</a:t>
            </a:r>
            <a:r>
              <a:rPr lang="ru-RU" sz="1400" b="1" dirty="0"/>
              <a:t> год                успеваемость      100 %,      качество   74 %                                                                                                           </a:t>
            </a:r>
          </a:p>
          <a:p>
            <a:pPr marL="114300" indent="0">
              <a:buNone/>
            </a:pPr>
            <a:r>
              <a:rPr lang="ru-RU" sz="1400" b="1" dirty="0"/>
              <a:t>                          </a:t>
            </a:r>
          </a:p>
          <a:p>
            <a:pPr marL="114300" indent="0">
              <a:buNone/>
            </a:pPr>
            <a:r>
              <a:rPr lang="ru-RU" sz="1400" b="1" dirty="0"/>
              <a:t>итого:      успеваемость       100%       качество   70,4%</a:t>
            </a:r>
          </a:p>
          <a:p>
            <a:pPr marL="114300" indent="0">
              <a:buNone/>
            </a:pPr>
            <a:endParaRPr lang="ru-RU" sz="1400" b="1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6560668"/>
              </p:ext>
            </p:extLst>
          </p:nvPr>
        </p:nvGraphicFramePr>
        <p:xfrm>
          <a:off x="1763688" y="3933056"/>
          <a:ext cx="5705475" cy="23774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17131"/>
                <a:gridCol w="837355"/>
                <a:gridCol w="917131"/>
                <a:gridCol w="758169"/>
                <a:gridCol w="758169"/>
                <a:gridCol w="758760"/>
                <a:gridCol w="758760"/>
              </a:tblGrid>
              <a:tr h="17145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Год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Количество обучаю-щихся в группе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5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200">
                          <a:effectLst/>
                        </a:rPr>
                        <a:t>Количество выпускников, из них</a:t>
                      </a:r>
                      <a:endParaRPr lang="ru-RU" sz="1000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334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Выпущено по итогам поэтапной аттестации (кол- во, %)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Получили установленный разряд</a:t>
                      </a:r>
                      <a:endParaRPr lang="ru-RU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(кол- во, %)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Получили повышенный </a:t>
                      </a:r>
                      <a:endParaRPr lang="ru-RU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разряд</a:t>
                      </a:r>
                      <a:endParaRPr lang="ru-RU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(кол- во, %)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Получили пониженный</a:t>
                      </a:r>
                      <a:endParaRPr lang="ru-RU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разряд</a:t>
                      </a:r>
                      <a:endParaRPr lang="ru-RU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(кол- во, %)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Трудоустроено</a:t>
                      </a:r>
                      <a:endParaRPr lang="ru-RU" sz="1000">
                        <a:effectLst/>
                      </a:endParaRPr>
                    </a:p>
                    <a:p>
                      <a:pPr marR="20955">
                        <a:spcAft>
                          <a:spcPts val="0"/>
                        </a:spcAft>
                        <a:tabLst>
                          <a:tab pos="582295" algn="l"/>
                        </a:tabLst>
                      </a:pPr>
                      <a:r>
                        <a:rPr lang="ru-RU" sz="1200">
                          <a:effectLst/>
                        </a:rPr>
                        <a:t>(кол- во, %)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2015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200">
                          <a:effectLst/>
                        </a:rPr>
                        <a:t>25/100</a:t>
                      </a:r>
                      <a:endParaRPr lang="ru-RU" sz="1000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200">
                          <a:effectLst/>
                        </a:rPr>
                        <a:t>21/84</a:t>
                      </a:r>
                      <a:endParaRPr lang="ru-RU" sz="1000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200">
                          <a:effectLst/>
                        </a:rPr>
                        <a:t>4/16</a:t>
                      </a:r>
                      <a:endParaRPr lang="ru-RU" sz="1000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000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200">
                          <a:effectLst/>
                        </a:rPr>
                        <a:t>16/64</a:t>
                      </a:r>
                      <a:endParaRPr lang="ru-RU" sz="1000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2016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200">
                          <a:effectLst/>
                        </a:rPr>
                        <a:t>25/100</a:t>
                      </a:r>
                      <a:endParaRPr lang="ru-RU" sz="1000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200">
                          <a:effectLst/>
                        </a:rPr>
                        <a:t>21/84</a:t>
                      </a:r>
                      <a:endParaRPr lang="ru-RU" sz="1000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200">
                          <a:effectLst/>
                        </a:rPr>
                        <a:t>4/16</a:t>
                      </a:r>
                      <a:endParaRPr lang="ru-RU" sz="1000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000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200">
                          <a:effectLst/>
                        </a:rPr>
                        <a:t>17/68</a:t>
                      </a:r>
                      <a:endParaRPr lang="ru-RU" sz="1000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2017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25/100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200">
                          <a:effectLst/>
                        </a:rPr>
                        <a:t>22/88</a:t>
                      </a:r>
                      <a:endParaRPr lang="ru-RU" sz="1000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200">
                          <a:effectLst/>
                        </a:rPr>
                        <a:t>3/12</a:t>
                      </a:r>
                      <a:endParaRPr lang="ru-RU" sz="1000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000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200">
                          <a:effectLst/>
                        </a:rPr>
                        <a:t>20/80</a:t>
                      </a:r>
                      <a:endParaRPr lang="ru-RU" sz="1000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2018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27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27/100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200">
                          <a:effectLst/>
                        </a:rPr>
                        <a:t>21/85</a:t>
                      </a:r>
                      <a:endParaRPr lang="ru-RU" sz="1000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200">
                          <a:effectLst/>
                        </a:rPr>
                        <a:t>4/15</a:t>
                      </a:r>
                      <a:endParaRPr lang="ru-RU" sz="1000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000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200">
                          <a:effectLst/>
                        </a:rPr>
                        <a:t>20/74</a:t>
                      </a:r>
                      <a:endParaRPr lang="ru-RU" sz="1000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2019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32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32/100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200">
                          <a:effectLst/>
                        </a:rPr>
                        <a:t>24/75</a:t>
                      </a:r>
                      <a:endParaRPr lang="ru-RU" sz="1000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200">
                          <a:effectLst/>
                        </a:rPr>
                        <a:t>8/25</a:t>
                      </a:r>
                      <a:endParaRPr lang="ru-RU" sz="1000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000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305" algn="l"/>
                          <a:tab pos="452755" algn="l"/>
                        </a:tabLst>
                      </a:pPr>
                      <a:r>
                        <a:rPr lang="ru-RU" sz="1200" dirty="0">
                          <a:effectLst/>
                        </a:rPr>
                        <a:t>28/87</a:t>
                      </a:r>
                      <a:endParaRPr lang="ru-RU" sz="1000" dirty="0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1604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352928" cy="1143000"/>
          </a:xfrm>
        </p:spPr>
        <p:txBody>
          <a:bodyPr>
            <a:noAutofit/>
          </a:bodyPr>
          <a:lstStyle/>
          <a:p>
            <a:pPr algn="just"/>
            <a:r>
              <a:rPr lang="ru-RU" sz="1800" b="1" dirty="0">
                <a:solidFill>
                  <a:schemeClr val="accent3">
                    <a:lumMod val="50000"/>
                  </a:schemeClr>
                </a:solidFill>
              </a:rPr>
              <a:t>3</a:t>
            </a:r>
            <a:r>
              <a:rPr lang="ru-RU" sz="1800" b="1" dirty="0" smtClean="0">
                <a:solidFill>
                  <a:schemeClr val="accent3">
                    <a:lumMod val="50000"/>
                  </a:schemeClr>
                </a:solidFill>
              </a:rPr>
              <a:t>. </a:t>
            </a:r>
            <a:r>
              <a:rPr lang="ru-RU" sz="1800" b="1" dirty="0">
                <a:solidFill>
                  <a:schemeClr val="accent3">
                    <a:lumMod val="50000"/>
                  </a:schemeClr>
                </a:solidFill>
              </a:rPr>
              <a:t>Результаты участия обучающихся в выставках, конкурсах, олимпиадах, конференциях, соревнованиях (по преподаваемым профессиональным модулям, междисциплинарным курсам, дисциплинам)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340768"/>
            <a:ext cx="7620000" cy="506003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sz="1800" b="1" dirty="0">
                <a:solidFill>
                  <a:schemeClr val="accent3">
                    <a:lumMod val="50000"/>
                  </a:schemeClr>
                </a:solidFill>
              </a:rPr>
              <a:t>Обучающиеся становятся призерами/победителями областных, всероссийских/международных </a:t>
            </a:r>
            <a:r>
              <a:rPr lang="ru-RU" sz="1800" b="1" dirty="0" smtClean="0">
                <a:solidFill>
                  <a:schemeClr val="accent3">
                    <a:lumMod val="50000"/>
                  </a:schemeClr>
                </a:solidFill>
              </a:rPr>
              <a:t>мероприятий:</a:t>
            </a:r>
            <a:endParaRPr lang="ru-RU" sz="1800" b="1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1800" b="1" dirty="0">
                <a:solidFill>
                  <a:schemeClr val="accent3">
                    <a:lumMod val="50000"/>
                  </a:schemeClr>
                </a:solidFill>
              </a:rPr>
              <a:t>2015г.</a:t>
            </a:r>
          </a:p>
          <a:p>
            <a:r>
              <a:rPr lang="ru-RU" sz="1800" b="1" dirty="0" smtClean="0">
                <a:solidFill>
                  <a:schemeClr val="accent3">
                    <a:lumMod val="50000"/>
                  </a:schemeClr>
                </a:solidFill>
              </a:rPr>
              <a:t>Дьяконов </a:t>
            </a:r>
            <a:r>
              <a:rPr lang="ru-RU" sz="1800" b="1" dirty="0" err="1">
                <a:solidFill>
                  <a:schemeClr val="accent3">
                    <a:lumMod val="50000"/>
                  </a:schemeClr>
                </a:solidFill>
              </a:rPr>
              <a:t>Ньургун</a:t>
            </a:r>
            <a:r>
              <a:rPr lang="ru-RU" sz="1800" b="1" dirty="0">
                <a:solidFill>
                  <a:schemeClr val="accent3">
                    <a:lumMod val="50000"/>
                  </a:schemeClr>
                </a:solidFill>
              </a:rPr>
              <a:t> Александрович Республиканская НПК «XI-е </a:t>
            </a:r>
            <a:r>
              <a:rPr lang="ru-RU" sz="1800" b="1" dirty="0" err="1">
                <a:solidFill>
                  <a:schemeClr val="accent3">
                    <a:lumMod val="50000"/>
                  </a:schemeClr>
                </a:solidFill>
              </a:rPr>
              <a:t>Ларионовские</a:t>
            </a:r>
            <a:r>
              <a:rPr lang="ru-RU" sz="1800" b="1" dirty="0">
                <a:solidFill>
                  <a:schemeClr val="accent3">
                    <a:lumMod val="50000"/>
                  </a:schemeClr>
                </a:solidFill>
              </a:rPr>
              <a:t> чтения». Диплом I степени за исследовательский проект «Снабжение сжиженным газом Крайнего Севера»</a:t>
            </a:r>
          </a:p>
          <a:p>
            <a:pPr marL="0" indent="0">
              <a:buNone/>
            </a:pPr>
            <a:r>
              <a:rPr lang="ru-RU" sz="1800" b="1" dirty="0">
                <a:solidFill>
                  <a:schemeClr val="accent3">
                    <a:lumMod val="50000"/>
                  </a:schemeClr>
                </a:solidFill>
              </a:rPr>
              <a:t>2017г</a:t>
            </a:r>
          </a:p>
          <a:p>
            <a:r>
              <a:rPr lang="ru-RU" sz="1800" b="1" dirty="0" smtClean="0">
                <a:solidFill>
                  <a:schemeClr val="accent3">
                    <a:lumMod val="50000"/>
                  </a:schemeClr>
                </a:solidFill>
              </a:rPr>
              <a:t>Петров </a:t>
            </a:r>
            <a:r>
              <a:rPr lang="ru-RU" sz="1800" b="1" dirty="0">
                <a:solidFill>
                  <a:schemeClr val="accent3">
                    <a:lumMod val="50000"/>
                  </a:schemeClr>
                </a:solidFill>
              </a:rPr>
              <a:t>Михаил Михайлович Республиканский форум молодых исследователей “Шаг в будущую профессию” Диплом 1 степени за исследовательский проект «Несъемная опалубка». </a:t>
            </a:r>
          </a:p>
          <a:p>
            <a:pPr marL="0" indent="0">
              <a:buNone/>
            </a:pPr>
            <a:r>
              <a:rPr lang="ru-RU" sz="1800" b="1" dirty="0">
                <a:solidFill>
                  <a:schemeClr val="accent3">
                    <a:lumMod val="50000"/>
                  </a:schemeClr>
                </a:solidFill>
              </a:rPr>
              <a:t>2018г</a:t>
            </a:r>
          </a:p>
          <a:p>
            <a:r>
              <a:rPr lang="ru-RU" sz="1800" b="1" dirty="0" smtClean="0">
                <a:solidFill>
                  <a:schemeClr val="accent3">
                    <a:lumMod val="50000"/>
                  </a:schemeClr>
                </a:solidFill>
              </a:rPr>
              <a:t>Созонов </a:t>
            </a:r>
            <a:r>
              <a:rPr lang="ru-RU" sz="1800" b="1" dirty="0">
                <a:solidFill>
                  <a:schemeClr val="accent3">
                    <a:lumMod val="50000"/>
                  </a:schemeClr>
                </a:solidFill>
              </a:rPr>
              <a:t>Георгий Николаевич, Республиканский форум молодых исследователей “Шаг в будущую профессию”, исследовательский проект “Хризотил-асбестовое волокно как </a:t>
            </a:r>
            <a:r>
              <a:rPr lang="ru-RU" sz="1800" b="1" dirty="0" err="1">
                <a:solidFill>
                  <a:schemeClr val="accent3">
                    <a:lumMod val="50000"/>
                  </a:schemeClr>
                </a:solidFill>
              </a:rPr>
              <a:t>микроарматура</a:t>
            </a:r>
            <a:r>
              <a:rPr lang="ru-RU" sz="1800" b="1" dirty="0">
                <a:solidFill>
                  <a:schemeClr val="accent3">
                    <a:lumMod val="50000"/>
                  </a:schemeClr>
                </a:solidFill>
              </a:rPr>
              <a:t> для цементного пенобетона», Диплом лауреата.</a:t>
            </a:r>
          </a:p>
          <a:p>
            <a:r>
              <a:rPr lang="ru-RU" sz="1800" b="1" dirty="0" smtClean="0">
                <a:solidFill>
                  <a:schemeClr val="accent3">
                    <a:lumMod val="50000"/>
                  </a:schemeClr>
                </a:solidFill>
              </a:rPr>
              <a:t>Корякин </a:t>
            </a:r>
            <a:r>
              <a:rPr lang="ru-RU" sz="1800" b="1" dirty="0">
                <a:solidFill>
                  <a:schemeClr val="accent3">
                    <a:lumMod val="50000"/>
                  </a:schemeClr>
                </a:solidFill>
              </a:rPr>
              <a:t>Михаил Степанович, Семенов </a:t>
            </a:r>
            <a:r>
              <a:rPr lang="ru-RU" sz="1800" b="1" dirty="0" err="1">
                <a:solidFill>
                  <a:schemeClr val="accent3">
                    <a:lumMod val="50000"/>
                  </a:schemeClr>
                </a:solidFill>
              </a:rPr>
              <a:t>Нюргун</a:t>
            </a:r>
            <a:r>
              <a:rPr lang="ru-RU" sz="1800" b="1" dirty="0">
                <a:solidFill>
                  <a:schemeClr val="accent3">
                    <a:lumMod val="50000"/>
                  </a:schemeClr>
                </a:solidFill>
              </a:rPr>
              <a:t> Юрьевич Республиканский форум молодых исследователей “Шаг в будущую профессию”, выставка технического творчества, работа “Хризотил-асбестовое волокно как </a:t>
            </a:r>
            <a:r>
              <a:rPr lang="ru-RU" sz="1800" b="1" dirty="0" err="1">
                <a:solidFill>
                  <a:schemeClr val="accent3">
                    <a:lumMod val="50000"/>
                  </a:schemeClr>
                </a:solidFill>
              </a:rPr>
              <a:t>микроарматура</a:t>
            </a:r>
            <a:r>
              <a:rPr lang="ru-RU" sz="1800" b="1" dirty="0">
                <a:solidFill>
                  <a:schemeClr val="accent3">
                    <a:lumMod val="50000"/>
                  </a:schemeClr>
                </a:solidFill>
              </a:rPr>
              <a:t> для цементного пенобетона» Диплом 1 степени. </a:t>
            </a:r>
          </a:p>
        </p:txBody>
      </p:sp>
    </p:spTree>
    <p:extLst>
      <p:ext uri="{BB962C8B-B14F-4D97-AF65-F5344CB8AC3E}">
        <p14:creationId xmlns:p14="http://schemas.microsoft.com/office/powerpoint/2010/main" val="1107412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545</TotalTime>
  <Words>1155</Words>
  <Application>Microsoft Office PowerPoint</Application>
  <PresentationFormat>Экран (4:3)</PresentationFormat>
  <Paragraphs>232</Paragraphs>
  <Slides>24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Официальная</vt:lpstr>
      <vt:lpstr>Презентация PowerPoint</vt:lpstr>
      <vt:lpstr>Образование:</vt:lpstr>
      <vt:lpstr>Образование:</vt:lpstr>
      <vt:lpstr>1. Повышение квалификации по профилю педагогической деятельности </vt:lpstr>
      <vt:lpstr>Повышение квалификации по профилю педагогической деятельности</vt:lpstr>
      <vt:lpstr>Повышение квалификации по профилю педагогической деятельности</vt:lpstr>
      <vt:lpstr>Повышение квалификации по профилю педагогической деятельности</vt:lpstr>
      <vt:lpstr>2. Результаты освоения обучающимися образовательных программ (по итогам мониторингов, проводимых организацией)</vt:lpstr>
      <vt:lpstr>3. Результаты участия обучающихся в выставках, конкурсах, олимпиадах, конференциях, соревнованиях (по преподаваемым профессиональным модулям, междисциплинарным курсам, дисциплинам)</vt:lpstr>
      <vt:lpstr>Республиканский форум молодых исследователей “Шаг в будущую профессию”, исследовательский проект “Хризотил-асбестовое волокно как микроарматура для цементного пенобетона», Созонов Георгий Николаевич , диплом лауреата, 2018 г.</vt:lpstr>
      <vt:lpstr>Республиканский форум молодых исследователей “Шаг в будущую профессию”, выставка технического творчества, Корякин Михаил Степанович, Семенов Нюргун Юрьевич, диплом 1 степени, 2018 г.  </vt:lpstr>
      <vt:lpstr>4. Участие мастера производственного обучения на конкурсах профессионального мастерства </vt:lpstr>
      <vt:lpstr>5. Эффективность работы по программно-методическому сопровождению образовательного процесса: </vt:lpstr>
      <vt:lpstr>Эффективность работы по программно-методическому сопровождению образовательного процесса: </vt:lpstr>
      <vt:lpstr>6. Результаты использования новых образовательных технологий </vt:lpstr>
      <vt:lpstr>7.   Обобщение и распространение в педагогических коллективах опыта практических результатов своей профессиональной деятельности</vt:lpstr>
      <vt:lpstr>8. Результативность внеурочной деятельности мастера производственного обучения </vt:lpstr>
      <vt:lpstr>Презентация PowerPoint</vt:lpstr>
      <vt:lpstr>На съемках видеоролика   НВК «Саха» в рамках  профориентационной работы </vt:lpstr>
      <vt:lpstr>Презентация PowerPoint</vt:lpstr>
      <vt:lpstr>9. Результативность работы в рамках социального партнёрства </vt:lpstr>
      <vt:lpstr>Презентация PowerPoint</vt:lpstr>
      <vt:lpstr>Производственная практика   в ОАО УГРС «Сахатранснефтегаз»</vt:lpstr>
      <vt:lpstr>10. Поощрения за профессиональную деятельность: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Методист</dc:creator>
  <cp:lastModifiedBy>метод</cp:lastModifiedBy>
  <cp:revision>39</cp:revision>
  <dcterms:created xsi:type="dcterms:W3CDTF">2018-05-01T08:38:07Z</dcterms:created>
  <dcterms:modified xsi:type="dcterms:W3CDTF">2020-03-16T05:57:06Z</dcterms:modified>
</cp:coreProperties>
</file>