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96" r:id="rId4"/>
    <p:sldId id="285" r:id="rId5"/>
    <p:sldId id="297" r:id="rId6"/>
    <p:sldId id="298" r:id="rId7"/>
    <p:sldId id="299" r:id="rId8"/>
    <p:sldId id="258" r:id="rId9"/>
    <p:sldId id="259" r:id="rId10"/>
    <p:sldId id="300" r:id="rId11"/>
    <p:sldId id="301" r:id="rId12"/>
    <p:sldId id="292" r:id="rId13"/>
    <p:sldId id="293" r:id="rId14"/>
    <p:sldId id="295" r:id="rId15"/>
    <p:sldId id="289" r:id="rId16"/>
    <p:sldId id="271" r:id="rId17"/>
    <p:sldId id="291" r:id="rId18"/>
    <p:sldId id="303" r:id="rId19"/>
    <p:sldId id="305" r:id="rId20"/>
    <p:sldId id="306" r:id="rId21"/>
    <p:sldId id="294" r:id="rId22"/>
    <p:sldId id="307" r:id="rId23"/>
    <p:sldId id="308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97AF8-7097-4AFA-AACF-81718C7B1044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4211F-642C-4B59-9D79-1BFDD500B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0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211F-642C-4B59-9D79-1BFDD500B33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9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CF0A7-0AB8-48D3-B0EC-38176DB7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F0A7-0AB8-48D3-B0EC-38176DB76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6DCF0A7-0AB8-48D3-B0EC-38176DB7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6DCF0A7-0AB8-48D3-B0EC-38176DB7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CF0A7-0AB8-48D3-B0EC-38176DB7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267A46-FFF7-40EC-AF02-A0C1B110E9B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F0A7-0AB8-48D3-B0EC-38176DB7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6DCF0A7-0AB8-48D3-B0EC-38176DB7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6DCF0A7-0AB8-48D3-B0EC-38176DB76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DCF0A7-0AB8-48D3-B0EC-38176DB76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CF0A7-0AB8-48D3-B0EC-38176DB7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6DCF0A7-0AB8-48D3-B0EC-38176DB7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267A46-FFF7-40EC-AF02-A0C1B110E9B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267A46-FFF7-40EC-AF02-A0C1B110E9BF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CF0A7-0AB8-48D3-B0EC-38176DB7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644008" y="2492896"/>
            <a:ext cx="4038600" cy="3776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Заровняев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Петр Петрович, 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астер производственного обучения по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43.01.07 Слесарь по эксплуатации и ремонту газового оборудования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94819"/>
              </p:ext>
            </p:extLst>
          </p:nvPr>
        </p:nvGraphicFramePr>
        <p:xfrm>
          <a:off x="215008" y="0"/>
          <a:ext cx="8928992" cy="109728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371636"/>
                <a:gridCol w="7557356"/>
              </a:tblGrid>
              <a:tr h="32411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3" marR="55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/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1600" spc="-5" dirty="0">
                          <a:effectLst/>
                        </a:rPr>
                        <a:t>Министерство образования и науки Республики Саха</a:t>
                      </a:r>
                      <a:r>
                        <a:rPr lang="ru-RU" sz="1600" dirty="0">
                          <a:effectLst/>
                        </a:rPr>
                        <a:t> (Якутия)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653" marR="55653" marT="0" marB="0"/>
                </a:tc>
              </a:tr>
              <a:tr h="54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Государственное автономное профессиональное  образовательное учреждение </a:t>
                      </a:r>
                      <a:r>
                        <a:rPr lang="ru-RU" sz="16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Республики Саха (Якутия) 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«Якутский промышленный </a:t>
                      </a:r>
                      <a:r>
                        <a:rPr lang="ru-RU" sz="1600" b="1" spc="-5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техникум им. Т.Г. Десяткина»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653" marR="55653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665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метод\Desktop\1234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975526" cy="44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7589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/>
              <a:t>Республиканский форум молодых исследователей “Шаг в будущую профессию”, исследовательский проект “Хризотил-асбестовое волокно как </a:t>
            </a:r>
            <a:r>
              <a:rPr lang="ru-RU" sz="2000" b="1" dirty="0" err="1" smtClean="0"/>
              <a:t>микроарматура</a:t>
            </a:r>
            <a:r>
              <a:rPr lang="ru-RU" sz="2000" b="1" dirty="0" smtClean="0"/>
              <a:t> для цементного пенобетона», Созонов Георгий Николаевич , диплом лауреата, 2018 г.</a:t>
            </a:r>
            <a:endParaRPr lang="ru-RU" sz="2000" dirty="0"/>
          </a:p>
        </p:txBody>
      </p:sp>
      <p:pic>
        <p:nvPicPr>
          <p:cNvPr id="5123" name="Picture 3" descr="C:\Users\Математика\Desktop\СГО1\НПК ШБП\MFQB7777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00174"/>
            <a:ext cx="2633365" cy="4681538"/>
          </a:xfrm>
          <a:prstGeom prst="rect">
            <a:avLst/>
          </a:prstGeom>
          <a:noFill/>
        </p:spPr>
      </p:pic>
      <p:pic>
        <p:nvPicPr>
          <p:cNvPr id="5124" name="Picture 4" descr="C:\Users\Математика\Desktop\СГО1\НПК ШБП\ACXY54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24" y="2205036"/>
            <a:ext cx="4699003" cy="2643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34400" cy="7589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/>
              <a:t>Республиканский форум молодых исследователей “Шаг в будущую профессию”, выставка технического творчества, Корякин Михаил Степанович, Семенов </a:t>
            </a:r>
            <a:r>
              <a:rPr lang="ru-RU" sz="1800" b="1" dirty="0" err="1" smtClean="0"/>
              <a:t>Нюргун</a:t>
            </a:r>
            <a:r>
              <a:rPr lang="ru-RU" sz="1800" b="1" dirty="0" smtClean="0"/>
              <a:t> Юрьевич, диплом 1 степени, 2018 г. </a:t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6146" name="Picture 2" descr="C:\Users\Математика\Desktop\СГО1\НПК ШБП\KUME7575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9744" y="1527175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4. </a:t>
            </a:r>
            <a:r>
              <a:rPr lang="ru-RU" sz="2000" b="1" dirty="0"/>
              <a:t>Участие мастера производственного обучения на конкурсах профессионального мастерства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Петр Петрович 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вляется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призером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победителем конкурса профессионального мастерства на муниципальном, республиканском, всероссийском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уровнях: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2016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г. 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Республиканском конкурсе «Куратор Года» занял 1 место;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2017г.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республиканском конкурсе преподавателей профессиональных образовательных организаций РС (Я)  «Преподаватель года – 2017», сертификат участника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33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5</a:t>
            </a:r>
            <a:r>
              <a:rPr lang="ru-RU" sz="2000" b="1" dirty="0" smtClean="0"/>
              <a:t>. Эффективность </a:t>
            </a:r>
            <a:r>
              <a:rPr lang="ru-RU" sz="2000" b="1" dirty="0"/>
              <a:t>работы по программно-методическому сопровождению образовательного процесса: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3920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Мастер разработал 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соответствии с требованиями учебно-методический комплекс, методические рекомендации, отражающие использование им новых образовательных (производственных) технологий, фонд оценочных средств.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Ведет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системную работу по разработке  учебно-методического комплекса  дисциплин и профессиональных модулей в соответствии с требованиями: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учебно-методический комплекс профессиональных модулей ПМ.01. «Обслуживание и ремонт газового оборудования систем газоснабжения потребителей, ПМ.02. «Обслуживание и ремонт подземных газопроводов и сооружений на них», учебных дисциплин ОП.05 “Основы слесарно-сборочных работ”, ОП.06 «Технология слесарных работ», ОП.07 «Основы газового хозяйства», ОП.10 «Технология» электрогазосварочных работ»: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диагностический блок (контрольно-оценочные средства, контрольно-измерительные материалы, экзаменационные задания, фонд оценочных средств, оценочные ведомости),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нормативный блок (рабочие программы,  календарно-тематические планы)              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методический блок (методические рекомендации к выполнению СРС, практических заданий, лабораторных работ);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практическая часть (поурочные планы, мультимедийные презентации, планы практических, лабораторных занятий )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теоретическая часть (лекции, 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видеоуроки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электронные учебники).</a:t>
            </a:r>
          </a:p>
        </p:txBody>
      </p:sp>
    </p:spTree>
    <p:extLst>
      <p:ext uri="{BB962C8B-B14F-4D97-AF65-F5344CB8AC3E}">
        <p14:creationId xmlns:p14="http://schemas.microsoft.com/office/powerpoint/2010/main" val="367470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24936" cy="85010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Эффективность </a:t>
            </a:r>
            <a:r>
              <a:rPr lang="ru-RU" sz="2000" b="1" dirty="0"/>
              <a:t>работы по программно-методическому сопровождению образовательного процесса: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2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Мастер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разработал 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ормативно-правовое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обеспечение деятельности учебного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цеха: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• Паспорт учебного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цеха;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• График работы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цеха;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• Документы по Пожарной безопасности и Технике безопасности.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Комплект методических материалов по МДК: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• Перечень учебно- производственных работ;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• Образцы по темам перечня учебно - производственных работ;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•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Инструкционно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- технологические карты;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• Планы занятий;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• Задания для самостоятельной работы;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• Дидактический материал для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закрепления.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6</a:t>
            </a:r>
            <a:r>
              <a:rPr lang="ru-RU" sz="2800" dirty="0" smtClean="0"/>
              <a:t>. </a:t>
            </a:r>
            <a:r>
              <a:rPr lang="ru-RU" sz="2800" b="1" dirty="0" smtClean="0"/>
              <a:t>Результаты </a:t>
            </a:r>
            <a:r>
              <a:rPr lang="ru-RU" sz="2800" b="1" dirty="0"/>
              <a:t>использования новых образовательных технологий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Мастер э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ффективно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использует в своей деятельности новые образовательные технологии (в том числе ЭОР,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здоровьесберегающие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и др.) и ИКТ; методические материалы, разработанные педагогическим работником с применением новых образовательных технологий, размещены на официальных сайтах;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Разноуровневое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обучение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Информационно-коммуникационные технологии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Здоровьесберегающие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технологии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Личностно-ориентированные технологии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Проектные методы обучения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Исследовательские методы в обучении </a:t>
            </a:r>
          </a:p>
          <a:p>
            <a:pPr marL="0" indent="0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Аналитически обосновал выбор новых образовательных технологий, применяемых при решении задач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урочной, внеурочной деятельности  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представил результаты их эффективного использования; методические материалы, разработанные педагогическим работником с применением новых образовательных технологий, размещены на официальных сайтах.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Республиканская НПК «Организация сетевой формы реализации профессиональных образовательных программ в профессиональных образовательных организациях РС (Я) (очная форма). Доклад «Вариативное содержание ОПОП с учетом потребностей работодателей»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www.emc21.ru. II международное педагогическое чтение «Новые стандарты, новые идеи». Доклад «Вариативное содержание ОПОП с учетом потребностей работодателей».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9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00811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7.   Обобщение </a:t>
            </a:r>
            <a:r>
              <a:rPr lang="ru-RU" sz="2400" b="1" dirty="0"/>
              <a:t>и распространение в педагогических коллективах опыта практических результатов своей профессиональной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280920" cy="5420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межаттестационный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период представил опыт собственной педагогической деятельности на уровне региона, имеет авторские публикации;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2017г.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Республиканский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конкурс на лучшую научную и методическую работу по профилактике наркомании и пропаганде ЗОЖ, награжден дипломом  2 степени;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Республиканский 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конкурс профсоюзных видеороликов «Моя профессия», занял 1 место.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2019г.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1 этап Республиканского конкурса «Лучшие практики в системе СПО РС (Я)» в номинации «Лучшая практика наставничества на производстве», сертификат участника.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3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8. </a:t>
            </a:r>
            <a:r>
              <a:rPr lang="ru-RU" sz="2000" b="1" dirty="0"/>
              <a:t>Результативность внеурочной деятельности мастера производственного обучения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Мастер 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частвует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экспертных комиссиях, предметных комиссиях, в составе жюри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конкурсов на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уровне образовательной организации;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Ежегодно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участвует в творческой группе ПЦК по разработке учебных программ</a:t>
            </a:r>
          </a:p>
          <a:p>
            <a:pPr algn="just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Принимает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участие в организации и проведении мероприятий на окружном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уровне: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Участвует в инновационной деятельности: 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член творческой группы по разработке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программы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дуального обучения с УГРС АО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Сахатранснефтегаз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по профессии 43.01.07 Слесарь по эксплуатации и ремонту газового оборудования;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плана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развития ГАПОУ РС (Я) «Якутский промышленный техникум им. Т.Г. Десяткина»;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0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85728"/>
            <a:ext cx="8715436" cy="164307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dirty="0" smtClean="0">
                <a:solidFill>
                  <a:schemeClr val="bg1"/>
                </a:solidFill>
              </a:rPr>
              <a:t>Петр </a:t>
            </a:r>
            <a:r>
              <a:rPr lang="ru-RU" dirty="0" err="1" smtClean="0">
                <a:solidFill>
                  <a:schemeClr val="bg1"/>
                </a:solidFill>
              </a:rPr>
              <a:t>петрович</a:t>
            </a:r>
            <a:r>
              <a:rPr lang="ru-RU" dirty="0" smtClean="0">
                <a:solidFill>
                  <a:schemeClr val="bg1"/>
                </a:solidFill>
              </a:rPr>
              <a:t> Активно участвует в  </a:t>
            </a:r>
            <a:r>
              <a:rPr lang="ru-RU" dirty="0" err="1" smtClean="0">
                <a:solidFill>
                  <a:schemeClr val="bg1"/>
                </a:solidFill>
              </a:rPr>
              <a:t>профориентационной</a:t>
            </a:r>
            <a:r>
              <a:rPr lang="ru-RU" dirty="0" smtClean="0">
                <a:solidFill>
                  <a:schemeClr val="bg1"/>
                </a:solidFill>
              </a:rPr>
              <a:t> работе </a:t>
            </a:r>
            <a:r>
              <a:rPr lang="ru-RU" dirty="0" smtClean="0">
                <a:solidFill>
                  <a:schemeClr val="bg1"/>
                </a:solidFill>
              </a:rPr>
              <a:t>техникума.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 Снял репортажи про группу СГО по профессии «слесарь по эксплуатации и ремонту газового оборудования» для </a:t>
            </a:r>
            <a:r>
              <a:rPr lang="ru-RU" dirty="0" smtClean="0">
                <a:solidFill>
                  <a:schemeClr val="bg1"/>
                </a:solidFill>
              </a:rPr>
              <a:t>передачи </a:t>
            </a:r>
            <a:r>
              <a:rPr lang="ru-RU" dirty="0" smtClean="0">
                <a:solidFill>
                  <a:schemeClr val="bg1"/>
                </a:solidFill>
              </a:rPr>
              <a:t>«Сана кун»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9155" name="Picture 3" descr="F:\Pictures\СГО-14\Новая папка (2)\DSC_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3563888" cy="2360105"/>
          </a:xfrm>
          <a:prstGeom prst="rect">
            <a:avLst/>
          </a:prstGeom>
          <a:noFill/>
        </p:spPr>
      </p:pic>
      <p:pic>
        <p:nvPicPr>
          <p:cNvPr id="49156" name="Picture 4" descr="F:\Pictures\СГО-14\Новая папка (2)\DSC_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928934"/>
            <a:ext cx="5058865" cy="3350121"/>
          </a:xfrm>
          <a:prstGeom prst="rect">
            <a:avLst/>
          </a:prstGeom>
          <a:noFill/>
        </p:spPr>
      </p:pic>
      <p:pic>
        <p:nvPicPr>
          <p:cNvPr id="49157" name="Picture 5" descr="F:\Pictures\СГО-14\Новая папка (2)\DSC_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8"/>
            <a:ext cx="3357586" cy="2223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съемках видеоролика   НВК «Саха» в рамках 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профориентационной</a:t>
            </a:r>
            <a:r>
              <a:rPr lang="ru-RU" sz="2000" b="1" dirty="0" smtClean="0">
                <a:solidFill>
                  <a:schemeClr val="bg1"/>
                </a:solidFill>
              </a:rPr>
              <a:t> работы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Documents and Settings\Петр\Рабочий стол\портфолио\DSC_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5148064" cy="3409191"/>
          </a:xfrm>
          <a:prstGeom prst="rect">
            <a:avLst/>
          </a:prstGeom>
          <a:noFill/>
        </p:spPr>
      </p:pic>
      <p:pic>
        <p:nvPicPr>
          <p:cNvPr id="7" name="Picture 6" descr="C:\Documents and Settings\Петр\Рабочий стол\портфолио\DSC_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980161" cy="329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Образование: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Образование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высшее: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Федеральное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государственное автономное образовательное учреждение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Высшего профессионального образования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«Северо-Восточный федеральный университет имени М.К. </a:t>
            </a:r>
            <a:r>
              <a:rPr lang="ru-RU" sz="7200" b="1" dirty="0" err="1">
                <a:solidFill>
                  <a:schemeClr val="accent3">
                    <a:lumMod val="50000"/>
                  </a:schemeClr>
                </a:solidFill>
              </a:rPr>
              <a:t>Аммосова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» </a:t>
            </a:r>
            <a:endParaRPr lang="ru-RU" sz="7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      г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. Якутск </a:t>
            </a:r>
          </a:p>
          <a:p>
            <a:pPr marL="0" indent="0" algn="just">
              <a:buNone/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     Присвоена квалификация инженер по специальности «Производство строительных материалов, изделий и конструкций»  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Диплом ВСВ 1958481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от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«26»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июня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2006 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7200" b="1" dirty="0"/>
          </a:p>
          <a:p>
            <a:pPr algn="just"/>
            <a:endParaRPr lang="ru-RU" sz="7200" b="1" dirty="0"/>
          </a:p>
          <a:p>
            <a:pPr algn="just"/>
            <a:endParaRPr lang="ru-RU" sz="7200" b="1" dirty="0"/>
          </a:p>
          <a:p>
            <a:pPr algn="just"/>
            <a:endParaRPr lang="ru-RU" sz="7200" b="1" dirty="0"/>
          </a:p>
          <a:p>
            <a:pPr algn="just"/>
            <a:endParaRPr lang="ru-RU" sz="7200" b="1" dirty="0"/>
          </a:p>
          <a:p>
            <a:pPr algn="just"/>
            <a:endParaRPr lang="ru-RU" sz="7200" b="1" dirty="0"/>
          </a:p>
          <a:p>
            <a:pPr algn="just"/>
            <a:endParaRPr lang="ru-RU" sz="72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/>
              <a:t>П</a:t>
            </a:r>
            <a:r>
              <a:rPr lang="ru-RU" sz="2400" b="1" dirty="0" smtClean="0"/>
              <a:t>едагогический стаж: ???</a:t>
            </a:r>
          </a:p>
          <a:p>
            <a:pPr algn="just"/>
            <a:r>
              <a:rPr lang="ru-RU" sz="2400" b="1" dirty="0" smtClean="0"/>
              <a:t>Стаж работы в данном техникуме: 7 лет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974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етр\Рабочий стол\портфолио\DSC_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515185" cy="2990081"/>
          </a:xfrm>
          <a:prstGeom prst="rect">
            <a:avLst/>
          </a:prstGeom>
          <a:noFill/>
        </p:spPr>
      </p:pic>
      <p:pic>
        <p:nvPicPr>
          <p:cNvPr id="2051" name="Picture 3" descr="C:\Documents and Settings\Петр\Рабочий стол\портфолио\DSC_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8960"/>
            <a:ext cx="5400600" cy="3576427"/>
          </a:xfrm>
          <a:prstGeom prst="rect">
            <a:avLst/>
          </a:prstGeom>
          <a:noFill/>
        </p:spPr>
      </p:pic>
      <p:pic>
        <p:nvPicPr>
          <p:cNvPr id="6" name="Picture 2" descr="F:\Pictures\СГО-14\Новая папка (2)\DSC_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2775409" cy="18379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332656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Съемочная группа утренней передачи «Сана кун» НВК снимает  репортаж про группу СГО на картофельном поле, где ребята ежегодно проходят осеннюю практику.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9. Результативность </a:t>
            </a:r>
            <a:r>
              <a:rPr lang="ru-RU" sz="2000" b="1" dirty="0"/>
              <a:t>работы в рамках социального партнёрства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Организация оказания услуг населению совместно с предприятиями, организациями:</a:t>
            </a:r>
          </a:p>
          <a:p>
            <a:endParaRPr lang="ru-RU" sz="3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100% студентов проходят производственную практику по договорам с предприятиями: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•	УГРС АО «</a:t>
            </a:r>
            <a:r>
              <a:rPr lang="ru-RU" sz="3400" b="1" dirty="0" err="1">
                <a:solidFill>
                  <a:schemeClr val="accent3">
                    <a:lumMod val="50000"/>
                  </a:schemeClr>
                </a:solidFill>
              </a:rPr>
              <a:t>Сахатранснефтегаз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,  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•	ООО «</a:t>
            </a:r>
            <a:r>
              <a:rPr lang="ru-RU" sz="3400" b="1" dirty="0" err="1">
                <a:solidFill>
                  <a:schemeClr val="accent3">
                    <a:lumMod val="50000"/>
                  </a:schemeClr>
                </a:solidFill>
              </a:rPr>
              <a:t>Сайдыыстрой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•	Соглашение о социально-экономическом сотрудничестве между МКУ «Управа Промышленный округ» городского округа г. Якутск, 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•	Договор о взаимном сотрудничестве с  ООО «</a:t>
            </a:r>
            <a:r>
              <a:rPr lang="ru-RU" sz="3400" b="1" dirty="0" err="1">
                <a:solidFill>
                  <a:schemeClr val="accent3">
                    <a:lumMod val="50000"/>
                  </a:schemeClr>
                </a:solidFill>
              </a:rPr>
              <a:t>Газтепломонтаж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endParaRPr lang="ru-RU" sz="3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Студенты совместно с  ООО «</a:t>
            </a:r>
            <a:r>
              <a:rPr lang="ru-RU" sz="3400" b="1" dirty="0" err="1">
                <a:solidFill>
                  <a:schemeClr val="accent3">
                    <a:lumMod val="50000"/>
                  </a:schemeClr>
                </a:solidFill>
              </a:rPr>
              <a:t>Сайдыыстрой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»  производят монтаж газопроводов, для газовых горелок по компетенции «ювелирное дело» при организации и проведении отборочных соревнований Национального чемпионата «Молодые профессионалы» (</a:t>
            </a:r>
            <a:r>
              <a:rPr lang="ru-RU" sz="3400" b="1" dirty="0" err="1">
                <a:solidFill>
                  <a:schemeClr val="accent3">
                    <a:lumMod val="50000"/>
                  </a:schemeClr>
                </a:solidFill>
              </a:rPr>
              <a:t>Ворлдскиллс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 Россия).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Совместно с УК ЖКХ «Столичное» производится обслуживание санитарно-технических систем, подготовка к отопительному сезону систем газоснабжения жилых домов. Устранение аварийных ситуаций.</a:t>
            </a:r>
          </a:p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Совместно с УГРС АО «</a:t>
            </a:r>
            <a:r>
              <a:rPr lang="ru-RU" sz="3400" b="1" dirty="0" err="1">
                <a:solidFill>
                  <a:schemeClr val="accent3">
                    <a:lumMod val="50000"/>
                  </a:schemeClr>
                </a:solidFill>
              </a:rPr>
              <a:t>Сахатранснефтегаз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 обход и обслуживание жилых домов и промышленных предприятий республики.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71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:\Documents and Settings\Петр\Рабочий стол\портфолио\DSC_0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3971505" cy="2630041"/>
          </a:xfrm>
          <a:prstGeom prst="rect">
            <a:avLst/>
          </a:prstGeom>
          <a:noFill/>
        </p:spPr>
      </p:pic>
      <p:pic>
        <p:nvPicPr>
          <p:cNvPr id="44037" name="Picture 5" descr="C:\Documents and Settings\Петр\Рабочий стол\портфолио\DSC_0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38354"/>
            <a:ext cx="1944216" cy="2935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51733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Учебная  практика в лабораторном цехе газового хозяйства техникума</a:t>
            </a:r>
            <a:endParaRPr lang="ru-RU" sz="2000" b="1" dirty="0"/>
          </a:p>
        </p:txBody>
      </p:sp>
      <p:pic>
        <p:nvPicPr>
          <p:cNvPr id="7170" name="Picture 2" descr="C:\Documents and Settings\Петр\Рабочий стол\портфолио\DSC_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36712"/>
            <a:ext cx="3862769" cy="2558033"/>
          </a:xfrm>
          <a:prstGeom prst="rect">
            <a:avLst/>
          </a:prstGeom>
          <a:noFill/>
        </p:spPr>
      </p:pic>
      <p:pic>
        <p:nvPicPr>
          <p:cNvPr id="7171" name="Picture 3" descr="C:\Documents and Settings\Петр\Рабочий стол\портфолио\DSC_0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27561"/>
            <a:ext cx="4032448" cy="2670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2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632848" cy="48803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Производственная практика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ОАО УГРС «</a:t>
            </a:r>
            <a:r>
              <a:rPr lang="ru-RU" sz="2000" dirty="0" err="1" smtClean="0">
                <a:solidFill>
                  <a:schemeClr val="tx1"/>
                </a:solidFill>
              </a:rPr>
              <a:t>Сахатранснефтегаз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Documents and Settings\Петр\Рабочий стол\портфолио\DSC_0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248472" cy="2813456"/>
          </a:xfrm>
          <a:prstGeom prst="rect">
            <a:avLst/>
          </a:prstGeom>
          <a:noFill/>
        </p:spPr>
      </p:pic>
      <p:pic>
        <p:nvPicPr>
          <p:cNvPr id="6147" name="Picture 3" descr="C:\Documents and Settings\Петр\Рабочий стол\портфолио\IMG-20140930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960440" cy="2808312"/>
          </a:xfrm>
          <a:prstGeom prst="rect">
            <a:avLst/>
          </a:prstGeom>
          <a:noFill/>
        </p:spPr>
      </p:pic>
      <p:pic>
        <p:nvPicPr>
          <p:cNvPr id="6148" name="Picture 4" descr="C:\Documents and Settings\Петр\Рабочий стол\портфолио\DSC_0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4257780" cy="2820071"/>
          </a:xfrm>
          <a:prstGeom prst="rect">
            <a:avLst/>
          </a:prstGeom>
          <a:noFill/>
        </p:spPr>
      </p:pic>
      <p:pic>
        <p:nvPicPr>
          <p:cNvPr id="6149" name="Picture 5" descr="C:\Documents and Settings\Петр\Рабочий стол\портфолио\20140930_094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403244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5323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10. Поощрения </a:t>
            </a:r>
            <a:r>
              <a:rPr lang="ru-RU" sz="2400" b="1" dirty="0"/>
              <a:t>за профессиональную деятельность: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507288" cy="54006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Имеет </a:t>
            </a:r>
            <a:r>
              <a:rPr lang="ru-RU" dirty="0"/>
              <a:t>поощрения муниципального уровня;</a:t>
            </a:r>
          </a:p>
          <a:p>
            <a:pPr marL="0" indent="0" algn="just">
              <a:buNone/>
            </a:pPr>
            <a:r>
              <a:rPr lang="ru-RU" dirty="0"/>
              <a:t>•	Благодарственное письмо Федерации профсоюзов Республики Саха (Якутия), 2012</a:t>
            </a:r>
          </a:p>
          <a:p>
            <a:pPr marL="0" indent="0" algn="just">
              <a:buNone/>
            </a:pPr>
            <a:r>
              <a:rPr lang="ru-RU" dirty="0"/>
              <a:t>•	Диплом II степени Министерства профессионального образования, подготовки и расстановки кадров -  в номинации “Создание и использование наглядной, мульти-медиа и видеоинформации”. 2016г.</a:t>
            </a:r>
          </a:p>
          <a:p>
            <a:pPr marL="0" indent="0" algn="just">
              <a:buNone/>
            </a:pPr>
            <a:r>
              <a:rPr lang="ru-RU" dirty="0"/>
              <a:t>•	Благодарственное письмо Профсоюза работников золотодобывающей промышленности “</a:t>
            </a:r>
            <a:r>
              <a:rPr lang="ru-RU" dirty="0" err="1"/>
              <a:t>Профзолото</a:t>
            </a:r>
            <a:r>
              <a:rPr lang="ru-RU" dirty="0"/>
              <a:t>”. 11.2016г.</a:t>
            </a:r>
          </a:p>
          <a:p>
            <a:pPr marL="0" indent="0" algn="just">
              <a:buNone/>
            </a:pPr>
            <a:r>
              <a:rPr lang="ru-RU" dirty="0"/>
              <a:t>•	Благодарственное письмо Профсоюза работников золотодобывающей промышленности “</a:t>
            </a:r>
            <a:r>
              <a:rPr lang="ru-RU" dirty="0" err="1"/>
              <a:t>Профзолото</a:t>
            </a:r>
            <a:r>
              <a:rPr lang="ru-RU" dirty="0"/>
              <a:t>”. 05.2017г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Имеет </a:t>
            </a:r>
            <a:r>
              <a:rPr lang="ru-RU" dirty="0"/>
              <a:t>поощрения или награды  регионального уровня. </a:t>
            </a:r>
          </a:p>
          <a:p>
            <a:pPr marL="0" indent="0" algn="just">
              <a:buNone/>
            </a:pPr>
            <a:r>
              <a:rPr lang="ru-RU" dirty="0"/>
              <a:t>•	Почетная грамота Министерства профессионального образования, подготовки и расстановки кадров – за вклад в подготовку квалификационных специалистов республики. Заслуги в обучении и воспитании студенческой молодежи, многолетний добросовестный  труд и в связи с празднованием Дня Учителя. 27.09.2016 г. </a:t>
            </a:r>
          </a:p>
          <a:p>
            <a:pPr marL="0" indent="0" algn="just">
              <a:buNone/>
            </a:pPr>
            <a:r>
              <a:rPr lang="ru-RU" dirty="0"/>
              <a:t>•	Нагрудный знак “Отличник образования РС(Я)” .05.10.2016г.</a:t>
            </a:r>
          </a:p>
          <a:p>
            <a:pPr marL="0" indent="0" algn="just">
              <a:buNone/>
            </a:pPr>
            <a:r>
              <a:rPr lang="ru-RU" dirty="0"/>
              <a:t>•	Почетная грамота Госсобрания Ил </a:t>
            </a:r>
            <a:r>
              <a:rPr lang="ru-RU" dirty="0" err="1"/>
              <a:t>Тумэн</a:t>
            </a:r>
            <a:r>
              <a:rPr lang="ru-RU" dirty="0"/>
              <a:t> РС(Я) – за многолетний добросовестный труд, вклад в развитие образования РС(Я). 12.2018г.</a:t>
            </a:r>
          </a:p>
          <a:p>
            <a:pPr marL="0" indent="0" algn="just">
              <a:buNone/>
            </a:pPr>
            <a:r>
              <a:rPr lang="ru-RU" dirty="0"/>
              <a:t>•	Благодарность Министерства образования и науки РС(Я) за содействие в организации и проведении Отборочных соревнований на право  участия в Финале VI Национального чемпионата “Молодые профессионалы” (</a:t>
            </a:r>
            <a:r>
              <a:rPr lang="ru-RU" dirty="0" err="1"/>
              <a:t>Ворлдскиллс</a:t>
            </a:r>
            <a:r>
              <a:rPr lang="ru-RU" dirty="0"/>
              <a:t> Россия-2018</a:t>
            </a:r>
          </a:p>
          <a:p>
            <a:pPr marL="0" indent="0" algn="just">
              <a:buNone/>
            </a:pPr>
            <a:r>
              <a:rPr lang="ru-RU" dirty="0"/>
              <a:t>•	Благодарность Федерации профсоюзов РС(Я) – за добросовестный труд, активную работу по вопросам развития физической культуры и массового спорта среди трудящихся РС(Я). 06.2019г.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6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Образование:</a:t>
            </a:r>
            <a:endParaRPr lang="ru-RU" dirty="0"/>
          </a:p>
        </p:txBody>
      </p:sp>
      <p:pic>
        <p:nvPicPr>
          <p:cNvPr id="1026" name="Picture 2" descr="C:\Users\Математика\Desktop\Доки Заровняев ПП\дипломная пети сканированная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237298"/>
            <a:ext cx="4038600" cy="2950141"/>
          </a:xfrm>
          <a:prstGeom prst="rect">
            <a:avLst/>
          </a:prstGeom>
          <a:noFill/>
        </p:spPr>
      </p:pic>
      <p:pic>
        <p:nvPicPr>
          <p:cNvPr id="1027" name="Picture 3" descr="C:\Users\Математика\Desktop\Доки Заровняев ПП\дипломная пети сканированная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608" y="1371600"/>
            <a:ext cx="3310583" cy="468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1. Повышение </a:t>
            </a:r>
            <a:r>
              <a:rPr lang="ru-RU" sz="2800" b="1" dirty="0"/>
              <a:t>квалификации по профилю педагогической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Освоил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курсы повышения квалификации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более 144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ч.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04.12.2017г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 Межрегиональный центр компетенций ГАПОУ Тюменской области «Тюменский техникум индустрии питания, коммерции и сервиса», «Разработка и реализация образовательных программ СПО в соответствии с ФГОС по ТОП-50», в объеме 32 часов, удостоверение №722406208224, рег.№610 от 04.12.2017г.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01.06.2018г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	АНО “Аттестационный центр сварщиков и специалистов сварочного производства”	Протокол аттестации специалиста сварочного производства № ВСР- IАЦ-II-408 от 01.06.2018г.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01.06.2018г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	АНО “Аттестационный центр сварщиков и специалистов сварочного производства”	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Аттестацианное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удостоверение № ВСР – 1АЦ-II-00400 специалиста сварочного производства II уровня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18.01.2019г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 	ООО “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Ассур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”	Безопасность строительства и качества выполнения монтажных и пусконаладочных работ БС-08	72 часа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18.01.2019г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	ООО “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Ассур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”	Безопасность строительства и осуществление строительного контроля БС-15	72 часа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Аспирант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ИТИ СВФУ им. М.К.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Аммосова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3 курс 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3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Повышение квалификации по профилю педагогической деятельности</a:t>
            </a:r>
            <a:endParaRPr lang="ru-RU" sz="2000" dirty="0"/>
          </a:p>
        </p:txBody>
      </p:sp>
      <p:pic>
        <p:nvPicPr>
          <p:cNvPr id="2050" name="Picture 2" descr="C:\Users\Математика\Desktop\Доки Заровняев ПП\Ассур повыш квалиф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233299"/>
            <a:ext cx="4038600" cy="2958140"/>
          </a:xfrm>
          <a:prstGeom prst="rect">
            <a:avLst/>
          </a:prstGeom>
          <a:noFill/>
        </p:spPr>
      </p:pic>
      <p:pic>
        <p:nvPicPr>
          <p:cNvPr id="2051" name="Picture 3" descr="C:\Users\Математика\Desktop\Доки Заровняев ПП\Ассур повыш квалиф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99619"/>
            <a:ext cx="4038600" cy="282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Повышение квалификации по профилю педагогической деятельности</a:t>
            </a:r>
            <a:endParaRPr lang="ru-RU" sz="2000" dirty="0"/>
          </a:p>
        </p:txBody>
      </p:sp>
      <p:pic>
        <p:nvPicPr>
          <p:cNvPr id="3074" name="Picture 2" descr="C:\Users\Математика\Desktop\Доки Заровняев ПП\НАКС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284406"/>
            <a:ext cx="4038600" cy="2855925"/>
          </a:xfrm>
          <a:prstGeom prst="rect">
            <a:avLst/>
          </a:prstGeom>
          <a:noFill/>
        </p:spPr>
      </p:pic>
      <p:pic>
        <p:nvPicPr>
          <p:cNvPr id="3075" name="Picture 3" descr="C:\Users\Математика\Desktop\Доки Заровняев ПП\НАКС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4406"/>
            <a:ext cx="4038600" cy="285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Повышение квалификации по профилю педагогической деятельности</a:t>
            </a:r>
            <a:endParaRPr lang="ru-RU" sz="2000" dirty="0"/>
          </a:p>
        </p:txBody>
      </p:sp>
      <p:pic>
        <p:nvPicPr>
          <p:cNvPr id="4098" name="Picture 2" descr="C:\Users\Математика\Desktop\Доки Заровняев ПП\Протокол НАКС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633" y="1371600"/>
            <a:ext cx="3310583" cy="4681538"/>
          </a:xfrm>
          <a:prstGeom prst="rect">
            <a:avLst/>
          </a:prstGeom>
          <a:noFill/>
        </p:spPr>
      </p:pic>
      <p:pic>
        <p:nvPicPr>
          <p:cNvPr id="4099" name="Picture 3" descr="C:\Users\Математика\Desktop\Доки Заровняев ПП\Протокол Ростех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608" y="1371600"/>
            <a:ext cx="3310583" cy="468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71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 освоения обучающимися образовательных программ (по итогам мониторингов, проводимых организацией)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424936" cy="455597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400" b="1" dirty="0"/>
              <a:t>2015-2016 уч. год               успеваемость     100%,       качество  66%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ru-RU" sz="1400" b="1" dirty="0"/>
              <a:t>2016-2017 уч. год               успеваемость     100%,        качество  68%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ru-RU" sz="1400" b="1" dirty="0"/>
              <a:t>2017-2018 </a:t>
            </a:r>
            <a:r>
              <a:rPr lang="ru-RU" sz="1400" b="1" dirty="0" err="1"/>
              <a:t>уч</a:t>
            </a:r>
            <a:r>
              <a:rPr lang="ru-RU" sz="1400" b="1" dirty="0"/>
              <a:t> год                успеваемость     100%,        качество   66%            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ru-RU" sz="1400" b="1" dirty="0"/>
              <a:t>2018-2019 </a:t>
            </a:r>
            <a:r>
              <a:rPr lang="ru-RU" sz="1400" b="1" dirty="0" err="1"/>
              <a:t>уч</a:t>
            </a:r>
            <a:r>
              <a:rPr lang="ru-RU" sz="1400" b="1" dirty="0"/>
              <a:t> год                успеваемость     100%         качество   78 %                                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ru-RU" sz="1400" b="1" dirty="0"/>
              <a:t>2019-2020 </a:t>
            </a:r>
            <a:r>
              <a:rPr lang="ru-RU" sz="1400" b="1" dirty="0" err="1"/>
              <a:t>уч</a:t>
            </a:r>
            <a:r>
              <a:rPr lang="ru-RU" sz="1400" b="1" dirty="0"/>
              <a:t> год                успеваемость      100 %,      качество   74 %                       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ru-RU" sz="1400" b="1" dirty="0"/>
              <a:t>                          </a:t>
            </a:r>
          </a:p>
          <a:p>
            <a:pPr marL="114300" indent="0">
              <a:buNone/>
            </a:pPr>
            <a:r>
              <a:rPr lang="ru-RU" sz="1400" b="1" dirty="0"/>
              <a:t>итого:      успеваемость       100%       качество   70,4%</a:t>
            </a:r>
          </a:p>
          <a:p>
            <a:pPr marL="114300" indent="0">
              <a:buNone/>
            </a:pPr>
            <a:endParaRPr lang="ru-RU" sz="1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60668"/>
              </p:ext>
            </p:extLst>
          </p:nvPr>
        </p:nvGraphicFramePr>
        <p:xfrm>
          <a:off x="1763688" y="3933056"/>
          <a:ext cx="5705475" cy="237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131"/>
                <a:gridCol w="837355"/>
                <a:gridCol w="917131"/>
                <a:gridCol w="758169"/>
                <a:gridCol w="758169"/>
                <a:gridCol w="758760"/>
                <a:gridCol w="758760"/>
              </a:tblGrid>
              <a:tr h="1714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обучаю-щихся в группе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Количество выпускников, из них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Выпущено по итогам поэтапной аттестации (кол- во, %)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Получили установленный разряд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(кол- во, %)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Получили повышенный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разряд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(кол- во, %)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Получили пониженный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разряд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(кол- во, %)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Трудоустроено</a:t>
                      </a:r>
                      <a:endParaRPr lang="ru-RU" sz="1000">
                        <a:effectLst/>
                      </a:endParaRPr>
                    </a:p>
                    <a:p>
                      <a:pPr marR="20955">
                        <a:spcAft>
                          <a:spcPts val="0"/>
                        </a:spcAft>
                        <a:tabLst>
                          <a:tab pos="582295" algn="l"/>
                        </a:tabLst>
                      </a:pPr>
                      <a:r>
                        <a:rPr lang="ru-RU" sz="1200">
                          <a:effectLst/>
                        </a:rPr>
                        <a:t>(кол- во, %)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25/100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21/84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4/16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16/64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25/100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21/84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4/16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17/68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25/100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22/88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3/12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20/80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27/100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21/85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4/15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20/74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32/100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24/75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8/25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dirty="0">
                          <a:effectLst/>
                        </a:rPr>
                        <a:t>28/87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6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Обучающиеся становятся призерами/победителями областных, всероссийских/международных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мероприятий: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2015г.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Дьяконов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Ньургун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Александрович Республиканская НПК «XI-е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Ларионовские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чтения». Диплом I степени за исследовательский проект «Снабжение сжиженным газом Крайнего Севера»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2017г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Петров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Михаил Михайлович Республиканский форум молодых исследователей “Шаг в будущую профессию” Диплом 1 степени за исследовательский проект «Несъемная опалубка».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2018г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Созонов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Георгий Николаевич, Республиканский форум молодых исследователей “Шаг в будущую профессию”, исследовательский проект “Хризотил-асбестовое волокно как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микроарматура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для цементного пенобетона», Диплом лауреата.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Корякин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Михаил Степанович, Семенов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Нюргун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Юрьевич Республиканский форум молодых исследователей “Шаг в будущую профессию”, выставка технического творчества, работа “Хризотил-асбестовое волокно как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микроарматура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для цементного пенобетона» Диплом 1 степени. </a:t>
            </a:r>
          </a:p>
        </p:txBody>
      </p:sp>
    </p:spTree>
    <p:extLst>
      <p:ext uri="{BB962C8B-B14F-4D97-AF65-F5344CB8AC3E}">
        <p14:creationId xmlns:p14="http://schemas.microsoft.com/office/powerpoint/2010/main" val="11074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545</TotalTime>
  <Words>1155</Words>
  <Application>Microsoft Office PowerPoint</Application>
  <PresentationFormat>Экран (4:3)</PresentationFormat>
  <Paragraphs>232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Презентация PowerPoint</vt:lpstr>
      <vt:lpstr>Образование:</vt:lpstr>
      <vt:lpstr>Образование:</vt:lpstr>
      <vt:lpstr>1. Повышение квалификации по профилю педагогической деятельности </vt:lpstr>
      <vt:lpstr>Повышение квалификации по профилю педагогической деятельности</vt:lpstr>
      <vt:lpstr>Повышение квалификации по профилю педагогической деятельности</vt:lpstr>
      <vt:lpstr>Повышение квалификации по профилю педагогической деятельности</vt:lpstr>
      <vt:lpstr>2. Результаты освоения обучающимися образовательных программ (по итогам мониторингов, проводимых организацией)</vt:lpstr>
      <vt:lpstr>3. 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vt:lpstr>
      <vt:lpstr>Республиканский форум молодых исследователей “Шаг в будущую профессию”, исследовательский проект “Хризотил-асбестовое волокно как микроарматура для цементного пенобетона», Созонов Георгий Николаевич , диплом лауреата, 2018 г.</vt:lpstr>
      <vt:lpstr>Республиканский форум молодых исследователей “Шаг в будущую профессию”, выставка технического творчества, Корякин Михаил Степанович, Семенов Нюргун Юрьевич, диплом 1 степени, 2018 г.  </vt:lpstr>
      <vt:lpstr>4. Участие мастера производственного обучения на конкурсах профессионального мастерства </vt:lpstr>
      <vt:lpstr>5. Эффективность работы по программно-методическому сопровождению образовательного процесса: </vt:lpstr>
      <vt:lpstr>Эффективность работы по программно-методическому сопровождению образовательного процесса: </vt:lpstr>
      <vt:lpstr>6. Результаты использования новых образовательных технологий </vt:lpstr>
      <vt:lpstr>7.   Обобщение и распространение в педагогических коллективах опыта практических результатов своей профессиональной деятельности</vt:lpstr>
      <vt:lpstr>8. Результативность внеурочной деятельности мастера производственного обучения </vt:lpstr>
      <vt:lpstr>Презентация PowerPoint</vt:lpstr>
      <vt:lpstr>На съемках видеоролика   НВК «Саха» в рамках  профориентационной работы </vt:lpstr>
      <vt:lpstr>Презентация PowerPoint</vt:lpstr>
      <vt:lpstr>9. Результативность работы в рамках социального партнёрства </vt:lpstr>
      <vt:lpstr>Презентация PowerPoint</vt:lpstr>
      <vt:lpstr>Производственная практика   в ОАО УГРС «Сахатранснефтегаз»</vt:lpstr>
      <vt:lpstr>10. Поощрения за профессиональную деятельность: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</cp:lastModifiedBy>
  <cp:revision>39</cp:revision>
  <dcterms:created xsi:type="dcterms:W3CDTF">2018-05-01T08:38:07Z</dcterms:created>
  <dcterms:modified xsi:type="dcterms:W3CDTF">2020-03-16T05:57:06Z</dcterms:modified>
</cp:coreProperties>
</file>