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1" r:id="rId1"/>
  </p:sldMasterIdLst>
  <p:notesMasterIdLst>
    <p:notesMasterId r:id="rId34"/>
  </p:notesMasterIdLst>
  <p:sldIdLst>
    <p:sldId id="256" r:id="rId2"/>
    <p:sldId id="257" r:id="rId3"/>
    <p:sldId id="258" r:id="rId4"/>
    <p:sldId id="308" r:id="rId5"/>
    <p:sldId id="259" r:id="rId6"/>
    <p:sldId id="260" r:id="rId7"/>
    <p:sldId id="286" r:id="rId8"/>
    <p:sldId id="261" r:id="rId9"/>
    <p:sldId id="262" r:id="rId10"/>
    <p:sldId id="293" r:id="rId11"/>
    <p:sldId id="288" r:id="rId12"/>
    <p:sldId id="263" r:id="rId13"/>
    <p:sldId id="289" r:id="rId14"/>
    <p:sldId id="290" r:id="rId15"/>
    <p:sldId id="294" r:id="rId16"/>
    <p:sldId id="292" r:id="rId17"/>
    <p:sldId id="299" r:id="rId18"/>
    <p:sldId id="295" r:id="rId19"/>
    <p:sldId id="291" r:id="rId20"/>
    <p:sldId id="296" r:id="rId21"/>
    <p:sldId id="309" r:id="rId22"/>
    <p:sldId id="310" r:id="rId23"/>
    <p:sldId id="297" r:id="rId24"/>
    <p:sldId id="298" r:id="rId25"/>
    <p:sldId id="311" r:id="rId26"/>
    <p:sldId id="300" r:id="rId27"/>
    <p:sldId id="301" r:id="rId28"/>
    <p:sldId id="302" r:id="rId29"/>
    <p:sldId id="303" r:id="rId30"/>
    <p:sldId id="304" r:id="rId31"/>
    <p:sldId id="305" r:id="rId32"/>
    <p:sldId id="307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7943F33-2572-467E-8964-FC2F8C58FDE8}">
  <a:tblStyle styleId="{47943F33-2572-467E-8964-FC2F8C58FD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94" y="-11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8903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3" name="Google Shape;190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2" y="4213330"/>
            <a:ext cx="7382935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762743"/>
            <a:ext cx="7179733" cy="36237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1" y="757238"/>
            <a:ext cx="7179733" cy="362373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2" y="526552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26299" y="491424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346201"/>
            <a:ext cx="5723468" cy="137106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2802467"/>
            <a:ext cx="5712179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018194"/>
            <a:ext cx="1213821" cy="273844"/>
          </a:xfr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5" y="4018194"/>
            <a:ext cx="5034845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4018194"/>
            <a:ext cx="554023" cy="273844"/>
          </a:xfrm>
        </p:spPr>
        <p:txBody>
          <a:bodyPr/>
          <a:lstStyle>
            <a:lvl1pPr algn="ctr"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94268"/>
            <a:ext cx="1430867" cy="35729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2" y="829735"/>
            <a:ext cx="5178779" cy="3302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"/>
          <p:cNvSpPr txBox="1">
            <a:spLocks noGrp="1"/>
          </p:cNvSpPr>
          <p:nvPr>
            <p:ph type="ctrTitle"/>
          </p:nvPr>
        </p:nvSpPr>
        <p:spPr>
          <a:xfrm>
            <a:off x="1574375" y="1820375"/>
            <a:ext cx="5995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6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6"/>
          <p:cNvSpPr txBox="1">
            <a:spLocks noGrp="1"/>
          </p:cNvSpPr>
          <p:nvPr>
            <p:ph type="body" idx="1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59" name="Google Shape;1059;p6"/>
          <p:cNvSpPr txBox="1">
            <a:spLocks noGrp="1"/>
          </p:cNvSpPr>
          <p:nvPr>
            <p:ph type="body" idx="2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60" name="Google Shape;1060;p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3"/>
          <p:cNvSpPr txBox="1">
            <a:spLocks noGrp="1"/>
          </p:cNvSpPr>
          <p:nvPr>
            <p:ph type="subTitle" idx="1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9" name="Google Shape;479;p3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"/>
          <p:cNvSpPr txBox="1">
            <a:spLocks noGrp="1"/>
          </p:cNvSpPr>
          <p:nvPr>
            <p:ph type="body" idx="1"/>
          </p:nvPr>
        </p:nvSpPr>
        <p:spPr>
          <a:xfrm>
            <a:off x="1832400" y="1990350"/>
            <a:ext cx="54792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 i="1">
                <a:solidFill>
                  <a:schemeClr val="accen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 i="1">
                <a:solidFill>
                  <a:schemeClr val="accen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>
                <a:solidFill>
                  <a:schemeClr val="accen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55D4B"/>
                </a:solidFill>
              </a:defRPr>
            </a:lvl1pPr>
            <a:lvl2pPr lvl="1">
              <a:buNone/>
              <a:defRPr>
                <a:solidFill>
                  <a:srgbClr val="F55D4B"/>
                </a:solidFill>
              </a:defRPr>
            </a:lvl2pPr>
            <a:lvl3pPr lvl="2">
              <a:buNone/>
              <a:defRPr>
                <a:solidFill>
                  <a:srgbClr val="F55D4B"/>
                </a:solidFill>
              </a:defRPr>
            </a:lvl3pPr>
            <a:lvl4pPr lvl="3">
              <a:buNone/>
              <a:defRPr>
                <a:solidFill>
                  <a:srgbClr val="F55D4B"/>
                </a:solidFill>
              </a:defRPr>
            </a:lvl4pPr>
            <a:lvl5pPr lvl="4">
              <a:buNone/>
              <a:defRPr>
                <a:solidFill>
                  <a:srgbClr val="F55D4B"/>
                </a:solidFill>
              </a:defRPr>
            </a:lvl5pPr>
            <a:lvl6pPr lvl="5">
              <a:buNone/>
              <a:defRPr>
                <a:solidFill>
                  <a:srgbClr val="F55D4B"/>
                </a:solidFill>
              </a:defRPr>
            </a:lvl6pPr>
            <a:lvl7pPr lvl="6">
              <a:buNone/>
              <a:defRPr>
                <a:solidFill>
                  <a:srgbClr val="F55D4B"/>
                </a:solidFill>
              </a:defRPr>
            </a:lvl7pPr>
            <a:lvl8pPr lvl="7">
              <a:buNone/>
              <a:defRPr>
                <a:solidFill>
                  <a:srgbClr val="F55D4B"/>
                </a:solidFill>
              </a:defRPr>
            </a:lvl8pPr>
            <a:lvl9pPr lvl="8">
              <a:buNone/>
              <a:defRPr>
                <a:solidFill>
                  <a:srgbClr val="F55D4B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7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7"/>
          <p:cNvSpPr txBox="1">
            <a:spLocks noGrp="1"/>
          </p:cNvSpPr>
          <p:nvPr>
            <p:ph type="body" idx="1"/>
          </p:nvPr>
        </p:nvSpPr>
        <p:spPr>
          <a:xfrm>
            <a:off x="977300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48" name="Google Shape;1248;p7"/>
          <p:cNvSpPr txBox="1">
            <a:spLocks noGrp="1"/>
          </p:cNvSpPr>
          <p:nvPr>
            <p:ph type="body" idx="2"/>
          </p:nvPr>
        </p:nvSpPr>
        <p:spPr>
          <a:xfrm>
            <a:off x="3391603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49" name="Google Shape;1249;p7"/>
          <p:cNvSpPr txBox="1">
            <a:spLocks noGrp="1"/>
          </p:cNvSpPr>
          <p:nvPr>
            <p:ph type="body" idx="3"/>
          </p:nvPr>
        </p:nvSpPr>
        <p:spPr>
          <a:xfrm>
            <a:off x="5805905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50" name="Google Shape;1250;p7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12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679573"/>
            <a:ext cx="6254044" cy="1021556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8" y="2794001"/>
            <a:ext cx="6231467" cy="982133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591055"/>
            <a:ext cx="3200400" cy="27020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589485"/>
            <a:ext cx="3200400" cy="27039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0" y="1591734"/>
            <a:ext cx="2939521" cy="61515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591733"/>
            <a:ext cx="2944368" cy="61722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208276"/>
            <a:ext cx="3227832" cy="20848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208610"/>
            <a:ext cx="3227832" cy="20848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7" y="452628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9" y="432054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515032"/>
            <a:ext cx="3064827" cy="112727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863245"/>
            <a:ext cx="3020792" cy="346911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2717811"/>
            <a:ext cx="3048891" cy="157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4414254"/>
            <a:ext cx="1213821" cy="273844"/>
          </a:xfr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5" y="4371946"/>
            <a:ext cx="3522607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4422721"/>
            <a:ext cx="554023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9" y="431827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9" y="452940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515618"/>
            <a:ext cx="3063240" cy="1124712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6" y="905454"/>
            <a:ext cx="2913863" cy="340455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2715768"/>
            <a:ext cx="3044952" cy="157734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7" y="4416553"/>
            <a:ext cx="1213821" cy="273844"/>
          </a:xfr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4373278"/>
            <a:ext cx="331904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425020"/>
            <a:ext cx="554023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1" y="4551997"/>
            <a:ext cx="792099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431483"/>
            <a:ext cx="7696200" cy="42862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432054"/>
            <a:ext cx="7696200" cy="4286250"/>
          </a:xfrm>
          <a:prstGeom prst="rect">
            <a:avLst/>
          </a:prstGeom>
          <a:blipFill dpi="0" rotWithShape="1">
            <a:blip r:embed="rId19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435684">
            <a:off x="543742" y="204818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4096196">
            <a:off x="8185945" y="152756"/>
            <a:ext cx="425196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1" y="1589443"/>
            <a:ext cx="6196405" cy="270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4356864"/>
            <a:ext cx="1213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8E80666-FB37-4B36-9149-507F3B0178E3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356864"/>
            <a:ext cx="55401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3" y="4356864"/>
            <a:ext cx="55402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3"/>
          <p:cNvSpPr txBox="1">
            <a:spLocks noGrp="1"/>
          </p:cNvSpPr>
          <p:nvPr>
            <p:ph type="ctrTitle"/>
          </p:nvPr>
        </p:nvSpPr>
        <p:spPr>
          <a:xfrm>
            <a:off x="1547664" y="1275606"/>
            <a:ext cx="5995200" cy="2952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Портфолио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преподавателя русского языка и литературы  Яковлевой Ольги Михайловны</a:t>
            </a:r>
            <a:endParaRPr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4294967295"/>
          </p:nvPr>
        </p:nvSpPr>
        <p:spPr>
          <a:xfrm>
            <a:off x="1187624" y="411510"/>
            <a:ext cx="6480175" cy="1079500"/>
          </a:xfrm>
        </p:spPr>
        <p:txBody>
          <a:bodyPr/>
          <a:lstStyle/>
          <a:p>
            <a:pPr marL="7620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Gabriola" pitchFamily="82" charset="0"/>
              </a:rPr>
              <a:t>ГАПОУ РС(Я) «Якутский промышленный техникум  им. Т.Г. Десяткина»</a:t>
            </a:r>
            <a:endParaRPr lang="ru-RU" b="1" dirty="0">
              <a:solidFill>
                <a:schemeClr val="tx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7260"/>
            <a:ext cx="6965245" cy="90186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Республиканская НПК-2018 г.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Дипломанты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степени-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туденты гр.ЭМ-27 Вензель Ариан и Фуркайло Дима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146" name="Picture 2" descr="C:\Users\каб 12\Desktop\сканы\Сканировать1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44398"/>
            <a:ext cx="2417798" cy="365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29" y="1039291"/>
            <a:ext cx="2763313" cy="408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4397"/>
            <a:ext cx="2522756" cy="407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8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843" y="-236562"/>
            <a:ext cx="6965245" cy="9018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Финалисты ,дипломанты всероссийских конкурсов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4" y="447978"/>
            <a:ext cx="259080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04" y="447978"/>
            <a:ext cx="2875643" cy="442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47" y="447978"/>
            <a:ext cx="2440564" cy="442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2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13" y="492690"/>
            <a:ext cx="355719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2690"/>
            <a:ext cx="3272461" cy="275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4" name="Google Shape;1944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endParaRPr dirty="0"/>
          </a:p>
        </p:txBody>
      </p:sp>
      <p:sp>
        <p:nvSpPr>
          <p:cNvPr id="1946" name="Google Shape;1946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945" name="Google Shape;1945;p20"/>
          <p:cNvSpPr txBox="1">
            <a:spLocks noGrp="1"/>
          </p:cNvSpPr>
          <p:nvPr>
            <p:ph type="body" idx="4294967295"/>
          </p:nvPr>
        </p:nvSpPr>
        <p:spPr>
          <a:xfrm>
            <a:off x="5803900" y="1330325"/>
            <a:ext cx="3340100" cy="3481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 smtClean="0"/>
              <a:t> </a:t>
            </a:r>
            <a:endParaRPr dirty="0"/>
          </a:p>
        </p:txBody>
      </p:sp>
      <p:sp>
        <p:nvSpPr>
          <p:cNvPr id="1943" name="Google Shape;1943;p20"/>
          <p:cNvSpPr txBox="1">
            <a:spLocks noGrp="1"/>
          </p:cNvSpPr>
          <p:nvPr>
            <p:ph idx="4294967295"/>
          </p:nvPr>
        </p:nvSpPr>
        <p:spPr>
          <a:xfrm>
            <a:off x="0" y="1589088"/>
            <a:ext cx="6196013" cy="2703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 smtClean="0"/>
              <a:t> </a:t>
            </a:r>
            <a:endParaRPr dirty="0"/>
          </a:p>
        </p:txBody>
      </p:sp>
      <p:pic>
        <p:nvPicPr>
          <p:cNvPr id="11" name="Picture 3" descr="C:\Users\каб 12\Downloads\фото 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42952" r="44" b="10477"/>
          <a:stretch/>
        </p:blipFill>
        <p:spPr bwMode="auto">
          <a:xfrm>
            <a:off x="2641333" y="2419034"/>
            <a:ext cx="4043278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82"/>
            <a:ext cx="6880500" cy="58290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Финалист конкурса «Преподаватель-2017»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7574"/>
            <a:ext cx="7128792" cy="376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2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1143"/>
            <a:ext cx="446700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7446" y="-263041"/>
            <a:ext cx="6965245" cy="9018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«Преподаватель-2017»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065"/>
            <a:ext cx="3882521" cy="40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6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3626"/>
            <a:ext cx="285155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654"/>
            <a:ext cx="2594438" cy="4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308570"/>
            <a:ext cx="6965245" cy="9018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Финалист конкурса «Преподаватель-2017»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7172" name="Picture 4" descr="C:\Users\каб 12\Desktop\Все НПК\НПК 2016\Педагог года 2017\IMG_995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 r="14810"/>
          <a:stretch/>
        </p:blipFill>
        <p:spPr bwMode="auto">
          <a:xfrm>
            <a:off x="2843808" y="406654"/>
            <a:ext cx="3454400" cy="421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2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396" y="195486"/>
            <a:ext cx="6965245" cy="90186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Всероссийская НПК ПИ СВФУ-2020 г.-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степени. Шаринов Леонид-студент гр.СВМ-28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26586"/>
            <a:ext cx="417678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13365"/>
            <a:ext cx="4253116" cy="341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8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3491433" cy="493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4463"/>
            <a:ext cx="5314058" cy="493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0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965245" cy="9018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методразработок-2019 г. Диплом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степени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2204"/>
            <a:ext cx="4340330" cy="405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22204"/>
            <a:ext cx="4720001" cy="405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463"/>
            <a:ext cx="2880320" cy="501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4462"/>
            <a:ext cx="3516764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9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4"/>
          <p:cNvSpPr txBox="1">
            <a:spLocks noGrp="1"/>
          </p:cNvSpPr>
          <p:nvPr>
            <p:ph type="title"/>
          </p:nvPr>
        </p:nvSpPr>
        <p:spPr>
          <a:xfrm>
            <a:off x="2771800" y="638813"/>
            <a:ext cx="5240449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r>
              <a:rPr lang="ru-RU" sz="2800" dirty="0" smtClean="0">
                <a:solidFill>
                  <a:schemeClr val="tx2"/>
                </a:solidFill>
              </a:rPr>
              <a:t>Яковлева Ольга Михайловна</a:t>
            </a:r>
            <a:endParaRPr sz="2800" dirty="0">
              <a:solidFill>
                <a:schemeClr val="tx2"/>
              </a:solidFill>
            </a:endParaRPr>
          </a:p>
        </p:txBody>
      </p:sp>
      <p:sp>
        <p:nvSpPr>
          <p:cNvPr id="1900" name="Google Shape;1900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1897" name="Google Shape;1897;p14"/>
          <p:cNvSpPr txBox="1"/>
          <p:nvPr/>
        </p:nvSpPr>
        <p:spPr>
          <a:xfrm>
            <a:off x="3312908" y="1221713"/>
            <a:ext cx="5003507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ea typeface="Merriweather"/>
                <a:cs typeface="Times New Roman" pitchFamily="18" charset="0"/>
                <a:sym typeface="Merriweather"/>
              </a:rPr>
              <a:t>Место работы: ГАПОУ РС(Я) «Якутский промышленный техникум им. Т .Г. Десяткина»;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ea typeface="Merriweather"/>
                <a:cs typeface="Times New Roman" pitchFamily="18" charset="0"/>
                <a:sym typeface="Merriweather"/>
              </a:rPr>
              <a:t>Дисциплина: Русский язык и литература;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ea typeface="Merriweather"/>
                <a:cs typeface="Times New Roman" pitchFamily="18" charset="0"/>
                <a:sym typeface="Merriweather"/>
              </a:rPr>
              <a:t>Общий стаж-27 лет;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ea typeface="Merriweather"/>
                <a:cs typeface="Times New Roman" pitchFamily="18" charset="0"/>
                <a:sym typeface="Merriweather"/>
              </a:rPr>
              <a:t>Педагогический стаж-18 лет;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  <a:ea typeface="Merriweather"/>
                <a:cs typeface="Times New Roman" pitchFamily="18" charset="0"/>
                <a:sym typeface="Merriweather"/>
              </a:rPr>
              <a:t>Квалификационная категория: высшая</a:t>
            </a:r>
            <a:endParaRPr sz="2000" i="1" dirty="0">
              <a:solidFill>
                <a:schemeClr val="tx2"/>
              </a:solidFill>
              <a:latin typeface="Times New Roman" pitchFamily="18" charset="0"/>
              <a:ea typeface="Merriweather"/>
              <a:cs typeface="Times New Roman" pitchFamily="18" charset="0"/>
              <a:sym typeface="Merriweather"/>
            </a:endParaRPr>
          </a:p>
        </p:txBody>
      </p:sp>
      <p:sp>
        <p:nvSpPr>
          <p:cNvPr id="1898" name="Google Shape;1898;p14"/>
          <p:cNvSpPr txBox="1"/>
          <p:nvPr/>
        </p:nvSpPr>
        <p:spPr>
          <a:xfrm>
            <a:off x="4703125" y="1221713"/>
            <a:ext cx="29880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F55D4B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200" dirty="0">
              <a:solidFill>
                <a:srgbClr val="2C3E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25" y="3259578"/>
            <a:ext cx="2087982" cy="131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0249"/>
            <a:ext cx="2664296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40" y="226354"/>
            <a:ext cx="2972806" cy="457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308570"/>
            <a:ext cx="6965245" cy="9018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Мои публикации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2246370" cy="379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43558"/>
            <a:ext cx="2572465" cy="4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70" y="631362"/>
            <a:ext cx="3099668" cy="467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8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83518"/>
            <a:ext cx="7200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Сборник тезисов республиканской научно-практической конференции 16-17 мая 2019 года. Достижение нового качества среднего профессионального образования : практические решения (Электронный и бумажный )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Яковлева О.М. Проектно-исследовательская работа на уроках русского языка и литературы.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Государственное автономное учреждение дополнительного профессионального образования Республики Саха (Якутия) «Институт развития профессионального образования» Якутск, 2019. - 110 с. Агентство CIP НБР Саха УДК 377(571.56)(063) ББК 74.47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Информационно-аналитический, научно-методический, образовательный журнал Профессиональное образование Якутии № 1–2 (33–34) 2019(Электронный и бумажный )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Яковлева О. М. Памяти Т. Г. Десяткина — героя ушедшей эпохи ...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Сборник трудов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Международной конференции(14-15 января 2019 г. г. Зерноград)-Киров: Издательство МЦИТО,2019г.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Яковлева О.М. Мотивация студентов к изучению русского языка и литературы через творческую и исследовательскую деятельность.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83518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Научно-методический электронный журнал «Концепт». – 2017. – Т. 25. – С. 127–129. – URL: http://e-koncept.ru/2017/770528.htm.ART 770528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Автор:  О. М. Яковлева Просмотров: 2887 Статья в РИНЦ(электронный)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данной работе представлены механизмы применения ТРИЗ (теории решения изобретательских задач Г.С. </a:t>
            </a:r>
            <a:r>
              <a:rPr lang="ru-RU" sz="1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Альтшуллера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в обучении студентов Якутского промышленного техникума для развития их творческого и креативного мышления.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Яковлева О. М. Использование приемов ТРИЗ на уроках литературы //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Сборник трудов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Всероссийской научно-практической конференции «Повышение качества образования в современных условиях»(14.02. 2020 г. г. Зерноград)-Киров: Издательство МЦИТО,2020г.(электронный)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Яковлева О.М. «Лингвистический анализ мотивационной литературы и ее практическое применение»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Электронный носитель (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Сборник трудов педагогов ГАПОУ РС (Я) «Якутский промышленный техникум» на тему «Профилактика ПАВ. Наркотикам нет»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Статья Яковлевой О.М. « Профилактика ПАВ» 2017 г.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5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236562"/>
            <a:ext cx="6965245" cy="90186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Мои поощрения и награды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11266" name="Picture 2" descr="C:\Users\каб 12\Desktop\сканы\Сканировать1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17069"/>
            <a:ext cx="3283107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аб 12\Desktop\сканы\Сканировать1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90" y="469326"/>
            <a:ext cx="3283107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аб 12\Desktop\я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0"/>
          <a:stretch/>
        </p:blipFill>
        <p:spPr bwMode="auto">
          <a:xfrm>
            <a:off x="2843808" y="418353"/>
            <a:ext cx="3484110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308570"/>
            <a:ext cx="6965245" cy="90186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Моё творчество- рассказы. Победитель республиканских творческих конкурсов.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12290" name="Picture 2" descr="C:\Users\каб 12\Desktop\сканы\Сканировать10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r="10311" b="28686"/>
          <a:stretch/>
        </p:blipFill>
        <p:spPr bwMode="auto">
          <a:xfrm>
            <a:off x="179512" y="911668"/>
            <a:ext cx="2607734" cy="41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каб 12\Desktop\сканы\Сканировать1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699542"/>
            <a:ext cx="2901357" cy="431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каб 12\Desktop\сканы\Сканировать10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84616"/>
            <a:ext cx="2901357" cy="4507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585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3478"/>
            <a:ext cx="6965245" cy="9018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Обмен опытом-семинары, конференции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2051" name="Picture 3" descr="\\192.168.7.2\общая папка\SharedFolder\ТО Саргылана Влад\Данные преподавателей и мастеров по КПК и НПК\Участие в НПК, пед.чтениях и конкурсах педмастерства\Яковлева О.М\НПК 2019 ИРПО Диплом 1 степени\ирпо фот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6"/>
          <a:stretch/>
        </p:blipFill>
        <p:spPr bwMode="auto">
          <a:xfrm>
            <a:off x="737391" y="880404"/>
            <a:ext cx="7715250" cy="42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3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7494"/>
            <a:ext cx="6880500" cy="582900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Руковожу театральной студией «Альтаир»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14339" name="Picture 3" descr="C:\Users\каб 12\Desktop\театральная студия-2019\фото спектакля\ф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8" t="12071" r="39300"/>
          <a:stretch/>
        </p:blipFill>
        <p:spPr bwMode="auto">
          <a:xfrm>
            <a:off x="251520" y="580248"/>
            <a:ext cx="2404534" cy="4522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68247"/>
            <a:ext cx="5407992" cy="434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8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71550"/>
            <a:ext cx="306776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223100"/>
            <a:ext cx="6965245" cy="90186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Спектакль «</a:t>
            </a:r>
            <a:r>
              <a:rPr lang="ru-RU" sz="3200" dirty="0">
                <a:solidFill>
                  <a:srgbClr val="C00000"/>
                </a:solidFill>
              </a:rPr>
              <a:t>Б</a:t>
            </a:r>
            <a:r>
              <a:rPr lang="ru-RU" sz="3200" dirty="0" smtClean="0">
                <a:solidFill>
                  <a:srgbClr val="C00000"/>
                </a:solidFill>
              </a:rPr>
              <a:t>арышня-крестьянка»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10"/>
            <a:ext cx="2885742" cy="433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35" y="609310"/>
            <a:ext cx="2892614" cy="405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1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0"/>
            <a:ext cx="4270173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59" y="144463"/>
            <a:ext cx="4639394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1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139505" cy="495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44462"/>
            <a:ext cx="4429447" cy="498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7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sp>
        <p:nvSpPr>
          <p:cNvPr id="1905" name="Google Shape;1905;p15"/>
          <p:cNvSpPr txBox="1">
            <a:spLocks noGrp="1"/>
          </p:cNvSpPr>
          <p:nvPr>
            <p:ph type="ctrTitle" idx="4294967295"/>
          </p:nvPr>
        </p:nvSpPr>
        <p:spPr>
          <a:xfrm>
            <a:off x="1331640" y="339502"/>
            <a:ext cx="5715000" cy="82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>Результаты повышения квалификации по профилю педагогической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деятельности: </a:t>
            </a:r>
            <a:endParaRPr sz="2000" dirty="0">
              <a:solidFill>
                <a:srgbClr val="C00000"/>
              </a:solidFill>
            </a:endParaRPr>
          </a:p>
        </p:txBody>
      </p:sp>
      <p:sp>
        <p:nvSpPr>
          <p:cNvPr id="1906" name="Google Shape;1906;p15"/>
          <p:cNvSpPr txBox="1">
            <a:spLocks noGrp="1"/>
          </p:cNvSpPr>
          <p:nvPr>
            <p:ph type="subTitle" idx="4294967295"/>
          </p:nvPr>
        </p:nvSpPr>
        <p:spPr>
          <a:xfrm>
            <a:off x="0" y="2154238"/>
            <a:ext cx="5715000" cy="784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3600" b="1" dirty="0" smtClean="0"/>
              <a:t> </a:t>
            </a:r>
            <a:endParaRPr sz="3600" b="1" dirty="0"/>
          </a:p>
        </p:txBody>
      </p:sp>
      <p:sp>
        <p:nvSpPr>
          <p:cNvPr id="1907" name="Google Shape;1907;p15"/>
          <p:cNvSpPr txBox="1">
            <a:spLocks noGrp="1"/>
          </p:cNvSpPr>
          <p:nvPr>
            <p:ph type="body" idx="4294967295"/>
          </p:nvPr>
        </p:nvSpPr>
        <p:spPr>
          <a:xfrm>
            <a:off x="1259632" y="1203598"/>
            <a:ext cx="6408712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1.ГАУ 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ДПО РС (Я) «УМЦ по ГО и ЧС РС (Я)» по дополнительной профессиональной программе «Методическая работа в условиях внедрения профессиональных стандартов» в объёме-48 часов. С 04.06.2016 по 09.06.2016 г. г. Нижний Бестях. Удостоверение №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140400001310</a:t>
            </a:r>
          </a:p>
          <a:p>
            <a:pPr marL="76200" indent="0">
              <a:buNone/>
            </a:pPr>
            <a:endParaRPr lang="ru-RU" sz="1600" b="1" dirty="0">
              <a:solidFill>
                <a:schemeClr val="tx2"/>
              </a:solidFill>
            </a:endParaRPr>
          </a:p>
          <a:p>
            <a:pPr marL="76200" indent="0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2.В 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рамках Международного симпозиума по проблемам развития одаренности детей и молодёжи в образовании «Научное образование» прошла курсы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200" indent="0"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объёме-72 часа. С 08.06.18 по 15.06.2018 г. г. Якутск.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23278"/>
            <a:ext cx="6965245" cy="9018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Посещаю литературные места, музеи-квартиры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1026" name="Picture 2" descr="C:\Users\каб 12\Desktop\ф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/>
          <a:stretch/>
        </p:blipFill>
        <p:spPr bwMode="auto">
          <a:xfrm>
            <a:off x="151160" y="1059582"/>
            <a:ext cx="4010695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аб 12\Desktop\ф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2733"/>
            <a:ext cx="3456000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290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7356"/>
            <a:ext cx="4320480" cy="481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3758017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9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92546"/>
            <a:ext cx="6965245" cy="9018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Оформила  в кабинете  «Литературный салон»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1026" name="Picture 2" descr="C:\Users\каб 12\Desktop\ф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7" y="699542"/>
            <a:ext cx="5375999" cy="424802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1510"/>
            <a:ext cx="3151187" cy="43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2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098187" y="483518"/>
            <a:ext cx="63367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3.ГАУ ДПО РС (Я) «ИРПО» - «Реализация образовательных программ среднего общего образования в пределах освоения образовательных программ среднего профессионального образования» в объёме-36 часов. С 06.02.19-по 08.02.2019 г. г. Якутск. Удостоверение № 1404000253552</a:t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4.ООО «Центр инновационного образования и воспитания», «Формирование и развитие педагогической ИКТ-компетентности в соответствии с требованиями ФГОС и профессионального стандарта» ПК № 0472992,регистрационный номер-472992. С 3.06.2019 по 03.06.2019 г, в объёме-66 часов. г. Саратов.</a:t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5. ГАУ ДПО РС(Я) ИРПО «Информационные и коммуникационные технологии в СПО» с 24.02.по 28.02.2020 г, в объёме -24 часа.</a:t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341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28" y="15856"/>
            <a:ext cx="5688772" cy="402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endParaRPr dirty="0"/>
          </a:p>
        </p:txBody>
      </p:sp>
      <p:sp>
        <p:nvSpPr>
          <p:cNvPr id="1915" name="Google Shape;1915;p1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start with the first set of slides</a:t>
            </a:r>
            <a:endParaRPr dirty="0"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4" y="46260"/>
            <a:ext cx="3034378" cy="412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20" y="1609378"/>
            <a:ext cx="49867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Quotations are commonly printed as a means of inspiration and to invoke philosophical thoughts from the reader.</a:t>
            </a:r>
            <a:endParaRPr dirty="0"/>
          </a:p>
        </p:txBody>
      </p:sp>
      <p:sp>
        <p:nvSpPr>
          <p:cNvPr id="1922" name="Google Shape;1922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267494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</a:p>
        </p:txBody>
      </p:sp>
      <p:graphicFrame>
        <p:nvGraphicFramePr>
          <p:cNvPr id="5" name="Google Shape;2003;p26"/>
          <p:cNvGraphicFramePr/>
          <p:nvPr>
            <p:extLst>
              <p:ext uri="{D42A27DB-BD31-4B8C-83A1-F6EECF244321}">
                <p14:modId xmlns:p14="http://schemas.microsoft.com/office/powerpoint/2010/main" val="4127693352"/>
              </p:ext>
            </p:extLst>
          </p:nvPr>
        </p:nvGraphicFramePr>
        <p:xfrm>
          <a:off x="1115615" y="987575"/>
          <a:ext cx="6465885" cy="3672408"/>
        </p:xfrm>
        <a:graphic>
          <a:graphicData uri="http://schemas.openxmlformats.org/drawingml/2006/table">
            <a:tbl>
              <a:tblPr>
                <a:noFill/>
                <a:tableStyleId>{47943F33-2572-467E-8964-FC2F8C58FDE8}</a:tableStyleId>
              </a:tblPr>
              <a:tblGrid>
                <a:gridCol w="1293177"/>
                <a:gridCol w="1293177"/>
                <a:gridCol w="1293177"/>
                <a:gridCol w="1293177"/>
                <a:gridCol w="1293177"/>
              </a:tblGrid>
              <a:tr h="12289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ah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годы </a:t>
                      </a:r>
                      <a:endParaRPr sz="11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smtClean="0">
                          <a:solidFill>
                            <a:schemeClr val="lt1"/>
                          </a:solidFill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Успеваемость  %</a:t>
                      </a:r>
                      <a:endParaRPr sz="1800" b="1" dirty="0">
                        <a:solidFill>
                          <a:schemeClr val="lt1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smtClean="0">
                          <a:solidFill>
                            <a:schemeClr val="lt1"/>
                          </a:solidFill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Качество% </a:t>
                      </a:r>
                      <a:endParaRPr sz="1800" b="1" dirty="0">
                        <a:solidFill>
                          <a:schemeClr val="lt1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</a:tr>
              <a:tr h="61085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ah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2016-2017 уч год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900" dirty="0">
                        <a:solidFill>
                          <a:schemeClr val="tx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100 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68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61085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ah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2017-2018 уч год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900" dirty="0">
                        <a:solidFill>
                          <a:schemeClr val="tx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100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65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61085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ah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2018-2019 уч год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900" dirty="0">
                        <a:solidFill>
                          <a:schemeClr val="tx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100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70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61085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2019-2020 </a:t>
                      </a:r>
                      <a:r>
                        <a:rPr lang="ru-RU" sz="1400" dirty="0" err="1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уч</a:t>
                      </a: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год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100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65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067944" y="1491630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Русский язык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Quotations are commonly printed as a means of inspiration and to invoke philosophical thoughts from the reader.</a:t>
            </a:r>
            <a:endParaRPr/>
          </a:p>
        </p:txBody>
      </p:sp>
      <p:sp>
        <p:nvSpPr>
          <p:cNvPr id="1922" name="Google Shape;1922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1254271" y="267494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</a:p>
        </p:txBody>
      </p:sp>
      <p:graphicFrame>
        <p:nvGraphicFramePr>
          <p:cNvPr id="5" name="Google Shape;2003;p26"/>
          <p:cNvGraphicFramePr/>
          <p:nvPr>
            <p:extLst>
              <p:ext uri="{D42A27DB-BD31-4B8C-83A1-F6EECF244321}">
                <p14:modId xmlns:p14="http://schemas.microsoft.com/office/powerpoint/2010/main" val="69123379"/>
              </p:ext>
            </p:extLst>
          </p:nvPr>
        </p:nvGraphicFramePr>
        <p:xfrm>
          <a:off x="1475656" y="1059582"/>
          <a:ext cx="6105844" cy="3384377"/>
        </p:xfrm>
        <a:graphic>
          <a:graphicData uri="http://schemas.openxmlformats.org/drawingml/2006/table">
            <a:tbl>
              <a:tblPr>
                <a:noFill/>
                <a:tableStyleId>{47943F33-2572-467E-8964-FC2F8C58FDE8}</a:tableStyleId>
              </a:tblPr>
              <a:tblGrid>
                <a:gridCol w="1290644"/>
                <a:gridCol w="1203800"/>
                <a:gridCol w="1203800"/>
                <a:gridCol w="1203800"/>
                <a:gridCol w="1203800"/>
              </a:tblGrid>
              <a:tr h="10628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ah-RU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годы </a:t>
                      </a:r>
                      <a:endParaRPr sz="11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smtClean="0">
                          <a:solidFill>
                            <a:schemeClr val="lt1"/>
                          </a:solidFill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Успеваемость  %</a:t>
                      </a:r>
                      <a:endParaRPr sz="1800" b="1" dirty="0">
                        <a:solidFill>
                          <a:schemeClr val="lt1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smtClean="0">
                          <a:solidFill>
                            <a:schemeClr val="lt1"/>
                          </a:solidFill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Качество% </a:t>
                      </a:r>
                      <a:endParaRPr sz="1800" b="1" dirty="0">
                        <a:solidFill>
                          <a:schemeClr val="lt1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</a:tr>
              <a:tr h="62928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ah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2016-2017 уч год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900" dirty="0">
                        <a:solidFill>
                          <a:schemeClr val="tx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100 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60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56408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ah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2017-2018 уч год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900" dirty="0">
                        <a:solidFill>
                          <a:schemeClr val="tx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100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68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56408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ah-RU" sz="14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2018-2019 уч год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900" dirty="0">
                        <a:solidFill>
                          <a:schemeClr val="tx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100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70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56408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2019-2020 </a:t>
                      </a:r>
                      <a:r>
                        <a:rPr lang="ru-RU" sz="1400" dirty="0" err="1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уч</a:t>
                      </a: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год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100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65</a:t>
                      </a:r>
                      <a:endParaRPr sz="1400" dirty="0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5F6F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95919" y="1707654"/>
            <a:ext cx="2643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sz="2000" dirty="0" smtClean="0">
                <a:solidFill>
                  <a:schemeClr val="tx1"/>
                </a:solidFill>
              </a:rPr>
              <a:t>Русская литература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8"/>
          <p:cNvSpPr txBox="1">
            <a:spLocks noGrp="1"/>
          </p:cNvSpPr>
          <p:nvPr>
            <p:ph type="title"/>
          </p:nvPr>
        </p:nvSpPr>
        <p:spPr>
          <a:xfrm>
            <a:off x="1115616" y="123478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8" name="Google Shape;1928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✖"/>
            </a:pPr>
            <a:r>
              <a:rPr lang="en" dirty="0"/>
              <a:t>Here you have a list of items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✖"/>
            </a:pPr>
            <a:r>
              <a:rPr lang="en" dirty="0"/>
              <a:t>And some text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✖"/>
            </a:pPr>
            <a:r>
              <a:rPr lang="en" dirty="0"/>
              <a:t>But remember not to overload your slides with content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Your audience will listen to you or read the content, but won’t do both. </a:t>
            </a:r>
            <a:endParaRPr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29" name="Google Shape;1929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8284"/>
            <a:ext cx="274534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8284"/>
            <a:ext cx="2972386" cy="410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699542"/>
            <a:ext cx="3304547" cy="44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5094"/>
            <a:ext cx="6906817" cy="79428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 </a:t>
            </a:r>
            <a:r>
              <a:rPr lang="ru-RU" sz="3100" dirty="0" smtClean="0">
                <a:solidFill>
                  <a:srgbClr val="C00000"/>
                </a:solidFill>
              </a:rPr>
              <a:t>Лауреат Республиканской 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НПК-2016 Федоров Александр</a:t>
            </a:r>
            <a:endParaRPr lang="ru-RU" sz="3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8" name="Google Shape;1938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935" name="Google Shape;1935;p19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200" dirty="0" smtClean="0"/>
              <a:t> </a:t>
            </a:r>
            <a:endParaRPr sz="2200" dirty="0"/>
          </a:p>
        </p:txBody>
      </p:sp>
      <p:sp>
        <p:nvSpPr>
          <p:cNvPr id="1937" name="Google Shape;1937;p19"/>
          <p:cNvSpPr/>
          <p:nvPr/>
        </p:nvSpPr>
        <p:spPr>
          <a:xfrm>
            <a:off x="4160312" y="649932"/>
            <a:ext cx="867483" cy="1003003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" y="1146403"/>
            <a:ext cx="303287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843557"/>
            <a:ext cx="2952329" cy="428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47" y="843557"/>
            <a:ext cx="3261999" cy="428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719</TotalTime>
  <Words>803</Words>
  <Application>Microsoft Office PowerPoint</Application>
  <PresentationFormat>Экран (16:9)</PresentationFormat>
  <Paragraphs>134</Paragraphs>
  <Slides>32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Кнопка</vt:lpstr>
      <vt:lpstr> Портфолио преподавателя русского языка и литературы  Яковлевой Ольги Михайловны</vt:lpstr>
      <vt:lpstr> Яковлева Ольга Михайловна</vt:lpstr>
      <vt:lpstr>Результаты повышения квалификации по профилю педагогической деятельности: </vt:lpstr>
      <vt:lpstr>Презентация PowerPoint</vt:lpstr>
      <vt:lpstr>   </vt:lpstr>
      <vt:lpstr>Презентация PowerPoint</vt:lpstr>
      <vt:lpstr>Презентация PowerPoint</vt:lpstr>
      <vt:lpstr>Результаты участия обучающихся в выставках, конкурсах, олимпиадах, конференциях, соревнованиях  </vt:lpstr>
      <vt:lpstr> Лауреат Республиканской НПК-2016 Федоров Александр</vt:lpstr>
      <vt:lpstr>Республиканская НПК-2018 г. Дипломанты II степени- студенты гр.ЭМ-27 Вензель Ариан и Фуркайло Дима</vt:lpstr>
      <vt:lpstr>Финалисты ,дипломанты всероссийских конкурсов</vt:lpstr>
      <vt:lpstr> </vt:lpstr>
      <vt:lpstr>Финалист конкурса «Преподаватель-2017»</vt:lpstr>
      <vt:lpstr>Республиканский конкурс «Преподаватель-2017»</vt:lpstr>
      <vt:lpstr>Финалист конкурса «Преподаватель-2017»</vt:lpstr>
      <vt:lpstr>Всероссийская НПК ПИ СВФУ-2020 г.- Диплом II степени. Шаринов Леонид-студент гр.СВМ-28</vt:lpstr>
      <vt:lpstr>Презентация PowerPoint</vt:lpstr>
      <vt:lpstr>Республиканский конкурс методразработок-2019 г. Диплом I степени</vt:lpstr>
      <vt:lpstr>Презентация PowerPoint</vt:lpstr>
      <vt:lpstr>Мои публикации</vt:lpstr>
      <vt:lpstr>Презентация PowerPoint</vt:lpstr>
      <vt:lpstr>Презентация PowerPoint</vt:lpstr>
      <vt:lpstr>Мои поощрения и награды</vt:lpstr>
      <vt:lpstr>Моё творчество- рассказы. Победитель республиканских творческих конкурсов.</vt:lpstr>
      <vt:lpstr>Обмен опытом-семинары, конференции</vt:lpstr>
      <vt:lpstr>Руковожу театральной студией «Альтаир»</vt:lpstr>
      <vt:lpstr>Спектакль «Барышня-крестьянка»</vt:lpstr>
      <vt:lpstr>Презентация PowerPoint</vt:lpstr>
      <vt:lpstr>Презентация PowerPoint</vt:lpstr>
      <vt:lpstr>Посещаю литературные места, музеи-квартиры</vt:lpstr>
      <vt:lpstr>Презентация PowerPoint</vt:lpstr>
      <vt:lpstr>Оформила  в кабинете  «Литературный салон»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преподавателя русского языка и литературы  Яковлевой Ольги Михайловны</dc:title>
  <dc:creator>каб 12</dc:creator>
  <cp:lastModifiedBy>История</cp:lastModifiedBy>
  <cp:revision>48</cp:revision>
  <dcterms:modified xsi:type="dcterms:W3CDTF">2020-11-12T04:35:05Z</dcterms:modified>
</cp:coreProperties>
</file>