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72" r:id="rId5"/>
    <p:sldId id="273" r:id="rId6"/>
    <p:sldId id="274" r:id="rId7"/>
    <p:sldId id="258" r:id="rId8"/>
    <p:sldId id="260" r:id="rId9"/>
    <p:sldId id="263" r:id="rId10"/>
    <p:sldId id="275" r:id="rId11"/>
    <p:sldId id="276" r:id="rId12"/>
    <p:sldId id="267" r:id="rId13"/>
    <p:sldId id="269" r:id="rId14"/>
    <p:sldId id="280" r:id="rId15"/>
    <p:sldId id="270" r:id="rId16"/>
    <p:sldId id="277" r:id="rId17"/>
    <p:sldId id="271" r:id="rId18"/>
    <p:sldId id="281" r:id="rId19"/>
    <p:sldId id="278" r:id="rId20"/>
    <p:sldId id="279" r:id="rId21"/>
    <p:sldId id="282" r:id="rId22"/>
    <p:sldId id="28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58" y="-8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  <c:pt idx="4">
                  <c:v>2022-2023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  <c:pt idx="4">
                  <c:v>2022-2023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50</c:v>
                </c:pt>
                <c:pt idx="1">
                  <c:v>55</c:v>
                </c:pt>
                <c:pt idx="2">
                  <c:v>45</c:v>
                </c:pt>
                <c:pt idx="3">
                  <c:v>53</c:v>
                </c:pt>
                <c:pt idx="4">
                  <c:v>55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  <c:pt idx="4">
                  <c:v>2022-2023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914560"/>
        <c:axId val="24940928"/>
        <c:axId val="0"/>
      </c:bar3DChart>
      <c:catAx>
        <c:axId val="24914560"/>
        <c:scaling>
          <c:orientation val="minMax"/>
        </c:scaling>
        <c:delete val="0"/>
        <c:axPos val="b"/>
        <c:majorTickMark val="out"/>
        <c:minorTickMark val="none"/>
        <c:tickLblPos val="nextTo"/>
        <c:crossAx val="24940928"/>
        <c:crosses val="autoZero"/>
        <c:auto val="1"/>
        <c:lblAlgn val="ctr"/>
        <c:lblOffset val="100"/>
        <c:noMultiLvlLbl val="0"/>
      </c:catAx>
      <c:valAx>
        <c:axId val="24940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914560"/>
        <c:crosses val="autoZero"/>
        <c:crossBetween val="between"/>
      </c:valAx>
    </c:plotArea>
    <c:legend>
      <c:legendPos val="r"/>
      <c:legendEntry>
        <c:idx val="2"/>
        <c:delete val="1"/>
      </c:legendEntry>
      <c:layout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  <c:pt idx="4">
                  <c:v>2022-2023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  <c:pt idx="4">
                  <c:v>2022-2023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65</c:v>
                </c:pt>
                <c:pt idx="1">
                  <c:v>60</c:v>
                </c:pt>
                <c:pt idx="2">
                  <c:v>49</c:v>
                </c:pt>
                <c:pt idx="3">
                  <c:v>60</c:v>
                </c:pt>
                <c:pt idx="4">
                  <c:v>65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  <c:pt idx="4">
                  <c:v>2022-2023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623808"/>
        <c:axId val="49625344"/>
        <c:axId val="0"/>
      </c:bar3DChart>
      <c:catAx>
        <c:axId val="49623808"/>
        <c:scaling>
          <c:orientation val="minMax"/>
        </c:scaling>
        <c:delete val="0"/>
        <c:axPos val="b"/>
        <c:majorTickMark val="out"/>
        <c:minorTickMark val="none"/>
        <c:tickLblPos val="nextTo"/>
        <c:crossAx val="49625344"/>
        <c:crosses val="autoZero"/>
        <c:auto val="1"/>
        <c:lblAlgn val="ctr"/>
        <c:lblOffset val="100"/>
        <c:noMultiLvlLbl val="0"/>
      </c:catAx>
      <c:valAx>
        <c:axId val="49625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9623808"/>
        <c:crosses val="autoZero"/>
        <c:crossBetween val="between"/>
      </c:valAx>
    </c:plotArea>
    <c:legend>
      <c:legendPos val="r"/>
      <c:legendEntry>
        <c:idx val="2"/>
        <c:delete val="1"/>
      </c:legendEntry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285A-D00F-4222-84E4-DAC8447B800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19E-C93E-4C1C-ADEE-300D3CB44A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285A-D00F-4222-84E4-DAC8447B800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19E-C93E-4C1C-ADEE-300D3CB44A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285A-D00F-4222-84E4-DAC8447B800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19E-C93E-4C1C-ADEE-300D3CB44AA5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285A-D00F-4222-84E4-DAC8447B800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19E-C93E-4C1C-ADEE-300D3CB44AA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285A-D00F-4222-84E4-DAC8447B800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19E-C93E-4C1C-ADEE-300D3CB44A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285A-D00F-4222-84E4-DAC8447B800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19E-C93E-4C1C-ADEE-300D3CB44AA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285A-D00F-4222-84E4-DAC8447B800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19E-C93E-4C1C-ADEE-300D3CB44A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285A-D00F-4222-84E4-DAC8447B800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19E-C93E-4C1C-ADEE-300D3CB44A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285A-D00F-4222-84E4-DAC8447B800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19E-C93E-4C1C-ADEE-300D3CB44A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285A-D00F-4222-84E4-DAC8447B800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19E-C93E-4C1C-ADEE-300D3CB44AA5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285A-D00F-4222-84E4-DAC8447B800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19E-C93E-4C1C-ADEE-300D3CB44AA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221285A-D00F-4222-84E4-DAC8447B800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F32619E-C93E-4C1C-ADEE-300D3CB44AA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8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5.emf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14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urok.ru/go.html?href=http://www.native-english.ru/exercises" TargetMode="External"/><Relationship Id="rId13" Type="http://schemas.openxmlformats.org/officeDocument/2006/relationships/hyperlink" Target="https://infourok.ru/konkurs" TargetMode="External"/><Relationship Id="rId3" Type="http://schemas.openxmlformats.org/officeDocument/2006/relationships/hyperlink" Target="https://skyeng.ru/" TargetMode="External"/><Relationship Id="rId7" Type="http://schemas.openxmlformats.org/officeDocument/2006/relationships/hyperlink" Target="https://infourok.ru/go.html?href=http://www.youtube.com/watch?v%3Df8WlJwiQ2G0%26feature%3Drelated%20" TargetMode="External"/><Relationship Id="rId12" Type="http://schemas.openxmlformats.org/officeDocument/2006/relationships/hyperlink" Target="http://www.studyenglishtoday.net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fourok.ru/go.html?href=http://www.woodlands-junior.kent.sch.uk/customs/questions/theQueen.htm" TargetMode="External"/><Relationship Id="rId11" Type="http://schemas.openxmlformats.org/officeDocument/2006/relationships/hyperlink" Target="http://www.learnenglish.de/" TargetMode="External"/><Relationship Id="rId5" Type="http://schemas.openxmlformats.org/officeDocument/2006/relationships/hyperlink" Target="https://infourok.ru/go.html?href=http://www.eltgames.com/ESL-jobs-GrEl.htm" TargetMode="External"/><Relationship Id="rId15" Type="http://schemas.openxmlformats.org/officeDocument/2006/relationships/hyperlink" Target="https://metaschool.ru/internet-olympiada.php?subjectId=3" TargetMode="External"/><Relationship Id="rId10" Type="http://schemas.openxmlformats.org/officeDocument/2006/relationships/hyperlink" Target="http://www.britishcouncil.org/ru/russia-english%20online.htm" TargetMode="External"/><Relationship Id="rId4" Type="http://schemas.openxmlformats.org/officeDocument/2006/relationships/hyperlink" Target="http://www.learnenglishbest.com/" TargetMode="External"/><Relationship Id="rId9" Type="http://schemas.openxmlformats.org/officeDocument/2006/relationships/hyperlink" Target="http://www.study.ru/online/tests/english.html" TargetMode="External"/><Relationship Id="rId14" Type="http://schemas.openxmlformats.org/officeDocument/2006/relationships/hyperlink" Target="https://uchi.r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780928"/>
            <a:ext cx="4102224" cy="1470025"/>
          </a:xfrm>
        </p:spPr>
        <p:txBody>
          <a:bodyPr>
            <a:noAutofit/>
          </a:bodyPr>
          <a:lstStyle/>
          <a:p>
            <a:r>
              <a:rPr lang="ru-RU" sz="3200" dirty="0"/>
              <a:t>Оконешникова Алла </a:t>
            </a:r>
            <a:r>
              <a:rPr lang="ru-RU" sz="3200" dirty="0" smtClean="0"/>
              <a:t>Юрьевна- преподаватель иностранного языка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9233" y="4869160"/>
            <a:ext cx="3312368" cy="17526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стаж-20 лет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стаж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20 лет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данном учреждении -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 лет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 высшая, Приказ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МПОПиРК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РС(Я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 №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07-13/78/а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15.02.2017 г.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4" name="Рисунок 3" descr="\\Serverypt\общая папка\АХЧ\Эмблема Промышленный техникум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22413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Admin\Pictures\ОА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4824"/>
            <a:ext cx="3271556" cy="43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267309"/>
              </p:ext>
            </p:extLst>
          </p:nvPr>
        </p:nvGraphicFramePr>
        <p:xfrm>
          <a:off x="1619672" y="247062"/>
          <a:ext cx="7056784" cy="115824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7056784"/>
              </a:tblGrid>
              <a:tr h="254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/>
                      </a:r>
                      <a:br>
                        <a:rPr lang="ru-RU" sz="800" dirty="0">
                          <a:effectLst/>
                        </a:rPr>
                      </a:br>
                      <a:r>
                        <a:rPr lang="ru-RU" sz="1600" spc="-5" dirty="0">
                          <a:effectLst/>
                        </a:rPr>
                        <a:t>Министерство образования и науки Республики Саха</a:t>
                      </a:r>
                      <a:r>
                        <a:rPr lang="ru-RU" sz="1600" dirty="0">
                          <a:effectLst/>
                        </a:rPr>
                        <a:t> (Якутия)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53" marR="55653" marT="0" marB="0"/>
                </a:tc>
              </a:tr>
              <a:tr h="551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Государственное автономное профессиональное  образовательное учреждение </a:t>
                      </a:r>
                      <a:r>
                        <a:rPr lang="ru-RU" sz="1600" spc="-5" dirty="0">
                          <a:effectLst/>
                        </a:rPr>
                        <a:t>Республики Саха (Якутия) 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5" dirty="0">
                          <a:effectLst/>
                        </a:rPr>
                        <a:t>«Якутский промышленный </a:t>
                      </a:r>
                      <a:r>
                        <a:rPr lang="ru-RU" sz="2000" spc="-5" dirty="0" smtClean="0">
                          <a:effectLst/>
                        </a:rPr>
                        <a:t>техникум им. Т.Г. Десяткина»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53" marR="5565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931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676516"/>
              </p:ext>
            </p:extLst>
          </p:nvPr>
        </p:nvGraphicFramePr>
        <p:xfrm>
          <a:off x="323529" y="476672"/>
          <a:ext cx="1944216" cy="2751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" name="Acrobat Document" r:id="rId3" imgW="5667122" imgH="8019837" progId="AcroExch.Document.11">
                  <p:embed/>
                </p:oleObj>
              </mc:Choice>
              <mc:Fallback>
                <p:oleObj name="Acrobat Document" r:id="rId3" imgW="5667122" imgH="801983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9" y="476672"/>
                        <a:ext cx="1944216" cy="2751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214518"/>
              </p:ext>
            </p:extLst>
          </p:nvPr>
        </p:nvGraphicFramePr>
        <p:xfrm>
          <a:off x="2483768" y="476672"/>
          <a:ext cx="1944216" cy="2751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" name="Acrobat Document" r:id="rId5" imgW="5667122" imgH="8019837" progId="AcroExch.Document.11">
                  <p:embed/>
                </p:oleObj>
              </mc:Choice>
              <mc:Fallback>
                <p:oleObj name="Acrobat Document" r:id="rId5" imgW="5667122" imgH="801983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83768" y="476672"/>
                        <a:ext cx="1944216" cy="2751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835346"/>
              </p:ext>
            </p:extLst>
          </p:nvPr>
        </p:nvGraphicFramePr>
        <p:xfrm>
          <a:off x="4499993" y="476672"/>
          <a:ext cx="1944216" cy="2751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" name="Acrobat Document" r:id="rId7" imgW="5667122" imgH="8019837" progId="AcroExch.Document.11">
                  <p:embed/>
                </p:oleObj>
              </mc:Choice>
              <mc:Fallback>
                <p:oleObj name="Acrobat Document" r:id="rId7" imgW="5667122" imgH="801983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99993" y="476672"/>
                        <a:ext cx="1944216" cy="2751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2395753"/>
              </p:ext>
            </p:extLst>
          </p:nvPr>
        </p:nvGraphicFramePr>
        <p:xfrm>
          <a:off x="6732240" y="476672"/>
          <a:ext cx="1882699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" name="Acrobat Document" r:id="rId9" imgW="5667122" imgH="8019837" progId="AcroExch.Document.11">
                  <p:embed/>
                </p:oleObj>
              </mc:Choice>
              <mc:Fallback>
                <p:oleObj name="Acrobat Document" r:id="rId9" imgW="5667122" imgH="801983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32240" y="476672"/>
                        <a:ext cx="1882699" cy="2664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337859"/>
              </p:ext>
            </p:extLst>
          </p:nvPr>
        </p:nvGraphicFramePr>
        <p:xfrm>
          <a:off x="251520" y="3356993"/>
          <a:ext cx="2035350" cy="28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" name="Acrobat Document" r:id="rId11" imgW="5667122" imgH="8019837" progId="AcroExch.Document.11">
                  <p:embed/>
                </p:oleObj>
              </mc:Choice>
              <mc:Fallback>
                <p:oleObj name="Acrobat Document" r:id="rId11" imgW="5667122" imgH="801983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1520" y="3356993"/>
                        <a:ext cx="2035350" cy="2880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953615"/>
              </p:ext>
            </p:extLst>
          </p:nvPr>
        </p:nvGraphicFramePr>
        <p:xfrm>
          <a:off x="2555776" y="3284984"/>
          <a:ext cx="2351801" cy="3328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" name="Acrobat Document" r:id="rId13" imgW="5667122" imgH="8019837" progId="AcroExch.Document.11">
                  <p:embed/>
                </p:oleObj>
              </mc:Choice>
              <mc:Fallback>
                <p:oleObj name="Acrobat Document" r:id="rId13" imgW="5667122" imgH="801983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55776" y="3284984"/>
                        <a:ext cx="2351801" cy="3328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659618"/>
              </p:ext>
            </p:extLst>
          </p:nvPr>
        </p:nvGraphicFramePr>
        <p:xfrm>
          <a:off x="4686256" y="3284984"/>
          <a:ext cx="2380176" cy="3368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" name="Acrobat Document" r:id="rId15" imgW="5667122" imgH="8019837" progId="AcroExch.Document.11">
                  <p:embed/>
                </p:oleObj>
              </mc:Choice>
              <mc:Fallback>
                <p:oleObj name="Acrobat Document" r:id="rId15" imgW="5667122" imgH="801983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686256" y="3284984"/>
                        <a:ext cx="2380176" cy="3368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842352"/>
              </p:ext>
            </p:extLst>
          </p:nvPr>
        </p:nvGraphicFramePr>
        <p:xfrm>
          <a:off x="6660232" y="3212976"/>
          <a:ext cx="2402685" cy="3400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" name="Acrobat Document" r:id="rId17" imgW="5667122" imgH="8019837" progId="AcroExch.Document.11">
                  <p:embed/>
                </p:oleObj>
              </mc:Choice>
              <mc:Fallback>
                <p:oleObj name="Acrobat Document" r:id="rId17" imgW="5667122" imgH="801983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60232" y="3212976"/>
                        <a:ext cx="2402685" cy="3400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498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C:\Users\Admin\Pictures\нп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8651"/>
            <a:ext cx="4075860" cy="608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ХАРД\Портфолио Оконешниковой А.Ю\сканированные документы\НПК 2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71" y="3501008"/>
            <a:ext cx="441163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431426">
            <a:off x="5285262" y="207347"/>
            <a:ext cx="3537114" cy="356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633306"/>
              </p:ext>
            </p:extLst>
          </p:nvPr>
        </p:nvGraphicFramePr>
        <p:xfrm>
          <a:off x="5796136" y="3501008"/>
          <a:ext cx="1983749" cy="2805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Acrobat Document" r:id="rId6" imgW="8020016" imgH="11344166" progId="AcroExch.Document.11">
                  <p:embed/>
                </p:oleObj>
              </mc:Choice>
              <mc:Fallback>
                <p:oleObj name="Acrobat Document" r:id="rId6" imgW="8020016" imgH="1134416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96136" y="3501008"/>
                        <a:ext cx="1983749" cy="2805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833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Documents and Settings\user\Мои документы\P1050245.JPG"/>
          <p:cNvPicPr>
            <a:picLocks noChangeAspect="1" noChangeArrowheads="1"/>
          </p:cNvPicPr>
          <p:nvPr/>
        </p:nvPicPr>
        <p:blipFill>
          <a:blip r:embed="rId2" cstate="print"/>
          <a:srcRect l="4465" t="15875" r="10708" b="6734"/>
          <a:stretch>
            <a:fillRect/>
          </a:stretch>
        </p:blipFill>
        <p:spPr bwMode="auto">
          <a:xfrm>
            <a:off x="4572000" y="3717032"/>
            <a:ext cx="4496096" cy="3076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484784"/>
            <a:ext cx="8640959" cy="47133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 smtClean="0"/>
              <a:t>Применяет </a:t>
            </a:r>
            <a:r>
              <a:rPr lang="ru-RU" sz="1400" dirty="0"/>
              <a:t>интерактивные педагогические технологии при дистанционном формате обучения: систему электронного обучения и тестирования MOODLE, образовательный интернет-проект </a:t>
            </a:r>
            <a:r>
              <a:rPr lang="ru-RU" sz="1400" dirty="0" err="1"/>
              <a:t>Инфоурок</a:t>
            </a:r>
            <a:r>
              <a:rPr lang="ru-RU" sz="1400" dirty="0"/>
              <a:t> (http://infourok.ru), систему онлайн-тестов https://onlinetestpad.com/, платформу для проведения онлайн-занятий ZOOM; </a:t>
            </a:r>
            <a:r>
              <a:rPr lang="ru-RU" sz="1400" u="sng" dirty="0">
                <a:hlinkClick r:id="rId3"/>
              </a:rPr>
              <a:t>https://skyeng.ru/</a:t>
            </a:r>
            <a:r>
              <a:rPr lang="ru-RU" sz="1400" dirty="0"/>
              <a:t>, офисные прикладные программы и средства ИКТ: текстовые процессоры, электронные таблицы, программы подготовки презентаций; электронную библиотечную систему ЭБС. </a:t>
            </a:r>
            <a:endParaRPr lang="ru-RU" sz="1400" dirty="0" smtClean="0"/>
          </a:p>
          <a:p>
            <a:pPr marL="0" indent="0">
              <a:buNone/>
            </a:pPr>
            <a:r>
              <a:rPr lang="ru-RU" sz="1400" dirty="0"/>
              <a:t>Преподаватель  использует следующие  </a:t>
            </a:r>
            <a:r>
              <a:rPr lang="ru-RU" sz="1400" dirty="0" err="1"/>
              <a:t>интернет-ресурсы</a:t>
            </a:r>
            <a:r>
              <a:rPr lang="ru-RU" sz="1400" dirty="0"/>
              <a:t> при подготовке к своим </a:t>
            </a:r>
            <a:r>
              <a:rPr lang="ru-RU" sz="1400" dirty="0" smtClean="0"/>
              <a:t>урокам:</a:t>
            </a:r>
          </a:p>
          <a:p>
            <a:pPr marL="0" indent="0">
              <a:buNone/>
            </a:pPr>
            <a:r>
              <a:rPr lang="en-US" sz="1400" dirty="0" smtClean="0">
                <a:hlinkClick r:id="rId4"/>
              </a:rPr>
              <a:t>http</a:t>
            </a:r>
            <a:r>
              <a:rPr lang="ru-RU" sz="1400" dirty="0">
                <a:hlinkClick r:id="rId4"/>
              </a:rPr>
              <a:t>://</a:t>
            </a:r>
            <a:r>
              <a:rPr lang="en-US" sz="1400" dirty="0">
                <a:hlinkClick r:id="rId4"/>
              </a:rPr>
              <a:t>www</a:t>
            </a:r>
            <a:r>
              <a:rPr lang="ru-RU" sz="1400" dirty="0">
                <a:hlinkClick r:id="rId4"/>
              </a:rPr>
              <a:t>.</a:t>
            </a:r>
            <a:r>
              <a:rPr lang="en-US" sz="1400" dirty="0" err="1">
                <a:hlinkClick r:id="rId4"/>
              </a:rPr>
              <a:t>learnenglishbest</a:t>
            </a:r>
            <a:r>
              <a:rPr lang="ru-RU" sz="1400" dirty="0">
                <a:hlinkClick r:id="rId4"/>
              </a:rPr>
              <a:t>.</a:t>
            </a:r>
            <a:r>
              <a:rPr lang="en-US" sz="1400" dirty="0">
                <a:hlinkClick r:id="rId4"/>
              </a:rPr>
              <a:t>com</a:t>
            </a:r>
            <a:r>
              <a:rPr lang="en-US" sz="1400" dirty="0"/>
              <a:t> </a:t>
            </a:r>
            <a:r>
              <a:rPr lang="ru-RU" sz="1400" dirty="0"/>
              <a:t> </a:t>
            </a:r>
          </a:p>
          <a:p>
            <a:pPr marL="0" lvl="0" indent="0">
              <a:buNone/>
            </a:pPr>
            <a:r>
              <a:rPr lang="ru-RU" sz="1400" dirty="0" smtClean="0">
                <a:hlinkClick r:id="rId5"/>
              </a:rPr>
              <a:t>//</a:t>
            </a:r>
            <a:r>
              <a:rPr lang="ru-RU" sz="1400" dirty="0">
                <a:hlinkClick r:id="rId5"/>
              </a:rPr>
              <a:t>www.eltgames.com </a:t>
            </a:r>
            <a:r>
              <a:rPr lang="ru-RU" sz="1400" dirty="0"/>
              <a:t> </a:t>
            </a:r>
          </a:p>
          <a:p>
            <a:pPr marL="0" lvl="0" indent="0">
              <a:buNone/>
            </a:pPr>
            <a:r>
              <a:rPr lang="ru-RU" sz="1400" dirty="0"/>
              <a:t> </a:t>
            </a:r>
            <a:r>
              <a:rPr lang="ru-RU" sz="1400" dirty="0">
                <a:hlinkClick r:id="rId6"/>
              </a:rPr>
              <a:t>http://</a:t>
            </a:r>
            <a:r>
              <a:rPr lang="ru-RU" sz="1400" dirty="0" smtClean="0">
                <a:hlinkClick r:id="rId6"/>
              </a:rPr>
              <a:t>www.woodlands-junior.kent.sch.uk/customs/questions/theQueen.htm</a:t>
            </a:r>
            <a:r>
              <a:rPr lang="ru-RU" sz="1400" dirty="0" smtClean="0"/>
              <a:t> </a:t>
            </a:r>
            <a:r>
              <a:rPr lang="ru-RU" sz="1400" dirty="0" smtClean="0">
                <a:hlinkClick r:id="rId7"/>
              </a:rPr>
              <a:t>http</a:t>
            </a:r>
            <a:r>
              <a:rPr lang="ru-RU" sz="1400" dirty="0">
                <a:hlinkClick r:id="rId7"/>
              </a:rPr>
              <a:t>://www.youtube.com/watch?v=f8WlJwiQ2G0&amp;feature=related</a:t>
            </a:r>
            <a:r>
              <a:rPr lang="ru-RU" sz="1400" dirty="0" smtClean="0"/>
              <a:t>.</a:t>
            </a:r>
          </a:p>
          <a:p>
            <a:pPr marL="0" lvl="0" indent="0">
              <a:buNone/>
            </a:pPr>
            <a:r>
              <a:rPr lang="ru-RU" sz="1400" dirty="0" smtClean="0"/>
              <a:t>­­­­</a:t>
            </a:r>
            <a:r>
              <a:rPr lang="ru-RU" sz="1400" dirty="0">
                <a:hlinkClick r:id="rId8"/>
              </a:rPr>
              <a:t>http://</a:t>
            </a:r>
            <a:r>
              <a:rPr lang="ru-RU" sz="1400" dirty="0" smtClean="0">
                <a:hlinkClick r:id="rId8"/>
              </a:rPr>
              <a:t>www.native-english.ru/exercises</a:t>
            </a:r>
            <a:endParaRPr lang="ru-RU" sz="1400" dirty="0"/>
          </a:p>
          <a:p>
            <a:pPr marL="0" lvl="0" indent="0">
              <a:buNone/>
            </a:pPr>
            <a:r>
              <a:rPr lang="ru-RU" sz="1400" dirty="0" smtClean="0">
                <a:hlinkClick r:id="rId9"/>
              </a:rPr>
              <a:t>http</a:t>
            </a:r>
            <a:r>
              <a:rPr lang="ru-RU" sz="1400" dirty="0">
                <a:hlinkClick r:id="rId9"/>
              </a:rPr>
              <a:t>://www.study.ru/online/tests/english.html</a:t>
            </a:r>
            <a:r>
              <a:rPr lang="ru-RU" sz="1400" dirty="0"/>
              <a:t> </a:t>
            </a:r>
          </a:p>
          <a:p>
            <a:pPr marL="0" indent="0">
              <a:buNone/>
            </a:pPr>
            <a:r>
              <a:rPr lang="en-US" sz="1400" u="sng" dirty="0">
                <a:hlinkClick r:id="rId10"/>
              </a:rPr>
              <a:t>http://www.britishcouncil.org/ru/russia-english online.htm</a:t>
            </a:r>
            <a:r>
              <a:rPr lang="en-US" sz="1400" dirty="0"/>
              <a:t> </a:t>
            </a:r>
            <a:endParaRPr lang="ru-RU" sz="1400" dirty="0"/>
          </a:p>
          <a:p>
            <a:pPr marL="0" indent="0">
              <a:buNone/>
            </a:pPr>
            <a:r>
              <a:rPr lang="en-US" sz="1400" dirty="0">
                <a:hlinkClick r:id="rId11"/>
              </a:rPr>
              <a:t>http://www.learnenglish.de/</a:t>
            </a:r>
            <a:endParaRPr lang="ru-RU" sz="1400" dirty="0"/>
          </a:p>
          <a:p>
            <a:pPr marL="0" indent="0">
              <a:buNone/>
            </a:pPr>
            <a:r>
              <a:rPr lang="en-US" sz="1400" dirty="0">
                <a:hlinkClick r:id="rId12"/>
              </a:rPr>
              <a:t>http://www.studyenglishtoday.net/</a:t>
            </a:r>
            <a:endParaRPr lang="ru-RU" sz="1400" dirty="0"/>
          </a:p>
          <a:p>
            <a:pPr marL="0" indent="0">
              <a:buNone/>
            </a:pPr>
            <a:r>
              <a:rPr lang="ru-RU" sz="1400" dirty="0" smtClean="0">
                <a:hlinkClick r:id="rId13"/>
              </a:rPr>
              <a:t>https</a:t>
            </a:r>
            <a:r>
              <a:rPr lang="ru-RU" sz="1400" dirty="0">
                <a:hlinkClick r:id="rId13"/>
              </a:rPr>
              <a:t>://infourok.ru/konkurs</a:t>
            </a:r>
            <a:endParaRPr lang="ru-RU" sz="1400" dirty="0"/>
          </a:p>
          <a:p>
            <a:pPr marL="0" indent="0">
              <a:buNone/>
            </a:pPr>
            <a:r>
              <a:rPr lang="ru-RU" sz="1400" dirty="0">
                <a:hlinkClick r:id="rId14"/>
              </a:rPr>
              <a:t>https://uchi.ru/</a:t>
            </a:r>
            <a:endParaRPr lang="ru-RU" sz="1400" dirty="0"/>
          </a:p>
          <a:p>
            <a:pPr marL="0" indent="0">
              <a:buNone/>
            </a:pPr>
            <a:r>
              <a:rPr lang="ru-RU" sz="1400" dirty="0">
                <a:hlinkClick r:id="rId15"/>
              </a:rPr>
              <a:t>https://metaschool.ru/internet-olympiada.php?subjectId=3</a:t>
            </a:r>
            <a:r>
              <a:rPr lang="ru-RU" sz="1400" dirty="0"/>
              <a:t>.</a:t>
            </a:r>
          </a:p>
          <a:p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/>
              <a:t>Результаты использования новых образовательных технологий </a:t>
            </a:r>
          </a:p>
        </p:txBody>
      </p:sp>
    </p:spTree>
    <p:extLst>
      <p:ext uri="{BB962C8B-B14F-4D97-AF65-F5344CB8AC3E}">
        <p14:creationId xmlns:p14="http://schemas.microsoft.com/office/powerpoint/2010/main" val="376730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C:\Users\Admin\Pictures\нпк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01008"/>
            <a:ext cx="3734814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5179" y="1700808"/>
            <a:ext cx="4070797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/>
              <a:t>Разработан учебно-методический комплекс (УМКД) учебной дисциплины «Иностранный язык»:  нормативный блок (рабочие программы дисциплины, календарно-тематические планы,  методический блок (методические рекомендации к выполнению СРС, практических заданий, лабораторных работ);  диагностический блок (контрольно-оценочные средства, контрольно-измерительные материалы, экзаменационные задания, фонд оценочных средств, оценочные ведомости),  практическая часть (поурочные планы, мультимедийные презентации, планы практических занятий); теоретическая часть (лекции, </a:t>
            </a:r>
            <a:r>
              <a:rPr lang="ru-RU" sz="1600" dirty="0" err="1"/>
              <a:t>видеоуроки</a:t>
            </a:r>
            <a:r>
              <a:rPr lang="ru-RU" sz="1600" dirty="0"/>
              <a:t>, электронные </a:t>
            </a:r>
            <a:r>
              <a:rPr lang="ru-RU" sz="1600" dirty="0" smtClean="0"/>
              <a:t>учебники), фонд </a:t>
            </a:r>
            <a:r>
              <a:rPr lang="ru-RU" sz="1600" dirty="0"/>
              <a:t>оценочных </a:t>
            </a:r>
            <a:r>
              <a:rPr lang="ru-RU" sz="1600" dirty="0" smtClean="0"/>
              <a:t>средств</a:t>
            </a:r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Эффективность работы по программно-методическому сопровождению образовательного процесса</a:t>
            </a:r>
          </a:p>
        </p:txBody>
      </p:sp>
      <p:pic>
        <p:nvPicPr>
          <p:cNvPr id="6" name="Picture 1" descr="F:\DCIM\105_PANA\P1050619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11905" t="3969" r="6247" b="2765"/>
          <a:stretch>
            <a:fillRect/>
          </a:stretch>
        </p:blipFill>
        <p:spPr bwMode="auto">
          <a:xfrm>
            <a:off x="4644008" y="1860823"/>
            <a:ext cx="3049281" cy="2605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474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DCIM\105_PANA\P1050621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t="12807" b="7150"/>
          <a:stretch>
            <a:fillRect/>
          </a:stretch>
        </p:blipFill>
        <p:spPr>
          <a:xfrm>
            <a:off x="4680127" y="704885"/>
            <a:ext cx="4104456" cy="2463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4" descr="F:\P1030769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751905" y="3453755"/>
            <a:ext cx="4032678" cy="30243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35548" y="704885"/>
            <a:ext cx="38044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</a:rPr>
              <a:t>по профессиям:</a:t>
            </a:r>
          </a:p>
          <a:p>
            <a:r>
              <a:rPr lang="ru-RU" dirty="0">
                <a:solidFill>
                  <a:schemeClr val="tx2"/>
                </a:solidFill>
              </a:rPr>
              <a:t>08.01.14. Монтажник санитарно-технических, </a:t>
            </a:r>
          </a:p>
          <a:p>
            <a:r>
              <a:rPr lang="ru-RU" dirty="0">
                <a:solidFill>
                  <a:schemeClr val="tx2"/>
                </a:solidFill>
              </a:rPr>
              <a:t>вентиляционных систем и оборудования; </a:t>
            </a:r>
          </a:p>
          <a:p>
            <a:r>
              <a:rPr lang="ru-RU" dirty="0">
                <a:solidFill>
                  <a:schemeClr val="tx2"/>
                </a:solidFill>
              </a:rPr>
              <a:t>08.01.18 Электромонтажник электрических</a:t>
            </a:r>
          </a:p>
          <a:p>
            <a:r>
              <a:rPr lang="ru-RU" dirty="0">
                <a:solidFill>
                  <a:schemeClr val="tx2"/>
                </a:solidFill>
              </a:rPr>
              <a:t> сетей и электрооборудования; </a:t>
            </a:r>
          </a:p>
          <a:p>
            <a:r>
              <a:rPr lang="ru-RU" dirty="0">
                <a:solidFill>
                  <a:schemeClr val="tx2"/>
                </a:solidFill>
              </a:rPr>
              <a:t>54.01.02 Ювелир; </a:t>
            </a:r>
          </a:p>
          <a:p>
            <a:r>
              <a:rPr lang="ru-RU" dirty="0">
                <a:solidFill>
                  <a:schemeClr val="tx2"/>
                </a:solidFill>
              </a:rPr>
              <a:t>15.01.33 Токарь на станках с числовым программным управлением; </a:t>
            </a:r>
          </a:p>
          <a:p>
            <a:r>
              <a:rPr lang="ru-RU" dirty="0">
                <a:solidFill>
                  <a:schemeClr val="tx2"/>
                </a:solidFill>
              </a:rPr>
              <a:t>13.01.03. Электрослесарь по ремонту оборудования электростанций; </a:t>
            </a:r>
          </a:p>
          <a:p>
            <a:r>
              <a:rPr lang="ru-RU" dirty="0">
                <a:solidFill>
                  <a:schemeClr val="tx2"/>
                </a:solidFill>
              </a:rPr>
              <a:t>08.01.09. Слесарь по строительно-монтажным работам; </a:t>
            </a:r>
          </a:p>
          <a:p>
            <a:r>
              <a:rPr lang="ru-RU" dirty="0">
                <a:solidFill>
                  <a:schemeClr val="tx2"/>
                </a:solidFill>
              </a:rPr>
              <a:t>08.01.26. Мастер по ремонту и обслуживанию инженерных систем жилищно-коммунального хозяйства.</a:t>
            </a:r>
          </a:p>
        </p:txBody>
      </p:sp>
    </p:spTree>
    <p:extLst>
      <p:ext uri="{BB962C8B-B14F-4D97-AF65-F5344CB8AC3E}">
        <p14:creationId xmlns:p14="http://schemas.microsoft.com/office/powerpoint/2010/main" val="160320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:\ХАРД\Портфолио Оконешниковой А.Ю\сканированные документы\Грамота 2 место в Респ пед.чтениях 202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12776"/>
            <a:ext cx="2160239" cy="297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556792"/>
            <a:ext cx="3240360" cy="44253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dirty="0"/>
              <a:t>2019 г.</a:t>
            </a:r>
          </a:p>
          <a:p>
            <a:pPr lvl="0"/>
            <a:r>
              <a:rPr lang="ru-RU" sz="1400" b="1" dirty="0"/>
              <a:t>Участие в проектной работе </a:t>
            </a:r>
            <a:r>
              <a:rPr lang="en-US" sz="1400" b="1" dirty="0"/>
              <a:t>“Modern technologies of foreign languages teaching for technical specialties”</a:t>
            </a:r>
            <a:endParaRPr lang="ru-RU" sz="1400" b="1" dirty="0"/>
          </a:p>
          <a:p>
            <a:pPr marL="0" indent="0">
              <a:buNone/>
            </a:pPr>
            <a:r>
              <a:rPr lang="ru-RU" sz="1400" b="1" dirty="0"/>
              <a:t>2021г.</a:t>
            </a:r>
          </a:p>
          <a:p>
            <a:pPr lvl="0"/>
            <a:r>
              <a:rPr lang="ru-RU" sz="1400" b="1" dirty="0"/>
              <a:t>Участие в Республиканских педагогических чтениях «Проблемы и перспективы реализации </a:t>
            </a:r>
            <a:r>
              <a:rPr lang="ru-RU" sz="1400" b="1" dirty="0" err="1"/>
              <a:t>компетентностного</a:t>
            </a:r>
            <a:r>
              <a:rPr lang="ru-RU" sz="1400" b="1" dirty="0"/>
              <a:t> подхода к обучению в учреждениях СПО» с проектной работой «Использование интерактивной рабочей тетради </a:t>
            </a:r>
            <a:r>
              <a:rPr lang="en-US" sz="1400" b="1" dirty="0" err="1"/>
              <a:t>Skysmart</a:t>
            </a:r>
            <a:r>
              <a:rPr lang="ru-RU" sz="1400" b="1" dirty="0"/>
              <a:t> на занятиях английского языка в  дистанционном обучении техникума», 2 место</a:t>
            </a:r>
          </a:p>
          <a:p>
            <a:pPr lvl="0"/>
            <a:r>
              <a:rPr lang="ru-RU" sz="1400" b="1" dirty="0"/>
              <a:t>Участие во Всероссийском сетевом конкурсе «Методические разработки в образовательном процессе», Диплом призера</a:t>
            </a:r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70368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Обобщение и распространение в педагогических коллективах опыта практических результатов своей профессиональной деятельности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792147"/>
              </p:ext>
            </p:extLst>
          </p:nvPr>
        </p:nvGraphicFramePr>
        <p:xfrm>
          <a:off x="3851920" y="1772816"/>
          <a:ext cx="2160588" cy="305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Acrobat Document" r:id="rId4" imgW="5667122" imgH="8019837" progId="AcroExch.Document.11">
                  <p:embed/>
                </p:oleObj>
              </mc:Choice>
              <mc:Fallback>
                <p:oleObj name="Acrobat Document" r:id="rId4" imgW="5667122" imgH="8019837" progId="AcroExch.Document.11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1772816"/>
                        <a:ext cx="2160588" cy="305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247542"/>
              </p:ext>
            </p:extLst>
          </p:nvPr>
        </p:nvGraphicFramePr>
        <p:xfrm>
          <a:off x="5508104" y="3501008"/>
          <a:ext cx="2232025" cy="315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Acrobat Document" r:id="rId6" imgW="5667122" imgH="8019837" progId="AcroExch.Document.11">
                  <p:embed/>
                </p:oleObj>
              </mc:Choice>
              <mc:Fallback>
                <p:oleObj name="Acrobat Document" r:id="rId6" imgW="5667122" imgH="8019837" progId="AcroExch.Document.11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3501008"/>
                        <a:ext cx="2232025" cy="315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949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272236"/>
              </p:ext>
            </p:extLst>
          </p:nvPr>
        </p:nvGraphicFramePr>
        <p:xfrm>
          <a:off x="4800619" y="433417"/>
          <a:ext cx="2075211" cy="2935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4" name="Acrobat Document" r:id="rId3" imgW="8020016" imgH="11344166" progId="AcroExch.Document.11">
                  <p:embed/>
                </p:oleObj>
              </mc:Choice>
              <mc:Fallback>
                <p:oleObj name="Acrobat Document" r:id="rId3" imgW="8020016" imgH="1134416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00619" y="433417"/>
                        <a:ext cx="2075211" cy="2935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8" name="Picture 10" descr="E:\ХАРД\Портфолио Оконешниковой А.Ю\сканированные документы\Свидетельство проекта infourok.ru №БН68642354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30" y="1340768"/>
            <a:ext cx="226817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9269" y="260648"/>
            <a:ext cx="491879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</a:rPr>
              <a:t>2022г. </a:t>
            </a:r>
          </a:p>
          <a:p>
            <a:r>
              <a:rPr lang="ru-RU" dirty="0">
                <a:solidFill>
                  <a:schemeClr val="tx2"/>
                </a:solidFill>
              </a:rPr>
              <a:t>Участие во Всероссийской олимпиаде руководителей и педагогов организаций профессионального образования «Финансовая компетентность педагога (преподавателя) в современных условиях» в рамках научно-практической конференции «Профессиональные компетентности педагога профессионального образования», Диплом победителя</a:t>
            </a:r>
          </a:p>
          <a:p>
            <a:r>
              <a:rPr lang="ru-RU" b="1" i="1" dirty="0">
                <a:solidFill>
                  <a:schemeClr val="tx2"/>
                </a:solidFill>
              </a:rPr>
              <a:t>Публикации: </a:t>
            </a:r>
          </a:p>
          <a:p>
            <a:r>
              <a:rPr lang="ru-RU" dirty="0">
                <a:solidFill>
                  <a:schemeClr val="tx2"/>
                </a:solidFill>
              </a:rPr>
              <a:t>На сайте </a:t>
            </a:r>
            <a:r>
              <a:rPr lang="en-US" dirty="0" err="1">
                <a:solidFill>
                  <a:schemeClr val="tx2"/>
                </a:solidFill>
              </a:rPr>
              <a:t>infourok</a:t>
            </a:r>
            <a:r>
              <a:rPr lang="ru-RU" dirty="0">
                <a:solidFill>
                  <a:schemeClr val="tx2"/>
                </a:solidFill>
              </a:rPr>
              <a:t>.</a:t>
            </a:r>
            <a:r>
              <a:rPr lang="en-US" dirty="0" err="1">
                <a:solidFill>
                  <a:schemeClr val="tx2"/>
                </a:solidFill>
              </a:rPr>
              <a:t>ru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опубликовала методическую разработку, которая успешно прошла проверку и получила высокую оценку от эксперта по теме «Инновационные технологии в обучении иностранному языку».</a:t>
            </a:r>
          </a:p>
          <a:p>
            <a:r>
              <a:rPr lang="ru-RU" dirty="0">
                <a:solidFill>
                  <a:schemeClr val="tx2"/>
                </a:solidFill>
              </a:rPr>
              <a:t>На сайте </a:t>
            </a:r>
            <a:r>
              <a:rPr lang="en-US" dirty="0" err="1">
                <a:solidFill>
                  <a:schemeClr val="tx2"/>
                </a:solidFill>
              </a:rPr>
              <a:t>infourok</a:t>
            </a:r>
            <a:r>
              <a:rPr lang="ru-RU" dirty="0">
                <a:solidFill>
                  <a:schemeClr val="tx2"/>
                </a:solidFill>
              </a:rPr>
              <a:t>.</a:t>
            </a:r>
            <a:r>
              <a:rPr lang="en-US" dirty="0" err="1">
                <a:solidFill>
                  <a:schemeClr val="tx2"/>
                </a:solidFill>
              </a:rPr>
              <a:t>ru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опубликовала методическую разработку, которая успешно прошла проверку и получила высокую оценку от эксперта «Рабочая программа общеобразовательной учебной дисциплины «Иностранный язык» </a:t>
            </a:r>
          </a:p>
        </p:txBody>
      </p:sp>
      <p:pic>
        <p:nvPicPr>
          <p:cNvPr id="7194" name="Picture 26" descr="C:\Users\Admin\Downloads\Свидетельство проекта infourok.ru №ЦГ373201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9000"/>
            <a:ext cx="2174775" cy="30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04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E:\ХАРД\Портфолио Оконешниковой А.Ю\сканированные документы\Сертификат.pdf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355">
            <a:off x="6416119" y="2852936"/>
            <a:ext cx="2734820" cy="376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E:\ХАРД\Портфолио Оконешниковой А.Ю\сканированные документы\Эксперт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002">
            <a:off x="3743682" y="1844824"/>
            <a:ext cx="3206075" cy="440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916832"/>
            <a:ext cx="4176463" cy="468052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 2018 г.</a:t>
            </a:r>
          </a:p>
          <a:p>
            <a:r>
              <a:rPr lang="ru-RU" dirty="0"/>
              <a:t>- Участие во Всероссийском тестировании педагогов и успешно прошла тест «Учитель иностранного языка» при поддержке </a:t>
            </a:r>
            <a:r>
              <a:rPr lang="ru-RU" dirty="0" err="1"/>
              <a:t>Минпросвещения</a:t>
            </a:r>
            <a:r>
              <a:rPr lang="ru-RU" dirty="0"/>
              <a:t> России</a:t>
            </a:r>
          </a:p>
          <a:p>
            <a:r>
              <a:rPr lang="ru-RU" dirty="0"/>
              <a:t>- </a:t>
            </a:r>
            <a:r>
              <a:rPr lang="ru-RU" dirty="0" smtClean="0"/>
              <a:t>Администратор в </a:t>
            </a:r>
            <a:r>
              <a:rPr lang="ru-RU" dirty="0"/>
              <a:t>Федеральном проекте «Демография» по реализации программ дополнительного образования и профессионального обучения</a:t>
            </a:r>
          </a:p>
          <a:p>
            <a:r>
              <a:rPr lang="ru-RU" dirty="0"/>
              <a:t>- Организатор проведения выставки и мастер-классов по изготовлению национальных сувениров в Международных интеллектуальных играх </a:t>
            </a:r>
            <a:r>
              <a:rPr lang="en-US" dirty="0"/>
              <a:t>YISG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2019 </a:t>
            </a:r>
            <a:r>
              <a:rPr lang="ru-RU" dirty="0"/>
              <a:t>г.</a:t>
            </a:r>
          </a:p>
          <a:p>
            <a:r>
              <a:rPr lang="ru-RU" dirty="0"/>
              <a:t>- Эксперт в работе конкурса детских творческих проектов «Моя профессия- мое будущее», Управления образования ГО г. Якутска</a:t>
            </a:r>
          </a:p>
          <a:p>
            <a:r>
              <a:rPr lang="ru-RU" dirty="0"/>
              <a:t>- Организатор 1 Республиканского </a:t>
            </a:r>
            <a:r>
              <a:rPr lang="ru-RU" dirty="0" err="1"/>
              <a:t>Олонхо</a:t>
            </a:r>
            <a:r>
              <a:rPr lang="ru-RU" dirty="0"/>
              <a:t> </a:t>
            </a:r>
            <a:r>
              <a:rPr lang="ru-RU" dirty="0" err="1"/>
              <a:t>Дьыктаана</a:t>
            </a:r>
            <a:r>
              <a:rPr lang="ru-RU" dirty="0"/>
              <a:t> среди студентов СПО</a:t>
            </a:r>
          </a:p>
          <a:p>
            <a:r>
              <a:rPr lang="ru-RU" dirty="0"/>
              <a:t>- Организатор  </a:t>
            </a:r>
            <a:r>
              <a:rPr lang="en-US" dirty="0"/>
              <a:t>III </a:t>
            </a:r>
            <a:r>
              <a:rPr lang="ru-RU" dirty="0"/>
              <a:t>Республиканской олимпиады по Финансовой грамотности</a:t>
            </a:r>
          </a:p>
          <a:p>
            <a:r>
              <a:rPr lang="ru-RU" dirty="0" smtClean="0"/>
              <a:t>-</a:t>
            </a:r>
            <a:r>
              <a:rPr lang="ru-RU" dirty="0"/>
              <a:t>Эксперт-администратор в Федеральном проекте «Демография» по реализации программ дополнительного образования и профессионального </a:t>
            </a:r>
            <a:r>
              <a:rPr lang="ru-RU" dirty="0" smtClean="0"/>
              <a:t>обучения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Результаты участия и продуктивность методической деятельности преподавателя</a:t>
            </a:r>
          </a:p>
        </p:txBody>
      </p:sp>
      <p:pic>
        <p:nvPicPr>
          <p:cNvPr id="12290" name="Picture 2" descr="E:\ХАРД\Портфолио Оконешниковой А.Ю\сканированные документы\ОАЮ 2019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04270">
            <a:off x="6749118" y="1235151"/>
            <a:ext cx="1914486" cy="263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93096"/>
            <a:ext cx="3146619" cy="204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14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941" y="764704"/>
            <a:ext cx="43204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2021 г.</a:t>
            </a:r>
          </a:p>
          <a:p>
            <a:r>
              <a:rPr lang="ru-RU" dirty="0">
                <a:solidFill>
                  <a:schemeClr val="tx2"/>
                </a:solidFill>
              </a:rPr>
              <a:t>- Участие в социально-значимом </a:t>
            </a:r>
            <a:r>
              <a:rPr lang="ru-RU" dirty="0" err="1">
                <a:solidFill>
                  <a:schemeClr val="tx2"/>
                </a:solidFill>
              </a:rPr>
              <a:t>самоисследовании</a:t>
            </a:r>
            <a:r>
              <a:rPr lang="ru-RU" dirty="0">
                <a:solidFill>
                  <a:schemeClr val="tx2"/>
                </a:solidFill>
              </a:rPr>
              <a:t> уровня информированности педагогов ОО в обрасти формирования здорового и безопасного образа жизни обучающихся, </a:t>
            </a:r>
            <a:r>
              <a:rPr lang="ru-RU" dirty="0" err="1">
                <a:solidFill>
                  <a:schemeClr val="tx2"/>
                </a:solidFill>
              </a:rPr>
              <a:t>Минпросвещения</a:t>
            </a:r>
            <a:r>
              <a:rPr lang="ru-RU" dirty="0">
                <a:solidFill>
                  <a:schemeClr val="tx2"/>
                </a:solidFill>
              </a:rPr>
              <a:t> России</a:t>
            </a:r>
          </a:p>
          <a:p>
            <a:r>
              <a:rPr lang="ru-RU" dirty="0">
                <a:solidFill>
                  <a:schemeClr val="tx2"/>
                </a:solidFill>
              </a:rPr>
              <a:t>2022 г.</a:t>
            </a:r>
          </a:p>
          <a:p>
            <a:r>
              <a:rPr lang="ru-RU" dirty="0">
                <a:solidFill>
                  <a:schemeClr val="tx2"/>
                </a:solidFill>
              </a:rPr>
              <a:t>- Организатор ежегодного онлайн-диктанта «Большой этнографический диктант» </a:t>
            </a:r>
          </a:p>
          <a:p>
            <a:r>
              <a:rPr lang="ru-RU" dirty="0">
                <a:solidFill>
                  <a:schemeClr val="tx2"/>
                </a:solidFill>
              </a:rPr>
              <a:t>- Организатор ежегодного онлайн-диктанта «Большой географический диктант» </a:t>
            </a:r>
          </a:p>
          <a:p>
            <a:r>
              <a:rPr lang="ru-RU" dirty="0">
                <a:solidFill>
                  <a:schemeClr val="tx2"/>
                </a:solidFill>
              </a:rPr>
              <a:t>- Организатор Общероссийской акции Тотальный тест «Доступная среда»</a:t>
            </a:r>
          </a:p>
          <a:p>
            <a:r>
              <a:rPr lang="ru-RU" dirty="0">
                <a:solidFill>
                  <a:schemeClr val="tx2"/>
                </a:solidFill>
              </a:rPr>
              <a:t>- Участие в просветительской интернет-олимпиаде по истории России среди студентов и педагогов СПО</a:t>
            </a:r>
          </a:p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132110"/>
              </p:ext>
            </p:extLst>
          </p:nvPr>
        </p:nvGraphicFramePr>
        <p:xfrm>
          <a:off x="5508104" y="4221088"/>
          <a:ext cx="3398623" cy="2401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Acrobat Document" r:id="rId3" imgW="8020016" imgH="5667355" progId="AcroExch.Document.11">
                  <p:embed/>
                </p:oleObj>
              </mc:Choice>
              <mc:Fallback>
                <p:oleObj name="Acrobat Document" r:id="rId3" imgW="8020016" imgH="56673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08104" y="4221088"/>
                        <a:ext cx="3398623" cy="2401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1" name="Picture 11" descr="E:\ХАРД\Портфолио Оконешниковой А.Ю\сканированные документы\2023-05-03_16-41-3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4576">
            <a:off x="4331368" y="623063"/>
            <a:ext cx="3733087" cy="263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ХАРД\Портфолио Оконешниковой А.Ю\сканированные документы\Certifica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544">
            <a:off x="6944656" y="538012"/>
            <a:ext cx="208775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909511"/>
              </p:ext>
            </p:extLst>
          </p:nvPr>
        </p:nvGraphicFramePr>
        <p:xfrm>
          <a:off x="5076056" y="2447361"/>
          <a:ext cx="2786063" cy="197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Acrobat Document" r:id="rId7" imgW="8020016" imgH="5667355" progId="AcroExch.Document.11">
                  <p:embed/>
                </p:oleObj>
              </mc:Choice>
              <mc:Fallback>
                <p:oleObj name="Acrobat Document" r:id="rId7" imgW="8020016" imgH="5667355" progId="AcroExch.Document.11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2447361"/>
                        <a:ext cx="2786063" cy="197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649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1" name="Picture 19" descr="E:\ХАРД\Портфолио Оконешниковой А.Ю\сканированные документы\Сертификат ОАЮ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59926"/>
            <a:ext cx="4567479" cy="628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48680"/>
            <a:ext cx="410445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Участие в Республиканской  интернет-олимпиаде среди студентов и педагогов СПО РС (Я), посвященной 145-летию мыслителя, основоположника якутской литературы </a:t>
            </a:r>
            <a:r>
              <a:rPr lang="ru-RU" dirty="0" err="1"/>
              <a:t>А.Е.Кулаковского</a:t>
            </a:r>
            <a:endParaRPr lang="ru-RU" dirty="0"/>
          </a:p>
          <a:p>
            <a:r>
              <a:rPr lang="ru-RU" dirty="0"/>
              <a:t>2023 г.</a:t>
            </a:r>
          </a:p>
          <a:p>
            <a:r>
              <a:rPr lang="ru-RU" dirty="0"/>
              <a:t>- Организатор  Республиканского </a:t>
            </a:r>
            <a:r>
              <a:rPr lang="ru-RU" dirty="0" err="1"/>
              <a:t>Олонхо</a:t>
            </a:r>
            <a:r>
              <a:rPr lang="ru-RU" dirty="0"/>
              <a:t> </a:t>
            </a:r>
            <a:r>
              <a:rPr lang="ru-RU" dirty="0" err="1"/>
              <a:t>Дьыктаана</a:t>
            </a:r>
            <a:r>
              <a:rPr lang="ru-RU" dirty="0"/>
              <a:t> среди студентов СПО</a:t>
            </a:r>
          </a:p>
          <a:p>
            <a:r>
              <a:rPr lang="ru-RU" dirty="0"/>
              <a:t>- Эксперт во 2 Республиканской конкурсе детских творческих проектов «Моя профессия- мое будущее», Управления образования ГО г. Якутска</a:t>
            </a:r>
          </a:p>
          <a:p>
            <a:r>
              <a:rPr lang="ru-RU" dirty="0"/>
              <a:t>- Эксперт в Республиканской научно-практической конференции «Сохраняя традиции, вперед в будущее», </a:t>
            </a:r>
            <a:r>
              <a:rPr lang="ru-RU" dirty="0" smtClean="0"/>
              <a:t>по</a:t>
            </a:r>
            <a:r>
              <a:rPr lang="ru-RU" dirty="0"/>
              <a:t>священной 95-летию Героя Социалистического труда </a:t>
            </a:r>
            <a:r>
              <a:rPr lang="ru-RU" dirty="0" err="1"/>
              <a:t>Т.Г.Десяткина</a:t>
            </a:r>
            <a:r>
              <a:rPr lang="ru-RU" dirty="0"/>
              <a:t> и Году педагога и наставника»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2" descr="E:\ХАРД\Портфолио Оконешниковой А.Ю\сканированные документы\Участие в викторине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1">
            <a:off x="6595175" y="978482"/>
            <a:ext cx="2344555" cy="322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8703">
            <a:off x="5178249" y="3856285"/>
            <a:ext cx="3415462" cy="2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91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844824"/>
            <a:ext cx="4608512" cy="2304256"/>
          </a:xfrm>
        </p:spPr>
        <p:txBody>
          <a:bodyPr>
            <a:normAutofit fontScale="62500" lnSpcReduction="20000"/>
          </a:bodyPr>
          <a:lstStyle/>
          <a:p>
            <a:pPr marL="0" lvl="0" indent="0">
              <a:buNone/>
            </a:pPr>
            <a:r>
              <a:rPr lang="ru-RU" sz="3800" b="1" dirty="0" smtClean="0">
                <a:latin typeface="Candara" panose="020E0502030303020204" pitchFamily="34" charset="0"/>
              </a:rPr>
              <a:t>Высшее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ru-RU" sz="3200" b="1" i="1" dirty="0" smtClean="0">
                <a:latin typeface="Candara" panose="020E0502030303020204" pitchFamily="34" charset="0"/>
              </a:rPr>
              <a:t> </a:t>
            </a:r>
            <a:r>
              <a:rPr lang="ru-RU" sz="3200" b="1" dirty="0" smtClean="0">
                <a:latin typeface="Candara" panose="020E0502030303020204" pitchFamily="34" charset="0"/>
              </a:rPr>
              <a:t>Якутский государственный университет им. </a:t>
            </a:r>
            <a:r>
              <a:rPr lang="ru-RU" sz="3200" b="1" dirty="0" err="1" smtClean="0">
                <a:latin typeface="Candara" panose="020E0502030303020204" pitchFamily="34" charset="0"/>
              </a:rPr>
              <a:t>М.К.Аммосова</a:t>
            </a:r>
            <a:r>
              <a:rPr lang="ru-RU" sz="3200" b="1" dirty="0" smtClean="0">
                <a:latin typeface="Candara" panose="020E0502030303020204" pitchFamily="34" charset="0"/>
              </a:rPr>
              <a:t> «Филолог. Русский язык и литература в межнациональном общении. Зарубежная филология (английский язык)» 2003 год</a:t>
            </a:r>
          </a:p>
          <a:p>
            <a:pPr>
              <a:buNone/>
            </a:pPr>
            <a:endParaRPr lang="ru-RU" b="1" i="1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Образование: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67544" y="4437112"/>
            <a:ext cx="432048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Char char="•"/>
            </a:pPr>
            <a:r>
              <a:rPr lang="ru-RU" sz="2000" b="1" dirty="0"/>
              <a:t>ПП  ГАУ ДПО РС (Я) «Институт развития профессионального образования» «Старший методист ПОО»  2021 год</a:t>
            </a:r>
          </a:p>
          <a:p>
            <a:endParaRPr lang="ru-RU" dirty="0"/>
          </a:p>
        </p:txBody>
      </p:sp>
      <p:pic>
        <p:nvPicPr>
          <p:cNvPr id="5" name="Picture 2" descr="H:\Новая папка (4)\Untitled - 8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064" y="836712"/>
            <a:ext cx="3591942" cy="2584221"/>
          </a:xfrm>
          <a:prstGeom prst="rect">
            <a:avLst/>
          </a:prstGeom>
        </p:spPr>
      </p:pic>
      <p:pic>
        <p:nvPicPr>
          <p:cNvPr id="1026" name="Picture 2" descr="E:\ХАРД\Портфолио Оконешниковой А.Ю\сканированные документы\2021-12-06 Диплом о переподготовке методист СПО\Диплом о переподготовке методист СПО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990" y="3693232"/>
            <a:ext cx="3597655" cy="261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55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142073"/>
              </p:ext>
            </p:extLst>
          </p:nvPr>
        </p:nvGraphicFramePr>
        <p:xfrm>
          <a:off x="4860032" y="692696"/>
          <a:ext cx="3960440" cy="5604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Acrobat Document" r:id="rId3" imgW="5667122" imgH="8019837" progId="AcroExch.Document.11">
                  <p:embed/>
                </p:oleObj>
              </mc:Choice>
              <mc:Fallback>
                <p:oleObj name="Acrobat Document" r:id="rId3" imgW="5667122" imgH="8019837" progId="AcroExch.Document.11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692696"/>
                        <a:ext cx="3960440" cy="56046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661980"/>
              </p:ext>
            </p:extLst>
          </p:nvPr>
        </p:nvGraphicFramePr>
        <p:xfrm>
          <a:off x="323528" y="476672"/>
          <a:ext cx="4248472" cy="6012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Acrobat Document" r:id="rId5" imgW="5667122" imgH="8019837" progId="AcroExch.Document.11">
                  <p:embed/>
                </p:oleObj>
              </mc:Choice>
              <mc:Fallback>
                <p:oleObj name="Acrobat Document" r:id="rId5" imgW="5667122" imgH="8019837" progId="AcroExch.Document.11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476672"/>
                        <a:ext cx="4248472" cy="60122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251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ХАРД\Портфолио Оконешниковой А.Ю\сканированные документы\Благодарность.pdf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61295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ХАРД\Портфолио Оконешниковой А.Ю\сканированные документы\от Министерства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04764"/>
            <a:ext cx="3534413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9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501008"/>
            <a:ext cx="8229600" cy="1252728"/>
          </a:xfrm>
        </p:spPr>
        <p:txBody>
          <a:bodyPr/>
          <a:lstStyle/>
          <a:p>
            <a:r>
              <a:rPr lang="ru-RU" b="1" i="1" dirty="0" smtClean="0">
                <a:solidFill>
                  <a:schemeClr val="tx2"/>
                </a:solidFill>
              </a:rPr>
              <a:t>Спасибо за внимание!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93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700808"/>
            <a:ext cx="3672408" cy="3450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 2018-2019 учебный год</a:t>
            </a:r>
          </a:p>
          <a:p>
            <a:pPr lvl="0"/>
            <a:r>
              <a:rPr lang="ru-RU" sz="2000" dirty="0"/>
              <a:t>КПК ГАУ ДПО РС (Я) «Институт развития профессионального образования» «Преподавание технического английского языка в рамках реализации образовательных программ по наиболее востребованным новым и перспективным профессиям и специальностям (ТОП-50)»  09.04.2019 года, Якутск, 16 ч.</a:t>
            </a:r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Результаты повышения квалификации по профилю педагогической деятельности </a:t>
            </a:r>
          </a:p>
        </p:txBody>
      </p:sp>
      <p:pic>
        <p:nvPicPr>
          <p:cNvPr id="4098" name="Picture 2" descr="E:\ХАРД\Портфолио Оконешниковой А.Ю\сканированные документы\КПК ТОП 5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002341"/>
            <a:ext cx="4680520" cy="340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87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620688"/>
            <a:ext cx="3812645" cy="2429934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dirty="0"/>
              <a:t>КПК УЦ «Московского института профессиональной переподготовки и повышения квалификации педагогов» «Специфика преподавания английского языка с учетом требований ФГОС»  с 15.03.23 по </a:t>
            </a:r>
            <a:r>
              <a:rPr lang="ru-RU" dirty="0"/>
              <a:t>12.04.23 г., г. Москва 144 ч.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860032" y="3429000"/>
            <a:ext cx="3818467" cy="2421467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КПК  ГАУ ДПО РС (Я) «Институт развития профессионального образования» «Разработка рабочей программы дисциплины «Родной язык (язык Саха)» с 10 марта по 25 марта 2022 г. г. Якутск, 24 ч.</a:t>
            </a:r>
          </a:p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60992"/>
              </p:ext>
            </p:extLst>
          </p:nvPr>
        </p:nvGraphicFramePr>
        <p:xfrm>
          <a:off x="611560" y="404664"/>
          <a:ext cx="3872215" cy="2736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Acrobat Document" r:id="rId3" imgW="8020016" imgH="5667355" progId="AcroExch.Document.11">
                  <p:embed/>
                </p:oleObj>
              </mc:Choice>
              <mc:Fallback>
                <p:oleObj name="Acrobat Document" r:id="rId3" imgW="8020016" imgH="56673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404664"/>
                        <a:ext cx="3872215" cy="2736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0" name="Picture 2" descr="E:\ХАРД\Портфолио Оконешниковой А.Ю\сканированные документы\КПК Родной язык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7898" y="2816638"/>
            <a:ext cx="2880320" cy="396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5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620688"/>
            <a:ext cx="3812645" cy="2429934"/>
          </a:xfrm>
        </p:spPr>
        <p:txBody>
          <a:bodyPr>
            <a:noAutofit/>
          </a:bodyPr>
          <a:lstStyle/>
          <a:p>
            <a:pPr lvl="0"/>
            <a:r>
              <a:rPr lang="ru-RU" sz="1400" dirty="0"/>
              <a:t>КПК ФГАОУ ДПО «Академия реализации государственной политики и профессионального развития работников образования Министерства просвещения Российской Федерации»  «Методика преподавания общеобразовательной дисциплины «Иностранный язык» с учетом профессиональной направленности основных образовательных программ СПО» с 01.12.21 по 27.12.21 г. г. Москва 40 ч.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860032" y="3447497"/>
            <a:ext cx="3818467" cy="2421467"/>
          </a:xfrm>
        </p:spPr>
        <p:txBody>
          <a:bodyPr/>
          <a:lstStyle/>
          <a:p>
            <a:pPr lvl="0"/>
            <a:r>
              <a:rPr lang="ru-RU" dirty="0"/>
              <a:t>КПК  ГАУ ДПО РС (Я) «Институт развития профессионального образования» «Куратор группы (курса) обучающихся по программам СПО» с 09.12.21 по 22.12.21 г. г. Якутск 34 ч.</a:t>
            </a:r>
          </a:p>
          <a:p>
            <a:endParaRPr lang="ru-RU" dirty="0"/>
          </a:p>
        </p:txBody>
      </p:sp>
      <p:pic>
        <p:nvPicPr>
          <p:cNvPr id="3074" name="Picture 2" descr="E:\ХАРД\Портфолио Оконешниковой А.Ю\сканированные документы\КПК Методика преподавания Иностр язык Москва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857" y="-247657"/>
            <a:ext cx="3093318" cy="42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ХАРД\Портфолио Оконешниковой А.Ю\сканированные документы\КПК Куратор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857" y="2920696"/>
            <a:ext cx="3093318" cy="42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26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762915" y="355318"/>
            <a:ext cx="749808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Группы, в которых преподает аттестуемый работник, их специализация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8045" y="1484784"/>
            <a:ext cx="79208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08.01.14. Монтажник санитарно-технических, вентиляционных систем и оборудования;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08.01.18 Электромонтажник электрических сетей и электрооборудования;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54.01.02 Ювелир;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15.01.26. Токарь-универсал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15.01.33 Токарь на станках с числовым программным управлением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13.01.03. Электрослесарь по ремонту оборудования электростанций; 08.01.09. Слесарь по строительно-монтажным работам;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08.01.26. Мастер по ремонту и обслуживанию инженерных систем жилищно-коммунального хозяйства.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ТЧ-1, ТЧ-2, ЭМ-28, ЭМ-29, ЭМ-30, СВМ-29, СВМ-30, СВМ-31, Ю-37, Ю-38, Ю-39, ЭС-5, МРО-1, СМР-1, Т-30</a:t>
            </a:r>
          </a:p>
        </p:txBody>
      </p:sp>
    </p:spTree>
    <p:extLst>
      <p:ext uri="{BB962C8B-B14F-4D97-AF65-F5344CB8AC3E}">
        <p14:creationId xmlns:p14="http://schemas.microsoft.com/office/powerpoint/2010/main" val="372969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772816"/>
            <a:ext cx="8424936" cy="151216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000" b="1" u="sng" dirty="0" smtClean="0"/>
              <a:t>Иностранный язык</a:t>
            </a:r>
          </a:p>
          <a:p>
            <a:pPr marL="0" indent="0">
              <a:buNone/>
            </a:pPr>
            <a:r>
              <a:rPr lang="ru-RU" sz="8000" dirty="0" smtClean="0"/>
              <a:t> </a:t>
            </a:r>
            <a:r>
              <a:rPr lang="ru-RU" sz="8000" dirty="0"/>
              <a:t>Качество знаний обучающихся по программам </a:t>
            </a:r>
            <a:r>
              <a:rPr lang="ru-RU" sz="8000" u="sng" dirty="0"/>
              <a:t>ПССЗ</a:t>
            </a:r>
            <a:r>
              <a:rPr lang="ru-RU" sz="8000" dirty="0"/>
              <a:t> составляет выше 60%; по программам </a:t>
            </a:r>
            <a:r>
              <a:rPr lang="ru-RU" sz="8000" u="sng" dirty="0"/>
              <a:t>ПКР </a:t>
            </a:r>
            <a:r>
              <a:rPr lang="ru-RU" sz="8000" dirty="0"/>
              <a:t>– выше 50%; имеется положительная динамика качества знаний</a:t>
            </a:r>
            <a:r>
              <a:rPr lang="ru-RU" sz="8000" dirty="0" smtClean="0"/>
              <a:t>.</a:t>
            </a:r>
          </a:p>
          <a:p>
            <a:pPr marL="0" indent="0">
              <a:buNone/>
            </a:pPr>
            <a:endParaRPr lang="ru-RU" sz="8000" dirty="0"/>
          </a:p>
          <a:p>
            <a:pPr marL="0" indent="0">
              <a:buNone/>
            </a:pPr>
            <a:endParaRPr lang="ru-RU" sz="7200" dirty="0"/>
          </a:p>
          <a:p>
            <a:pPr marL="0" indent="0">
              <a:buNone/>
            </a:pPr>
            <a:r>
              <a:rPr lang="ru-RU" sz="7200" dirty="0"/>
              <a:t> 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Результаты учебной деятельности по итогам мониторинга ПОО </a:t>
            </a:r>
            <a:br>
              <a:rPr lang="ru-RU" sz="2800" dirty="0"/>
            </a:br>
            <a:r>
              <a:rPr lang="ru-RU" sz="2800" dirty="0"/>
              <a:t>(общеобразовательный цикл)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014092309"/>
              </p:ext>
            </p:extLst>
          </p:nvPr>
        </p:nvGraphicFramePr>
        <p:xfrm>
          <a:off x="1547664" y="2996952"/>
          <a:ext cx="612068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094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988840"/>
            <a:ext cx="8640960" cy="1224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u="sng" dirty="0"/>
              <a:t>Иностранный язык</a:t>
            </a:r>
          </a:p>
          <a:p>
            <a:pPr marL="0" indent="0">
              <a:buNone/>
            </a:pPr>
            <a:r>
              <a:rPr lang="ru-RU" sz="1400" dirty="0" smtClean="0"/>
              <a:t>По </a:t>
            </a:r>
            <a:r>
              <a:rPr lang="ru-RU" sz="1400" dirty="0"/>
              <a:t>итогам мониторинга (государственная итоговая аттестация / квалификационный экзамен (по профессиональному модулю) / иная итоговая форма контроля (аттестации) по дисциплине) положительных результатов в освоении образовательных программ достигли 60 % обучающихся.</a:t>
            </a:r>
          </a:p>
          <a:p>
            <a:pPr marL="0" indent="0">
              <a:buNone/>
            </a:pPr>
            <a:r>
              <a:rPr lang="ru-RU" sz="1400" dirty="0"/>
              <a:t> </a:t>
            </a:r>
            <a:endParaRPr lang="ru-RU" sz="1400" dirty="0" smtClean="0"/>
          </a:p>
          <a:p>
            <a:pPr marL="0" indent="0">
              <a:buNone/>
            </a:pPr>
            <a:endParaRPr lang="ru-RU" sz="1400" b="1" dirty="0" smtClean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 smtClean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 smtClean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 smtClean="0"/>
          </a:p>
          <a:p>
            <a:pPr marL="0" indent="0">
              <a:buNone/>
            </a:pPr>
            <a:endParaRPr lang="ru-RU" sz="1400" b="1" dirty="0" smtClean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 smtClean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Результаты освоения обучающимися образовательных программ по итогам мониторинга системы образования</a:t>
            </a:r>
            <a:br>
              <a:rPr lang="ru-RU" sz="2400" dirty="0"/>
            </a:br>
            <a:r>
              <a:rPr lang="ru-RU" sz="2400" dirty="0"/>
              <a:t>(общеобразовательный цикл)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4878713"/>
              </p:ext>
            </p:extLst>
          </p:nvPr>
        </p:nvGraphicFramePr>
        <p:xfrm>
          <a:off x="1691680" y="2996952"/>
          <a:ext cx="612068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238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484784"/>
            <a:ext cx="4247327" cy="496855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5600" dirty="0"/>
              <a:t>Предметные олимпиады: </a:t>
            </a:r>
          </a:p>
          <a:p>
            <a:pPr marL="0" indent="0">
              <a:buNone/>
            </a:pPr>
            <a:r>
              <a:rPr lang="ru-RU" sz="5600" dirty="0"/>
              <a:t>2017-2018 учебный год</a:t>
            </a:r>
          </a:p>
          <a:p>
            <a:pPr marL="0" indent="0">
              <a:buNone/>
            </a:pPr>
            <a:r>
              <a:rPr lang="ru-RU" sz="5600" dirty="0" smtClean="0"/>
              <a:t>Региональная </a:t>
            </a:r>
            <a:r>
              <a:rPr lang="ru-RU" sz="5600" dirty="0"/>
              <a:t>олимпиада по английскому языку в сфере профессионального образования, г. Мирный</a:t>
            </a:r>
          </a:p>
          <a:p>
            <a:pPr lvl="0"/>
            <a:r>
              <a:rPr lang="ru-RU" sz="5600" dirty="0" err="1"/>
              <a:t>Галеев</a:t>
            </a:r>
            <a:r>
              <a:rPr lang="ru-RU" sz="5600" dirty="0"/>
              <a:t> Анатолий Эдуардович, студент гр. Т-26</a:t>
            </a:r>
          </a:p>
          <a:p>
            <a:pPr lvl="0"/>
            <a:r>
              <a:rPr lang="ru-RU" sz="5600" dirty="0"/>
              <a:t>Шафаренко Александр Сергеевич, студент гр. СВМ-27</a:t>
            </a:r>
          </a:p>
          <a:p>
            <a:pPr lvl="0"/>
            <a:r>
              <a:rPr lang="ru-RU" sz="5600" dirty="0" err="1"/>
              <a:t>Туприна</a:t>
            </a:r>
            <a:r>
              <a:rPr lang="ru-RU" sz="5600" dirty="0"/>
              <a:t> Екатерина Ивановна, студент гр. </a:t>
            </a:r>
            <a:r>
              <a:rPr lang="ru-RU" sz="5600" dirty="0" smtClean="0"/>
              <a:t>Ю-34</a:t>
            </a:r>
            <a:endParaRPr lang="ru-RU" sz="5600" dirty="0"/>
          </a:p>
          <a:p>
            <a:pPr marL="0" indent="0">
              <a:buNone/>
            </a:pPr>
            <a:r>
              <a:rPr lang="ru-RU" sz="5600" dirty="0"/>
              <a:t>2018-2019 учебный год </a:t>
            </a:r>
          </a:p>
          <a:p>
            <a:pPr marL="0" indent="0">
              <a:buNone/>
            </a:pPr>
            <a:r>
              <a:rPr lang="ru-RU" sz="5600" dirty="0"/>
              <a:t>Международная олимпиада английского языка </a:t>
            </a:r>
            <a:r>
              <a:rPr lang="en-US" sz="5600" dirty="0" err="1"/>
              <a:t>Skyeng</a:t>
            </a:r>
            <a:r>
              <a:rPr lang="en-US" sz="5600" dirty="0"/>
              <a:t> </a:t>
            </a:r>
            <a:r>
              <a:rPr lang="ru-RU" sz="5600" dirty="0"/>
              <a:t>«Навыки </a:t>
            </a:r>
            <a:r>
              <a:rPr lang="en-US" sz="5600" dirty="0"/>
              <a:t>XXI</a:t>
            </a:r>
            <a:r>
              <a:rPr lang="ru-RU" sz="5600" dirty="0"/>
              <a:t>» 2019 год, г. Москва</a:t>
            </a:r>
          </a:p>
          <a:p>
            <a:pPr lvl="0"/>
            <a:r>
              <a:rPr lang="ru-RU" sz="5600" dirty="0"/>
              <a:t>Захарова </a:t>
            </a:r>
            <a:r>
              <a:rPr lang="ru-RU" sz="5600" dirty="0" err="1" smtClean="0"/>
              <a:t>Айыына</a:t>
            </a:r>
            <a:r>
              <a:rPr lang="ru-RU" sz="5600" dirty="0" smtClean="0"/>
              <a:t>, Байков Данил, </a:t>
            </a:r>
            <a:r>
              <a:rPr lang="ru-RU" sz="5600" dirty="0" err="1" smtClean="0"/>
              <a:t>Оконешников</a:t>
            </a:r>
            <a:r>
              <a:rPr lang="ru-RU" sz="5600" dirty="0" smtClean="0"/>
              <a:t> </a:t>
            </a:r>
            <a:r>
              <a:rPr lang="ru-RU" sz="5600" dirty="0" err="1"/>
              <a:t>Рустан</a:t>
            </a:r>
            <a:r>
              <a:rPr lang="ru-RU" sz="5600" dirty="0"/>
              <a:t>- </a:t>
            </a:r>
            <a:r>
              <a:rPr lang="ru-RU" sz="5600" b="1" dirty="0" smtClean="0"/>
              <a:t>участники </a:t>
            </a:r>
            <a:r>
              <a:rPr lang="ru-RU" sz="5600" b="1" dirty="0"/>
              <a:t>основного тура</a:t>
            </a:r>
          </a:p>
          <a:p>
            <a:pPr lvl="0"/>
            <a:r>
              <a:rPr lang="ru-RU" sz="5600" dirty="0"/>
              <a:t>Баринов </a:t>
            </a:r>
            <a:r>
              <a:rPr lang="ru-RU" sz="5600" dirty="0" smtClean="0"/>
              <a:t>Максим, </a:t>
            </a:r>
            <a:r>
              <a:rPr lang="ru-RU" sz="5600" dirty="0" err="1" smtClean="0"/>
              <a:t>Винокурова</a:t>
            </a:r>
            <a:r>
              <a:rPr lang="ru-RU" sz="5600" dirty="0" smtClean="0"/>
              <a:t> </a:t>
            </a:r>
            <a:r>
              <a:rPr lang="ru-RU" sz="5600" dirty="0" err="1" smtClean="0"/>
              <a:t>Дайаана</a:t>
            </a:r>
            <a:r>
              <a:rPr lang="ru-RU" sz="5600" dirty="0" smtClean="0"/>
              <a:t>, Крылов Андрей, </a:t>
            </a:r>
            <a:r>
              <a:rPr lang="ru-RU" sz="5600" dirty="0" err="1" smtClean="0"/>
              <a:t>Собанин</a:t>
            </a:r>
            <a:r>
              <a:rPr lang="ru-RU" sz="5600" dirty="0" smtClean="0"/>
              <a:t> </a:t>
            </a:r>
            <a:r>
              <a:rPr lang="ru-RU" sz="5600" dirty="0"/>
              <a:t>Александр- участник</a:t>
            </a:r>
          </a:p>
          <a:p>
            <a:pPr marL="0" indent="0">
              <a:buNone/>
            </a:pPr>
            <a:r>
              <a:rPr lang="ru-RU" sz="5600" dirty="0"/>
              <a:t>2019-2020 учебный год </a:t>
            </a:r>
          </a:p>
          <a:p>
            <a:pPr marL="0" indent="0">
              <a:buNone/>
            </a:pPr>
            <a:r>
              <a:rPr lang="ru-RU" sz="5600" dirty="0"/>
              <a:t>Всероссийская предметная олимпиада по английскому языку 1 поток «Страна талантов» г. Москва</a:t>
            </a:r>
          </a:p>
          <a:p>
            <a:pPr lvl="0"/>
            <a:r>
              <a:rPr lang="ru-RU" sz="5600" dirty="0"/>
              <a:t>Алексеева Алевтина, </a:t>
            </a:r>
            <a:r>
              <a:rPr lang="ru-RU" sz="5600" dirty="0" err="1"/>
              <a:t>Оконешников</a:t>
            </a:r>
            <a:r>
              <a:rPr lang="ru-RU" sz="5600" dirty="0"/>
              <a:t> </a:t>
            </a:r>
            <a:r>
              <a:rPr lang="ru-RU" sz="5600" dirty="0" err="1"/>
              <a:t>Рустан</a:t>
            </a:r>
            <a:r>
              <a:rPr lang="ru-RU" sz="5600" dirty="0"/>
              <a:t>, Тихонова Каролина- </a:t>
            </a:r>
            <a:r>
              <a:rPr lang="ru-RU" sz="5600" b="1" dirty="0"/>
              <a:t>за лучший результат на региональном уровне диплом</a:t>
            </a:r>
          </a:p>
          <a:p>
            <a:pPr lvl="0"/>
            <a:r>
              <a:rPr lang="ru-RU" sz="5600" dirty="0"/>
              <a:t>Крылов Андрей, Громов Дмитрий, Неустроева Анжелика, Никитин Владимир, Анисимова Валерия- </a:t>
            </a:r>
            <a:r>
              <a:rPr lang="ru-RU" sz="5600" b="1" dirty="0"/>
              <a:t>диплом</a:t>
            </a:r>
          </a:p>
          <a:p>
            <a:endParaRPr lang="ru-RU" sz="5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4008" y="1556792"/>
            <a:ext cx="4247328" cy="489654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5600" dirty="0" smtClean="0"/>
              <a:t>2022-2023 учебный год </a:t>
            </a:r>
          </a:p>
          <a:p>
            <a:pPr marL="0" indent="0">
              <a:buNone/>
            </a:pPr>
            <a:r>
              <a:rPr lang="en-US" sz="5600" dirty="0"/>
              <a:t>I</a:t>
            </a:r>
            <a:r>
              <a:rPr lang="ru-RU" sz="5600" dirty="0" smtClean="0"/>
              <a:t> </a:t>
            </a:r>
            <a:r>
              <a:rPr lang="ru-RU" sz="5600" dirty="0"/>
              <a:t>Всероссийская интернет олимпиада по общеобразовательным предметам среди обучающихся СПО, г. Якутск</a:t>
            </a:r>
          </a:p>
          <a:p>
            <a:r>
              <a:rPr lang="ru-RU" sz="5600" dirty="0"/>
              <a:t>Антипин Андрей</a:t>
            </a:r>
          </a:p>
          <a:p>
            <a:r>
              <a:rPr lang="ru-RU" sz="5600" dirty="0"/>
              <a:t>Медведев Богдан</a:t>
            </a:r>
          </a:p>
          <a:p>
            <a:pPr marL="0" indent="0">
              <a:buNone/>
            </a:pPr>
            <a:r>
              <a:rPr lang="ru-RU" sz="5600" dirty="0"/>
              <a:t> Конференции, конкурсы: </a:t>
            </a:r>
          </a:p>
          <a:p>
            <a:pPr marL="0" indent="0">
              <a:buNone/>
            </a:pPr>
            <a:r>
              <a:rPr lang="ru-RU" sz="5600" dirty="0"/>
              <a:t>2017-2018 учебный год</a:t>
            </a:r>
          </a:p>
          <a:p>
            <a:r>
              <a:rPr lang="ru-RU" sz="5600" dirty="0"/>
              <a:t>Лио-Бай Владислав «Использование </a:t>
            </a:r>
            <a:r>
              <a:rPr lang="ru-RU" sz="5600" dirty="0" err="1"/>
              <a:t>разножанровой</a:t>
            </a:r>
            <a:r>
              <a:rPr lang="ru-RU" sz="5600" dirty="0"/>
              <a:t> молодежной музыки в обучении английского языка</a:t>
            </a:r>
            <a:r>
              <a:rPr lang="ru-RU" sz="5600" cap="all" dirty="0"/>
              <a:t>»</a:t>
            </a:r>
            <a:r>
              <a:rPr lang="ru-RU" sz="5600" dirty="0"/>
              <a:t>», </a:t>
            </a:r>
            <a:r>
              <a:rPr lang="ru-RU" sz="5600" b="1" dirty="0"/>
              <a:t>финалист 2 этапа </a:t>
            </a:r>
            <a:r>
              <a:rPr lang="ru-RU" sz="5600" dirty="0"/>
              <a:t>Республиканского форума молодых исследователей  «Шаг в будущую профессию» Научно-практической конференции «Шаг в будущую профессию»,                                    посвященная 140-летию со дня рождения </a:t>
            </a:r>
            <a:r>
              <a:rPr lang="ru-RU" sz="5600" dirty="0" err="1"/>
              <a:t>А.Е.Кулаковского</a:t>
            </a:r>
            <a:endParaRPr lang="ru-RU" sz="5600" dirty="0"/>
          </a:p>
          <a:p>
            <a:pPr marL="0" indent="0">
              <a:buNone/>
            </a:pPr>
            <a:r>
              <a:rPr lang="ru-RU" sz="5600" dirty="0"/>
              <a:t>2022-2023 учебный год</a:t>
            </a:r>
          </a:p>
          <a:p>
            <a:r>
              <a:rPr lang="ru-RU" sz="5600" dirty="0"/>
              <a:t>Парфенов Алексей с работой «Англицизм в названиях магазинов и предприятий»- </a:t>
            </a:r>
            <a:r>
              <a:rPr lang="ru-RU" sz="5600" b="1" dirty="0"/>
              <a:t>финалист 2 этапа</a:t>
            </a:r>
            <a:r>
              <a:rPr lang="ru-RU" sz="5600" dirty="0"/>
              <a:t> X</a:t>
            </a:r>
            <a:r>
              <a:rPr lang="en-US" sz="5600" dirty="0"/>
              <a:t>VI </a:t>
            </a:r>
            <a:r>
              <a:rPr lang="ru-RU" sz="5600" dirty="0"/>
              <a:t> Республиканского форум молодых исследователей «Шаг в будущую профессию», посвященный 85-летию первого Президента Республики Саха (Якутия) М.Е. Николаева, 2022 год;</a:t>
            </a:r>
          </a:p>
          <a:p>
            <a:pPr marL="0" indent="0">
              <a:buNone/>
            </a:pPr>
            <a:endParaRPr lang="ru-RU" sz="5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15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929</TotalTime>
  <Words>1317</Words>
  <Application>Microsoft Office PowerPoint</Application>
  <PresentationFormat>Экран (4:3)</PresentationFormat>
  <Paragraphs>131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Волна</vt:lpstr>
      <vt:lpstr>Acrobat Document</vt:lpstr>
      <vt:lpstr>Оконешникова Алла Юрьевна- преподаватель иностранного языка</vt:lpstr>
      <vt:lpstr>Образование:</vt:lpstr>
      <vt:lpstr>Результаты повышения квалификации по профилю педагогической деятельности </vt:lpstr>
      <vt:lpstr>КПК УЦ «Московского института профессиональной переподготовки и повышения квалификации педагогов» «Специфика преподавания английского языка с учетом требований ФГОС»  с 15.03.23 по 12.04.23 г., г. Москва 144 ч. </vt:lpstr>
      <vt:lpstr>КПК ФГАОУ ДПО «Академия реализации государственной политики и профессионального развития работников образования Министерства просвещения Российской Федерации»  «Методика преподавания общеобразовательной дисциплины «Иностранный язык» с учетом профессиональной направленности основных образовательных программ СПО» с 01.12.21 по 27.12.21 г. г. Москва 40 ч. </vt:lpstr>
      <vt:lpstr>Презентация PowerPoint</vt:lpstr>
      <vt:lpstr>Результаты учебной деятельности по итогам мониторинга ПОО  (общеобразовательный цикл)</vt:lpstr>
      <vt:lpstr>Результаты освоения обучающимися образовательных программ по итогам мониторинга системы образования (общеобразовательный цикл)</vt:lpstr>
      <vt:lpstr>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 </vt:lpstr>
      <vt:lpstr>Презентация PowerPoint</vt:lpstr>
      <vt:lpstr>Презентация PowerPoint</vt:lpstr>
      <vt:lpstr>Результаты использования новых образовательных технологий </vt:lpstr>
      <vt:lpstr>Эффективность работы по программно-методическому сопровождению образовательного процесса</vt:lpstr>
      <vt:lpstr>Презентация PowerPoint</vt:lpstr>
      <vt:lpstr>Обобщение и распространение в педагогических коллективах опыта практических результатов своей профессиональной деятельности </vt:lpstr>
      <vt:lpstr>Презентация PowerPoint</vt:lpstr>
      <vt:lpstr>Результаты участия и продуктивность методической деятельности преподавателя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Оконешникова Алла Юрьевна- преподаватель иностранного языка</dc:title>
  <dc:creator>Admin</dc:creator>
  <cp:lastModifiedBy>Admin</cp:lastModifiedBy>
  <cp:revision>65</cp:revision>
  <dcterms:created xsi:type="dcterms:W3CDTF">2023-04-24T04:28:49Z</dcterms:created>
  <dcterms:modified xsi:type="dcterms:W3CDTF">2023-05-03T07:49:26Z</dcterms:modified>
</cp:coreProperties>
</file>