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7" r:id="rId5"/>
    <p:sldId id="260" r:id="rId6"/>
    <p:sldId id="269" r:id="rId7"/>
    <p:sldId id="271" r:id="rId8"/>
    <p:sldId id="263" r:id="rId9"/>
    <p:sldId id="302" r:id="rId10"/>
    <p:sldId id="266" r:id="rId11"/>
    <p:sldId id="303" r:id="rId12"/>
    <p:sldId id="304" r:id="rId13"/>
    <p:sldId id="288" r:id="rId14"/>
    <p:sldId id="284" r:id="rId15"/>
    <p:sldId id="286" r:id="rId16"/>
    <p:sldId id="305" r:id="rId17"/>
    <p:sldId id="297" r:id="rId18"/>
    <p:sldId id="299" r:id="rId19"/>
    <p:sldId id="306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>
        <p:scale>
          <a:sx n="106" d="100"/>
          <a:sy n="106" d="100"/>
        </p:scale>
        <p:origin x="-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9BA8-4F39-43C3-9F8B-54DADB1A450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0B9B2-51B7-48B8-A2CC-3FD6074E9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2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B9B2-51B7-48B8-A2CC-3FD6074E9CC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2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65AD43-316D-4E74-A981-BAFB9667471F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2C0044-37A0-4A6A-A248-1C21D0EF9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264696" cy="840725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ГАПОУ РС (Я)</a:t>
            </a:r>
            <a:br>
              <a:rPr lang="ru-RU" sz="1800" dirty="0" smtClean="0"/>
            </a:br>
            <a:r>
              <a:rPr lang="ru-RU" sz="1800" dirty="0" smtClean="0"/>
              <a:t>«ЯКУТСКИЙ Промышленный </a:t>
            </a:r>
            <a:r>
              <a:rPr lang="ru-RU" sz="1800" dirty="0" smtClean="0"/>
              <a:t>техникум им. Т.Г. Десяткина»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033" y="1977505"/>
            <a:ext cx="8572560" cy="414340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Портфолио</a:t>
            </a:r>
            <a:r>
              <a:rPr lang="ru-RU" sz="3200" b="1" dirty="0" smtClean="0"/>
              <a:t> </a:t>
            </a:r>
          </a:p>
          <a:p>
            <a:r>
              <a:rPr lang="ru-RU" sz="3200" dirty="0" smtClean="0"/>
              <a:t>мастера производственного обучения </a:t>
            </a:r>
          </a:p>
          <a:p>
            <a:r>
              <a:rPr lang="ru-RU" sz="3200" b="1" dirty="0" smtClean="0"/>
              <a:t>Третьякова Александра Алексеевича </a:t>
            </a:r>
            <a:endParaRPr lang="ru-RU" sz="3200" b="1" dirty="0"/>
          </a:p>
        </p:txBody>
      </p:sp>
      <p:pic>
        <p:nvPicPr>
          <p:cNvPr id="4" name="Рисунок 3" descr="C:\Users\огранка\Desktop\пу-16_2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36712"/>
            <a:ext cx="1621414" cy="14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огранка\Desktop\урок третьякова\IMG_3108.JPG"/>
          <p:cNvPicPr>
            <a:picLocks noChangeAspect="1" noChangeArrowheads="1"/>
          </p:cNvPicPr>
          <p:nvPr/>
        </p:nvPicPr>
        <p:blipFill>
          <a:blip r:embed="rId3" cstate="print"/>
          <a:srcRect l="19792" t="31920" r="3463"/>
          <a:stretch>
            <a:fillRect/>
          </a:stretch>
        </p:blipFill>
        <p:spPr bwMode="auto">
          <a:xfrm>
            <a:off x="285720" y="4071942"/>
            <a:ext cx="38705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4143380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 smtClean="0">
                <a:latin typeface="Arno Pro Light Display" pitchFamily="18" charset="0"/>
              </a:rPr>
              <a:t>«Определение </a:t>
            </a:r>
            <a:r>
              <a:rPr lang="ru-RU" altLang="ru-RU" i="1" dirty="0">
                <a:latin typeface="Arno Pro Light Display" pitchFamily="18" charset="0"/>
              </a:rPr>
              <a:t>реального уровня моего педагогического мастерства и наличие необходимых профессионально-педагогических способностей, вот цель представленного </a:t>
            </a:r>
            <a:r>
              <a:rPr lang="ru-RU" altLang="ru-RU" i="1" dirty="0" smtClean="0">
                <a:latin typeface="Arno Pro Light Display" pitchFamily="18" charset="0"/>
              </a:rPr>
              <a:t>портфолио </a:t>
            </a:r>
            <a:r>
              <a:rPr lang="ru-RU" altLang="ru-RU" i="1" dirty="0">
                <a:latin typeface="Arno Pro Light Display" pitchFamily="18" charset="0"/>
              </a:rPr>
              <a:t>моей педагогической </a:t>
            </a:r>
            <a:r>
              <a:rPr lang="ru-RU" altLang="ru-RU" i="1" dirty="0" smtClean="0">
                <a:latin typeface="Arno Pro Light Display" pitchFamily="18" charset="0"/>
              </a:rPr>
              <a:t>деятельности».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C:\Users\огранка\Desktop\пу-16_2.bmp"/>
          <p:cNvPicPr>
            <a:picLocks noGrp="1"/>
          </p:cNvPicPr>
          <p:nvPr>
            <p:ph idx="1"/>
          </p:nvPr>
        </p:nvPicPr>
        <p:blipFill>
          <a:blip r:embed="rId2"/>
          <a:srcRect r="1966" b="21147"/>
          <a:stretch>
            <a:fillRect/>
          </a:stretch>
        </p:blipFill>
        <p:spPr bwMode="auto">
          <a:xfrm>
            <a:off x="2571736" y="3214686"/>
            <a:ext cx="35719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Нормативные документы, используемые в работе 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2857488" y="1714488"/>
            <a:ext cx="2857520" cy="11430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 об образовании РФ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28596" y="2143116"/>
            <a:ext cx="2500330" cy="10572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Концепция развития образования РФ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14282" y="3643314"/>
            <a:ext cx="2643206" cy="1071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286512" y="2071678"/>
            <a:ext cx="2571768" cy="127159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Учебный план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86446" y="3714752"/>
            <a:ext cx="2786082" cy="120015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Рабочие учебные программы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71538" y="5072074"/>
            <a:ext cx="2700350" cy="141446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Календарно-тематический план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572132" y="5072074"/>
            <a:ext cx="3000396" cy="12144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ФГОС</a:t>
            </a:r>
            <a:endParaRPr lang="ru-RU" dirty="0"/>
          </a:p>
        </p:txBody>
      </p:sp>
      <p:sp>
        <p:nvSpPr>
          <p:cNvPr id="11" name="Арка 10"/>
          <p:cNvSpPr/>
          <p:nvPr/>
        </p:nvSpPr>
        <p:spPr>
          <a:xfrm rot="14314251" flipH="1">
            <a:off x="985353" y="4574549"/>
            <a:ext cx="1171727" cy="884393"/>
          </a:xfrm>
          <a:prstGeom prst="blockArc">
            <a:avLst>
              <a:gd name="adj1" fmla="val 10800000"/>
              <a:gd name="adj2" fmla="val 19774374"/>
              <a:gd name="adj3" fmla="val 1495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6030013">
            <a:off x="757534" y="3150838"/>
            <a:ext cx="927559" cy="512484"/>
          </a:xfrm>
          <a:prstGeom prst="blockArc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2214546" y="1928802"/>
            <a:ext cx="1214446" cy="914400"/>
          </a:xfrm>
          <a:prstGeom prst="blockArc">
            <a:avLst>
              <a:gd name="adj1" fmla="val 10434576"/>
              <a:gd name="adj2" fmla="val 20026459"/>
              <a:gd name="adj3" fmla="val 1612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659856">
            <a:off x="5144854" y="1784561"/>
            <a:ext cx="1571636" cy="914400"/>
          </a:xfrm>
          <a:prstGeom prst="blockArc">
            <a:avLst>
              <a:gd name="adj1" fmla="val 10800000"/>
              <a:gd name="adj2" fmla="val 1838779"/>
              <a:gd name="adj3" fmla="val 1828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5616556">
            <a:off x="7195714" y="3229727"/>
            <a:ext cx="1566593" cy="981554"/>
          </a:xfrm>
          <a:prstGeom prst="blockArc">
            <a:avLst>
              <a:gd name="adj1" fmla="val 10800000"/>
              <a:gd name="adj2" fmla="val 19649334"/>
              <a:gd name="adj3" fmla="val 147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3856456">
            <a:off x="7289815" y="4676582"/>
            <a:ext cx="1359321" cy="1001046"/>
          </a:xfrm>
          <a:prstGeom prst="blockArc">
            <a:avLst>
              <a:gd name="adj1" fmla="val 11471958"/>
              <a:gd name="adj2" fmla="val 20430815"/>
              <a:gd name="adj3" fmla="val 154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6. Результаты </a:t>
            </a:r>
            <a:r>
              <a:rPr lang="ru-RU" sz="2000" dirty="0">
                <a:effectLst/>
              </a:rPr>
              <a:t>использования новых образовательных технологий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Использует в своей деятельности новые образовательные технологии (в том числе ЭОР и ИКТ)</a:t>
            </a:r>
          </a:p>
          <a:p>
            <a:r>
              <a:rPr lang="ru-RU" dirty="0" smtClean="0"/>
              <a:t>Использует </a:t>
            </a:r>
            <a:r>
              <a:rPr lang="ru-RU" dirty="0"/>
              <a:t>в своей деятельности новые образовательные технологии (в том числе ЭОР, </a:t>
            </a:r>
            <a:r>
              <a:rPr lang="ru-RU" dirty="0" err="1"/>
              <a:t>здоровьесберегающие</a:t>
            </a:r>
            <a:r>
              <a:rPr lang="ru-RU" dirty="0"/>
              <a:t> и др.) и ИКТ; </a:t>
            </a:r>
          </a:p>
          <a:p>
            <a:r>
              <a:rPr lang="ru-RU" dirty="0"/>
              <a:t>•	Технология модульного и </a:t>
            </a:r>
            <a:r>
              <a:rPr lang="ru-RU" dirty="0" err="1"/>
              <a:t>блочно</a:t>
            </a:r>
            <a:r>
              <a:rPr lang="ru-RU" dirty="0"/>
              <a:t>-модульного обучения</a:t>
            </a:r>
          </a:p>
          <a:p>
            <a:r>
              <a:rPr lang="ru-RU" dirty="0"/>
              <a:t>•	</a:t>
            </a:r>
            <a:r>
              <a:rPr lang="ru-RU" dirty="0" err="1"/>
              <a:t>Разноуровневое</a:t>
            </a:r>
            <a:r>
              <a:rPr lang="ru-RU" dirty="0"/>
              <a:t> обучение</a:t>
            </a:r>
          </a:p>
          <a:p>
            <a:r>
              <a:rPr lang="ru-RU" dirty="0"/>
              <a:t>•	Информационно-коммуникационные технологии</a:t>
            </a:r>
          </a:p>
          <a:p>
            <a:r>
              <a:rPr lang="ru-RU" dirty="0"/>
              <a:t>•	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</a:t>
            </a:r>
          </a:p>
          <a:p>
            <a:r>
              <a:rPr lang="ru-RU" dirty="0"/>
              <a:t>•	Личностно-ориентированные технологии </a:t>
            </a:r>
          </a:p>
          <a:p>
            <a:r>
              <a:rPr lang="ru-RU" dirty="0"/>
              <a:t>•	Проектные методы обучения</a:t>
            </a:r>
          </a:p>
          <a:p>
            <a:r>
              <a:rPr lang="ru-RU" dirty="0"/>
              <a:t>•	Исследовательские методы в обучении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78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7. Обобщение </a:t>
            </a:r>
            <a:r>
              <a:rPr lang="ru-RU" sz="2000" dirty="0">
                <a:solidFill>
                  <a:schemeClr val="tx1"/>
                </a:solidFill>
              </a:rPr>
              <a:t>и распространение опыта практических результатов своей профессиональной деятельности, публикация трудов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 марте 2016 г. в рамках проведения декады ПЦК ювелиров и обработчиков алмазов проведен семинар «Модульно –</a:t>
            </a:r>
            <a:r>
              <a:rPr lang="ru-RU" dirty="0" err="1"/>
              <a:t>компетентностный</a:t>
            </a:r>
            <a:r>
              <a:rPr lang="ru-RU" dirty="0"/>
              <a:t> подход к реализации ФГОС 3+»  для преподавателей и мастеров п/о, выступил с докладом «Структура урока учебной практики».</a:t>
            </a:r>
          </a:p>
          <a:p>
            <a:r>
              <a:rPr lang="ru-RU" dirty="0"/>
              <a:t>В рамках VII Регионального чемпионата (февраль 2019 г) «Молодые профессионалы» </a:t>
            </a:r>
            <a:r>
              <a:rPr lang="ru-RU" dirty="0" err="1"/>
              <a:t>Ворлдскиллс</a:t>
            </a:r>
            <a:r>
              <a:rPr lang="ru-RU" dirty="0"/>
              <a:t> принимал участие в организации и проведении  панельной дискуссии на тему «Партнерские отношения с работодателями  как точка роста и развития кадрового потенциала </a:t>
            </a:r>
            <a:r>
              <a:rPr lang="ru-RU" dirty="0" err="1"/>
              <a:t>алмазообрабатывающей</a:t>
            </a:r>
            <a:r>
              <a:rPr lang="ru-RU" dirty="0"/>
              <a:t>  и ювелирной отрасли».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61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Мое педагогическое кредо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58204" cy="4071966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>
                <a:latin typeface="Candara" pitchFamily="34" charset="0"/>
              </a:rPr>
              <a:t>Знание должно служить творческим целям человека. Мало накоплять знания; нужно распространять их как можно шире и применять в жизни.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44" y="4143380"/>
            <a:ext cx="2114550" cy="1524000"/>
          </a:xfrm>
          <a:prstGeom prst="rect">
            <a:avLst/>
          </a:prstGeom>
        </p:spPr>
      </p:pic>
      <p:pic>
        <p:nvPicPr>
          <p:cNvPr id="5" name="Рисунок 4" descr="http://www.patlah.ru/etm/etm-01/dom-promsl/uvelir/dragocennost/05-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atlah.ru/etm/etm-01/dom-promsl/uvelir/dragocennost/05-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000372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бр2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500306"/>
            <a:ext cx="18573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1928794" y="457200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286248" y="4143380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786578" y="321468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71736" y="5143512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Тема самообразования: </a:t>
            </a:r>
            <a:r>
              <a:rPr lang="ru-RU" sz="2400" b="1" dirty="0" smtClean="0"/>
              <a:t>«Использование активных методов обучения на уроках производственного обучения»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педагогическая концепция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4071966"/>
          </a:xfrm>
        </p:spPr>
        <p:txBody>
          <a:bodyPr/>
          <a:lstStyle/>
          <a:p>
            <a:pPr algn="ctr"/>
            <a:r>
              <a:rPr lang="ru-RU" sz="2000" dirty="0" smtClean="0"/>
              <a:t>Применяю информационно- коммуникационные технологии, которые способствуют формированию  и развитию внутренней мотивации студентов к более качественному овладению профессией, повышению мыслительной активности студентов и приобретению навыков логического мышления, совершенствованию коммуникативной компетенции в целом  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285720" y="2928934"/>
            <a:ext cx="2786082" cy="10001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ПМ.01 Распиловка алмазов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2928934"/>
            <a:ext cx="2714644" cy="107157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ПМ. 02.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Обдирка алмазов </a:t>
            </a:r>
          </a:p>
          <a:p>
            <a:pPr algn="ctr"/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15074" y="2928934"/>
            <a:ext cx="2428892" cy="100013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ПМ. 03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Огранка алмазов в бриллианты 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2357422" y="3571876"/>
            <a:ext cx="1571636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21064214">
            <a:off x="5101353" y="3619386"/>
            <a:ext cx="1571636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500063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071943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Определять последовательность распиливания алмазов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Выбирать средства 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Осуществлять распиливание 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Контролировать качество </a:t>
            </a:r>
          </a:p>
          <a:p>
            <a:pPr marL="342900" indent="-342900">
              <a:buAutoNum type="arabicPeriod"/>
            </a:pPr>
            <a:r>
              <a:rPr lang="ru-RU" dirty="0" smtClean="0"/>
              <a:t>Устранять недостатки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286256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Определять посл. Обдирки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Выбирать средства 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Осуществлять обдирку 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Контролировать качество </a:t>
            </a:r>
          </a:p>
          <a:p>
            <a:pPr marL="342900" indent="-342900">
              <a:buAutoNum type="arabicPeriod"/>
            </a:pPr>
            <a:r>
              <a:rPr lang="ru-RU" dirty="0" smtClean="0"/>
              <a:t>Устранять недостатки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12" y="4214818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Определять послед огранки 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Выбирать средства 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Осуществлять огранку 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Контролировать </a:t>
            </a:r>
            <a:r>
              <a:rPr lang="ru-RU" dirty="0" err="1" smtClean="0"/>
              <a:t>кач-во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Осущ</a:t>
            </a:r>
            <a:r>
              <a:rPr lang="ru-RU" dirty="0" smtClean="0"/>
              <a:t>. реставрацию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Элементы инновационных образовательных технологий, применяемые в деятельности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071678"/>
          <a:ext cx="8572560" cy="439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991267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 использования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91267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Информационные коммуникационные 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 ресурсов сети Интернет </a:t>
                      </a:r>
                    </a:p>
                    <a:p>
                      <a:r>
                        <a:rPr lang="ru-RU" dirty="0" smtClean="0"/>
                        <a:t>Разработка презентаций к урокам.</a:t>
                      </a:r>
                      <a:endParaRPr lang="ru-RU" dirty="0"/>
                    </a:p>
                  </a:txBody>
                  <a:tcPr/>
                </a:tc>
              </a:tr>
              <a:tr h="574306">
                <a:tc>
                  <a:txBody>
                    <a:bodyPr/>
                    <a:lstStyle/>
                    <a:p>
                      <a:r>
                        <a:rPr lang="ru-RU" dirty="0" smtClean="0"/>
                        <a:t>Дифференцированное обучение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 различного уровня сложности </a:t>
                      </a:r>
                      <a:endParaRPr lang="ru-RU" dirty="0"/>
                    </a:p>
                  </a:txBody>
                  <a:tcPr/>
                </a:tc>
              </a:tr>
              <a:tr h="1263359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 развивающего обучения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Лекции</a:t>
                      </a:r>
                    </a:p>
                    <a:p>
                      <a:r>
                        <a:rPr lang="ru-RU" dirty="0" smtClean="0"/>
                        <a:t>Зачеты </a:t>
                      </a:r>
                    </a:p>
                    <a:p>
                      <a:r>
                        <a:rPr lang="ru-RU" dirty="0" smtClean="0"/>
                        <a:t>Презентации</a:t>
                      </a:r>
                    </a:p>
                    <a:p>
                      <a:r>
                        <a:rPr lang="ru-RU" dirty="0" smtClean="0"/>
                        <a:t>Уроки-практикумы </a:t>
                      </a:r>
                      <a:endParaRPr lang="ru-RU" dirty="0"/>
                    </a:p>
                  </a:txBody>
                  <a:tcPr/>
                </a:tc>
              </a:tr>
              <a:tr h="574306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 проектов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Выпускные квалификационные работы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8. Результативность </a:t>
            </a:r>
            <a:r>
              <a:rPr lang="ru-RU" sz="2000" dirty="0">
                <a:solidFill>
                  <a:schemeClr val="tx1"/>
                </a:solidFill>
              </a:rPr>
              <a:t>внеурочной деятельности мастера производственного обучения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544616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dirty="0"/>
              <a:t>Участвует в экспертных комиссиях, предметных комиссиях, в составе жюри конкурсов, руководит предметно-цикловой комиссией (ПЦК), методическим объединением на уровне образовательной организации: </a:t>
            </a:r>
          </a:p>
          <a:p>
            <a:r>
              <a:rPr lang="ru-RU" dirty="0"/>
              <a:t>•	Ежегодно участвует в работе  творческой группы  ПЦК по разработке учебных программ</a:t>
            </a:r>
          </a:p>
          <a:p>
            <a:r>
              <a:rPr lang="ru-RU" dirty="0"/>
              <a:t>•	Активно участвует в организации и проведении мероприятий при проведении Декады ПЦК;</a:t>
            </a:r>
          </a:p>
          <a:p>
            <a:r>
              <a:rPr lang="ru-RU" dirty="0"/>
              <a:t>•	Является членом жюри конкурса профессионального мастерства среди студентов.</a:t>
            </a:r>
          </a:p>
          <a:p>
            <a:endParaRPr lang="ru-RU" dirty="0"/>
          </a:p>
          <a:p>
            <a:pPr marL="137160" indent="0">
              <a:buNone/>
            </a:pPr>
            <a:r>
              <a:rPr lang="ru-RU" dirty="0" smtClean="0"/>
              <a:t>Участвует </a:t>
            </a:r>
            <a:r>
              <a:rPr lang="ru-RU" dirty="0"/>
              <a:t>в экспертных комиссиях, предметных комиссиях, в составе жюри конкурсов, руководит ПЦК, методическим объединением; принимает участие в организации и проведении мероприятий на региональном, всероссийском уровнях;</a:t>
            </a:r>
          </a:p>
          <a:p>
            <a:r>
              <a:rPr lang="ru-RU" dirty="0"/>
              <a:t>•	Участвовал  в  качестве компатриота V Открытого регионального чемпионата «Молодые профессионалы» (</a:t>
            </a:r>
            <a:r>
              <a:rPr lang="ru-RU" dirty="0" err="1"/>
              <a:t>WorldSkillsRussia</a:t>
            </a:r>
            <a:r>
              <a:rPr lang="ru-RU" dirty="0"/>
              <a:t>) Республики Саха (Якутия) по компетенции «Огранка ювелирных вставок», февраль 2017 г.</a:t>
            </a:r>
          </a:p>
          <a:p>
            <a:r>
              <a:rPr lang="ru-RU" dirty="0"/>
              <a:t>•	Компатриот VI Открытого регионального чемпионата «Молодые профессионалы» (</a:t>
            </a:r>
            <a:r>
              <a:rPr lang="ru-RU" dirty="0" err="1"/>
              <a:t>WorldSkillsRussia</a:t>
            </a:r>
            <a:r>
              <a:rPr lang="ru-RU" dirty="0"/>
              <a:t>) Республики Саха (Якутия) по компетенции R28 Огранка алмазов (</a:t>
            </a:r>
            <a:r>
              <a:rPr lang="ru-RU" dirty="0" err="1"/>
              <a:t>DiamondCutting</a:t>
            </a:r>
            <a:r>
              <a:rPr lang="ru-RU" dirty="0"/>
              <a:t>) (14-21 февраля 2018 г.)</a:t>
            </a:r>
          </a:p>
          <a:p>
            <a:r>
              <a:rPr lang="ru-RU" dirty="0"/>
              <a:t>•	Компатриот  Отборочного чемпионата Молодые профессионалы» (</a:t>
            </a:r>
            <a:r>
              <a:rPr lang="ru-RU" dirty="0" err="1"/>
              <a:t>WorldSkillsRussia</a:t>
            </a:r>
            <a:r>
              <a:rPr lang="ru-RU" dirty="0"/>
              <a:t>) Республики Саха (Якутия) по компетенции R28 Огранка алмазов (</a:t>
            </a:r>
            <a:r>
              <a:rPr lang="ru-RU" dirty="0" err="1"/>
              <a:t>DiamondCutting</a:t>
            </a:r>
            <a:r>
              <a:rPr lang="ru-RU" dirty="0"/>
              <a:t>).</a:t>
            </a:r>
          </a:p>
          <a:p>
            <a:r>
              <a:rPr lang="ru-RU" dirty="0"/>
              <a:t>•	Компатриот VII Открытого регионального чемпионата «Молодые профессионалы» (</a:t>
            </a:r>
            <a:r>
              <a:rPr lang="ru-RU" dirty="0" err="1"/>
              <a:t>WorldSkillsRussia</a:t>
            </a:r>
            <a:r>
              <a:rPr lang="ru-RU" dirty="0"/>
              <a:t>) Республики Саха (Якутия) по компетенции R28 Огранка алмазов (</a:t>
            </a:r>
            <a:r>
              <a:rPr lang="ru-RU" dirty="0" err="1"/>
              <a:t>DiamondCutting</a:t>
            </a:r>
            <a:r>
              <a:rPr lang="ru-RU" dirty="0"/>
              <a:t>) (18-22 февраля 2018 г.)</a:t>
            </a:r>
          </a:p>
          <a:p>
            <a:r>
              <a:rPr lang="ru-RU" dirty="0"/>
              <a:t>•	Компатриот VIII Открытого регионального чемпионата «Молодые профессионалы» (</a:t>
            </a:r>
            <a:r>
              <a:rPr lang="ru-RU" dirty="0" err="1"/>
              <a:t>WorldSkillsRussia</a:t>
            </a:r>
            <a:r>
              <a:rPr lang="ru-RU" dirty="0"/>
              <a:t>) Республики Саха (Якутия) по компетенции R28 Огранка алмазов (</a:t>
            </a:r>
            <a:r>
              <a:rPr lang="ru-RU" dirty="0" err="1"/>
              <a:t>DiamondCutting</a:t>
            </a:r>
            <a:r>
              <a:rPr lang="ru-RU" dirty="0"/>
              <a:t>) (2019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08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гранка\Pictures\декада 2014\IMG_8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0" r="27430" b="14929"/>
          <a:stretch>
            <a:fillRect/>
          </a:stretch>
        </p:blipFill>
        <p:spPr bwMode="auto">
          <a:xfrm>
            <a:off x="714348" y="428604"/>
            <a:ext cx="2500330" cy="2286016"/>
          </a:xfrm>
          <a:prstGeom prst="rect">
            <a:avLst/>
          </a:prstGeom>
          <a:noFill/>
        </p:spPr>
      </p:pic>
      <p:pic>
        <p:nvPicPr>
          <p:cNvPr id="1027" name="Picture 3" descr="C:\Users\огранка\Pictures\декада 2014\IMG_8643.JPG"/>
          <p:cNvPicPr>
            <a:picLocks noChangeAspect="1" noChangeArrowheads="1"/>
          </p:cNvPicPr>
          <p:nvPr/>
        </p:nvPicPr>
        <p:blipFill>
          <a:blip r:embed="rId3" cstate="print"/>
          <a:srcRect t="32608" r="1316"/>
          <a:stretch>
            <a:fillRect/>
          </a:stretch>
        </p:blipFill>
        <p:spPr bwMode="auto">
          <a:xfrm>
            <a:off x="3428992" y="428604"/>
            <a:ext cx="5184827" cy="2357454"/>
          </a:xfrm>
          <a:prstGeom prst="rect">
            <a:avLst/>
          </a:prstGeom>
          <a:noFill/>
        </p:spPr>
      </p:pic>
      <p:pic>
        <p:nvPicPr>
          <p:cNvPr id="1028" name="Picture 4" descr="C:\Users\огранка\Pictures\декада 2014\IMG_8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000372"/>
            <a:ext cx="4683150" cy="31180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621508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Встреча с работодателями гранильных и ювелирных заводов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гранка\Pictures\декада 2015\IMG-20150218-WA0027.jpg"/>
          <p:cNvPicPr>
            <a:picLocks noGrp="1"/>
          </p:cNvPicPr>
          <p:nvPr>
            <p:ph idx="4294967295"/>
          </p:nvPr>
        </p:nvPicPr>
        <p:blipFill>
          <a:blip r:embed="rId2"/>
          <a:srcRect t="13867" r="2520" b="14648"/>
          <a:stretch>
            <a:fillRect/>
          </a:stretch>
        </p:blipFill>
        <p:spPr bwMode="auto">
          <a:xfrm>
            <a:off x="107434" y="1440634"/>
            <a:ext cx="285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гранка\Desktop\урок третьякова\IMG_30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36698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гранка\Desktop\урок третьякова\IMG_3111.JPG"/>
          <p:cNvPicPr/>
          <p:nvPr/>
        </p:nvPicPr>
        <p:blipFill>
          <a:blip r:embed="rId4" cstate="print"/>
          <a:srcRect r="38634"/>
          <a:stretch>
            <a:fillRect/>
          </a:stretch>
        </p:blipFill>
        <p:spPr bwMode="auto">
          <a:xfrm>
            <a:off x="6858016" y="1609926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гранка\Desktop\урок третьякова\IMG_3123.JPG"/>
          <p:cNvPicPr/>
          <p:nvPr/>
        </p:nvPicPr>
        <p:blipFill>
          <a:blip r:embed="rId5" cstate="print"/>
          <a:srcRect l="16233"/>
          <a:stretch>
            <a:fillRect/>
          </a:stretch>
        </p:blipFill>
        <p:spPr bwMode="auto">
          <a:xfrm>
            <a:off x="6429388" y="4389829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гранка\Pictures\ОА -53\20150212_105531.jpg"/>
          <p:cNvPicPr/>
          <p:nvPr/>
        </p:nvPicPr>
        <p:blipFill>
          <a:blip r:embed="rId6" cstate="print"/>
          <a:srcRect t="23044" b="23679"/>
          <a:stretch>
            <a:fillRect/>
          </a:stretch>
        </p:blipFill>
        <p:spPr bwMode="auto">
          <a:xfrm>
            <a:off x="3428992" y="4421015"/>
            <a:ext cx="2286016" cy="22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гранка\Pictures\декада 2015\20150303_1440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09632"/>
            <a:ext cx="199326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9067" y="7843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9. Результативность работы в рамках социального партнёрства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821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100% студентов проходят производственную практику по договорам с предприятиями:</a:t>
            </a:r>
          </a:p>
          <a:p>
            <a:r>
              <a:rPr lang="ru-RU" dirty="0"/>
              <a:t>Договор о дуальном обучении с ООО «ДДК»</a:t>
            </a:r>
          </a:p>
          <a:p>
            <a:r>
              <a:rPr lang="ru-RU" dirty="0"/>
              <a:t>Договоры о взаимном сотрудничестве с ООО «ДДК», ООО «</a:t>
            </a:r>
            <a:r>
              <a:rPr lang="ru-RU" dirty="0" err="1"/>
              <a:t>Эпл</a:t>
            </a:r>
            <a:r>
              <a:rPr lang="ru-RU" dirty="0"/>
              <a:t> </a:t>
            </a:r>
            <a:r>
              <a:rPr lang="ru-RU" dirty="0" err="1"/>
              <a:t>Даймонд</a:t>
            </a:r>
            <a:r>
              <a:rPr lang="ru-RU" dirty="0"/>
              <a:t>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836712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10. Поощрения </a:t>
            </a:r>
            <a:r>
              <a:rPr lang="ru-RU" dirty="0"/>
              <a:t>за профессиональную деятельность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72816"/>
            <a:ext cx="69127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dirty="0"/>
              <a:t>Грамота </a:t>
            </a:r>
            <a:r>
              <a:rPr lang="ru-RU" dirty="0" err="1"/>
              <a:t>МНиПО</a:t>
            </a:r>
            <a:r>
              <a:rPr lang="ru-RU" dirty="0"/>
              <a:t> РС(Я);</a:t>
            </a:r>
          </a:p>
          <a:p>
            <a:pPr>
              <a:lnSpc>
                <a:spcPct val="250000"/>
              </a:lnSpc>
            </a:pPr>
            <a:r>
              <a:rPr lang="ru-RU" dirty="0"/>
              <a:t>  Грамота </a:t>
            </a:r>
            <a:r>
              <a:rPr lang="ru-RU" dirty="0" err="1"/>
              <a:t>МПОПиРК</a:t>
            </a:r>
            <a:r>
              <a:rPr lang="ru-RU" dirty="0"/>
              <a:t> РС (Я)</a:t>
            </a:r>
          </a:p>
          <a:p>
            <a:pPr>
              <a:lnSpc>
                <a:spcPct val="250000"/>
              </a:lnSpc>
            </a:pPr>
            <a:r>
              <a:rPr lang="ru-RU" dirty="0"/>
              <a:t>  Почетная грамота Министерства образования и науки  РФ, 2015 г.</a:t>
            </a:r>
          </a:p>
        </p:txBody>
      </p:sp>
    </p:spTree>
    <p:extLst>
      <p:ext uri="{BB962C8B-B14F-4D97-AF65-F5344CB8AC3E}">
        <p14:creationId xmlns:p14="http://schemas.microsoft.com/office/powerpoint/2010/main" val="174054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85728"/>
            <a:ext cx="6696744" cy="6286544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Дата рождения:  1964 г.</a:t>
            </a:r>
            <a:br>
              <a:rPr lang="ru-RU" sz="2200" dirty="0" smtClean="0"/>
            </a:br>
            <a:r>
              <a:rPr lang="ru-RU" sz="2200" dirty="0" smtClean="0"/>
              <a:t>Место работы: ГАПОУ РС (Я)  «Якутский промышленный техникум им. Т.Г. Десяткина»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Должность: мастер производственного обучения </a:t>
            </a:r>
            <a:br>
              <a:rPr lang="ru-RU" sz="2200" dirty="0" smtClean="0"/>
            </a:br>
            <a:r>
              <a:rPr lang="ru-RU" sz="2200" dirty="0" smtClean="0"/>
              <a:t>Квалификационная категория, год присвоения:</a:t>
            </a:r>
            <a:br>
              <a:rPr lang="ru-RU" sz="2200" dirty="0" smtClean="0"/>
            </a:br>
            <a:r>
              <a:rPr lang="ru-RU" sz="2200" dirty="0" smtClean="0"/>
              <a:t>первая  квалификационная категория по должности «мастер производственного обучения», 2015 г.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Стаж работы: </a:t>
            </a:r>
            <a:r>
              <a:rPr lang="ru-RU" sz="2200" dirty="0" smtClean="0"/>
              <a:t>25 </a:t>
            </a:r>
            <a:r>
              <a:rPr lang="ru-RU" sz="2200" dirty="0" smtClean="0"/>
              <a:t>лет </a:t>
            </a:r>
            <a:br>
              <a:rPr lang="ru-RU" sz="2200" dirty="0" smtClean="0"/>
            </a:br>
            <a:r>
              <a:rPr lang="ru-RU" sz="2200" dirty="0" smtClean="0"/>
              <a:t>В системе </a:t>
            </a:r>
            <a:r>
              <a:rPr lang="ru-RU" sz="2200" dirty="0" smtClean="0"/>
              <a:t>среднег</a:t>
            </a:r>
            <a:r>
              <a:rPr lang="ru-RU" sz="2200" dirty="0" smtClean="0"/>
              <a:t>о </a:t>
            </a:r>
            <a:r>
              <a:rPr lang="ru-RU" sz="2200" dirty="0" smtClean="0"/>
              <a:t>профессионального образования </a:t>
            </a:r>
            <a:r>
              <a:rPr lang="ru-RU" sz="2200" dirty="0" smtClean="0"/>
              <a:t>– </a:t>
            </a:r>
            <a:r>
              <a:rPr lang="ru-RU" sz="2200" dirty="0" smtClean="0"/>
              <a:t>20</a:t>
            </a:r>
            <a:r>
              <a:rPr lang="ru-RU" sz="2200" dirty="0" smtClean="0"/>
              <a:t> </a:t>
            </a:r>
            <a:r>
              <a:rPr lang="ru-RU" sz="2200" dirty="0" smtClean="0"/>
              <a:t>лет 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051" name="Picture 3" descr="C:\Users\огранка\Pictures\фото коллектив 2014\_MG_5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5" y="1071545"/>
            <a:ext cx="2690831" cy="4036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1936" cy="107157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Образование</a:t>
            </a:r>
            <a:r>
              <a:rPr lang="ru-RU" sz="3200" dirty="0" smtClean="0"/>
              <a:t> – </a:t>
            </a:r>
            <a:br>
              <a:rPr lang="ru-RU" sz="3200" dirty="0" smtClean="0"/>
            </a:br>
            <a:r>
              <a:rPr lang="ru-RU" sz="3200" b="0" dirty="0" smtClean="0"/>
              <a:t>среднее специальное  </a:t>
            </a:r>
            <a:endParaRPr lang="ru-RU" sz="3200" b="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214810" y="1428736"/>
            <a:ext cx="4643470" cy="17145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Огранщик алмазов в бриллианты – 4 разряд, Профессиональное училище № 16 г. Якутска </a:t>
            </a:r>
            <a:endParaRPr lang="ru-RU" sz="2400" dirty="0"/>
          </a:p>
        </p:txBody>
      </p:sp>
      <p:pic>
        <p:nvPicPr>
          <p:cNvPr id="1026" name="Picture 2" descr="E:\Новая папка\11 020.jpg"/>
          <p:cNvPicPr>
            <a:picLocks noChangeAspect="1" noChangeArrowheads="1"/>
          </p:cNvPicPr>
          <p:nvPr/>
        </p:nvPicPr>
        <p:blipFill>
          <a:blip r:embed="rId2"/>
          <a:srcRect l="1370" t="3653" r="1369" b="3202"/>
          <a:stretch>
            <a:fillRect/>
          </a:stretch>
        </p:blipFill>
        <p:spPr bwMode="auto">
          <a:xfrm>
            <a:off x="3929058" y="3000372"/>
            <a:ext cx="5072098" cy="3643338"/>
          </a:xfrm>
          <a:prstGeom prst="rect">
            <a:avLst/>
          </a:prstGeom>
          <a:noFill/>
        </p:spPr>
      </p:pic>
      <p:pic>
        <p:nvPicPr>
          <p:cNvPr id="3" name="Picture 3" descr="E:\Новая папка\11 021.jpg"/>
          <p:cNvPicPr>
            <a:picLocks noChangeAspect="1" noChangeArrowheads="1"/>
          </p:cNvPicPr>
          <p:nvPr/>
        </p:nvPicPr>
        <p:blipFill>
          <a:blip r:embed="rId3"/>
          <a:srcRect l="3052" t="2518" r="1673" b="7273"/>
          <a:stretch>
            <a:fillRect/>
          </a:stretch>
        </p:blipFill>
        <p:spPr bwMode="auto">
          <a:xfrm rot="20845152">
            <a:off x="269831" y="2343362"/>
            <a:ext cx="4129801" cy="293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08279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Мастер производственного обучения – </a:t>
            </a:r>
            <a:r>
              <a:rPr lang="ru-RU" sz="2800" b="0" dirty="0" smtClean="0">
                <a:latin typeface="Calibri" pitchFamily="34" charset="0"/>
                <a:cs typeface="Calibri" pitchFamily="34" charset="0"/>
              </a:rPr>
              <a:t>государственное бюджетное образовательное учреждение РС(Я) «Якутский индустриально-педагогический колледж», 2012 г.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</a:t>
            </a:r>
            <a:br>
              <a:rPr lang="ru-RU" sz="2800" dirty="0" smtClean="0">
                <a:latin typeface="Calibri" pitchFamily="34" charset="0"/>
                <a:cs typeface="Calibri" pitchFamily="34" charset="0"/>
              </a:rPr>
            </a:b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E:\Новая папка\11 0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335" t="8575" r="3944" b="7393"/>
          <a:stretch>
            <a:fillRect/>
          </a:stretch>
        </p:blipFill>
        <p:spPr bwMode="auto">
          <a:xfrm>
            <a:off x="3500430" y="2428868"/>
            <a:ext cx="5445293" cy="3866947"/>
          </a:xfrm>
          <a:prstGeom prst="rect">
            <a:avLst/>
          </a:prstGeom>
          <a:noFill/>
        </p:spPr>
      </p:pic>
      <p:pic>
        <p:nvPicPr>
          <p:cNvPr id="2051" name="Picture 3" descr="E:\Новая папка\11 026.jpg"/>
          <p:cNvPicPr>
            <a:picLocks noChangeAspect="1" noChangeArrowheads="1"/>
          </p:cNvPicPr>
          <p:nvPr/>
        </p:nvPicPr>
        <p:blipFill>
          <a:blip r:embed="rId4"/>
          <a:srcRect l="2222" r="2221" b="802"/>
          <a:stretch>
            <a:fillRect/>
          </a:stretch>
        </p:blipFill>
        <p:spPr bwMode="auto">
          <a:xfrm>
            <a:off x="357158" y="2214554"/>
            <a:ext cx="30718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Курсы </a:t>
            </a:r>
            <a:r>
              <a:rPr lang="ru-RU" dirty="0" smtClean="0"/>
              <a:t>повышения квалификации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•	ГАУ ДПО РС (Я) «Институт развития профессионального образования»: с 22 по 24.01.2020г. по программе «Научно-исследовательская деятельность: проектирование, планирование, технологии»,  30 часов.</a:t>
            </a:r>
          </a:p>
          <a:p>
            <a:pPr lvl="0"/>
            <a:r>
              <a:rPr lang="ru-RU" dirty="0"/>
              <a:t>•	Стажировка в Ассоциации « Альянс ЭПЛ Якутские бриллианты», 48 </a:t>
            </a:r>
            <a:r>
              <a:rPr lang="ru-RU" dirty="0" smtClean="0"/>
              <a:t>часов, 11 </a:t>
            </a:r>
            <a:r>
              <a:rPr lang="ru-RU" dirty="0"/>
              <a:t>марта 2017г.</a:t>
            </a:r>
          </a:p>
          <a:p>
            <a:pPr marL="137160" lv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Результаты освоения обучающимися образовательных программ по итогам ГИА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29776"/>
              </p:ext>
            </p:extLst>
          </p:nvPr>
        </p:nvGraphicFramePr>
        <p:xfrm>
          <a:off x="1115617" y="1700808"/>
          <a:ext cx="6192686" cy="3240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101"/>
                <a:gridCol w="828208"/>
                <a:gridCol w="1214599"/>
                <a:gridCol w="1480493"/>
                <a:gridCol w="1138285"/>
              </a:tblGrid>
              <a:tr h="958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Количество обуч-ся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Успеваемость %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Качество %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2015-2016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ОА-55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72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2016-2017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ОА-56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59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2017-2018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ОА-57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79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ОА-58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2019-2020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(1 полуг.)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ОА-59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22300"/>
              </p:ext>
            </p:extLst>
          </p:nvPr>
        </p:nvGraphicFramePr>
        <p:xfrm>
          <a:off x="971598" y="1412776"/>
          <a:ext cx="7128795" cy="388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620"/>
                <a:gridCol w="890620"/>
                <a:gridCol w="890620"/>
                <a:gridCol w="891387"/>
                <a:gridCol w="891387"/>
                <a:gridCol w="891387"/>
                <a:gridCol w="891387"/>
                <a:gridCol w="891387"/>
              </a:tblGrid>
              <a:tr h="980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Разряды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Оценки полученные на экзамене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Качества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Выше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Установленные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Ниже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ОА-55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86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ОА-56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88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ОА-57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87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ОА-58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/>
              <a:t>Итоги квалификационного экзамена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066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000" dirty="0" smtClean="0"/>
              <a:t>Обучающиеся </a:t>
            </a:r>
            <a:r>
              <a:rPr lang="ru-RU" sz="2000" u="sng" dirty="0" smtClean="0"/>
              <a:t>становятся </a:t>
            </a:r>
            <a:r>
              <a:rPr lang="ru-RU" sz="2000" u="sng" dirty="0"/>
              <a:t>призерами/победителями</a:t>
            </a:r>
            <a:r>
              <a:rPr lang="ru-RU" sz="2000" dirty="0"/>
              <a:t>  окружных мероприятий; участвуют в областных, всероссийских мероприятиях;</a:t>
            </a:r>
          </a:p>
          <a:p>
            <a:r>
              <a:rPr lang="ru-RU" sz="2000" dirty="0"/>
              <a:t>2017г. Кононова </a:t>
            </a:r>
            <a:r>
              <a:rPr lang="ru-RU" sz="2000" dirty="0" err="1"/>
              <a:t>Туйаара</a:t>
            </a:r>
            <a:r>
              <a:rPr lang="ru-RU" sz="2000" dirty="0"/>
              <a:t> Васильевна 15-19 мая 2017 г. Г. Краснодар. Финал V Национального чемпионата «Молодые профессионалы» (</a:t>
            </a:r>
            <a:r>
              <a:rPr lang="ru-RU" sz="2000" dirty="0" err="1"/>
              <a:t>WorldSkillsRussia</a:t>
            </a:r>
            <a:r>
              <a:rPr lang="ru-RU" sz="2000" dirty="0"/>
              <a:t>) </a:t>
            </a:r>
          </a:p>
          <a:p>
            <a:r>
              <a:rPr lang="ru-RU" sz="2000" dirty="0"/>
              <a:t>2018 г. VI Региональный открытый чемпионат "Молодые профессионалы" WSR РС (Я) Тихонова Изабелла </a:t>
            </a:r>
            <a:r>
              <a:rPr lang="ru-RU" sz="2000" dirty="0" err="1"/>
              <a:t>Никоновна</a:t>
            </a:r>
            <a:r>
              <a:rPr lang="ru-RU" sz="2000" dirty="0"/>
              <a:t> заняла 1 место,  Тихонова Елизавета </a:t>
            </a:r>
            <a:r>
              <a:rPr lang="ru-RU" sz="2000" dirty="0" err="1"/>
              <a:t>Никоновна</a:t>
            </a:r>
            <a:r>
              <a:rPr lang="ru-RU" sz="2000" dirty="0"/>
              <a:t> 3 место по компетенции «огранка алмазов».</a:t>
            </a:r>
          </a:p>
          <a:p>
            <a:r>
              <a:rPr lang="ru-RU" sz="2000" dirty="0"/>
              <a:t>16 июня 2018 г Отборочные соревнования к финалу Национального чемпионата в г. Москва Тихонова Изабелла заняла 2 место. </a:t>
            </a:r>
          </a:p>
          <a:p>
            <a:r>
              <a:rPr lang="ru-RU" sz="2000" dirty="0"/>
              <a:t>2019 г.  отборочный тур,  VI</a:t>
            </a:r>
            <a:r>
              <a:rPr lang="en-US" sz="2000" dirty="0"/>
              <a:t>I </a:t>
            </a:r>
            <a:r>
              <a:rPr lang="ru-RU" sz="2000" dirty="0"/>
              <a:t>Региональный открытый чемпионат "Молодые профессионалы" WSR РС (Я) Степанова </a:t>
            </a:r>
            <a:r>
              <a:rPr lang="ru-RU" sz="2000" dirty="0" err="1"/>
              <a:t>Лилиана</a:t>
            </a:r>
            <a:r>
              <a:rPr lang="ru-RU" sz="2000" dirty="0"/>
              <a:t> заняла 2 место;</a:t>
            </a:r>
          </a:p>
          <a:p>
            <a:r>
              <a:rPr lang="ru-RU" sz="2000" dirty="0"/>
              <a:t>VI</a:t>
            </a:r>
            <a:r>
              <a:rPr lang="en-US" sz="2000" dirty="0"/>
              <a:t>II </a:t>
            </a:r>
            <a:r>
              <a:rPr lang="ru-RU" sz="2000" dirty="0"/>
              <a:t> Региональный открытый чемпионат "Молодые профессионалы" WSR РС (Я) </a:t>
            </a:r>
            <a:r>
              <a:rPr lang="ru-RU" sz="2000" dirty="0" err="1"/>
              <a:t>Верховской</a:t>
            </a:r>
            <a:r>
              <a:rPr lang="ru-RU" sz="2000" dirty="0"/>
              <a:t> Никита занял 2 место.</a:t>
            </a:r>
            <a:endParaRPr lang="ru-RU" sz="1900" b="1" dirty="0" smtClean="0"/>
          </a:p>
          <a:p>
            <a:endParaRPr lang="ru-RU" sz="1900" b="1" dirty="0" smtClean="0"/>
          </a:p>
          <a:p>
            <a:pPr lvl="0">
              <a:buNone/>
            </a:pPr>
            <a:endParaRPr lang="ru-RU" sz="1900" b="1" dirty="0" smtClean="0"/>
          </a:p>
          <a:p>
            <a:pPr lvl="0">
              <a:buNone/>
            </a:pPr>
            <a:endParaRPr 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</a:rPr>
              <a:t>5. Эффективность </a:t>
            </a:r>
            <a:r>
              <a:rPr lang="ru-RU" sz="2200" dirty="0">
                <a:solidFill>
                  <a:schemeClr val="tx1"/>
                </a:solidFill>
                <a:effectLst/>
              </a:rPr>
              <a:t>работы по программно-методическому сопровождению образовательного процесса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/>
              <a:t>Мастер производственного обучения разработал (составил) в соответствии с требованиями учебно-методический комплекс;</a:t>
            </a:r>
          </a:p>
          <a:p>
            <a:pPr lvl="0"/>
            <a:r>
              <a:rPr lang="ru-RU" dirty="0"/>
              <a:t>Программа  учебной практики по специальности 29.01.28.«Огранщик алмазов в бриллианты»</a:t>
            </a:r>
          </a:p>
          <a:p>
            <a:pPr lvl="0"/>
            <a:r>
              <a:rPr lang="ru-RU" dirty="0"/>
              <a:t>Программа производственной практики по специальности 29.01.28.«Огранщик алмазов в бриллианты»</a:t>
            </a:r>
          </a:p>
          <a:p>
            <a:pPr lvl="0"/>
            <a:r>
              <a:rPr lang="ru-RU" dirty="0"/>
              <a:t>Комплект поурочных планов урока учебной практики</a:t>
            </a:r>
          </a:p>
          <a:p>
            <a:pPr lvl="0"/>
            <a:r>
              <a:rPr lang="ru-RU" dirty="0"/>
              <a:t>Календарно- тематический план по учебной практике</a:t>
            </a:r>
          </a:p>
          <a:p>
            <a:r>
              <a:rPr lang="ru-RU" dirty="0"/>
              <a:t>Комплект методических материалов по учебной и производственной практике: </a:t>
            </a:r>
          </a:p>
          <a:p>
            <a:pPr lvl="0"/>
            <a:r>
              <a:rPr lang="ru-RU" dirty="0"/>
              <a:t>Перечень учебно- производственных работ;</a:t>
            </a:r>
          </a:p>
          <a:p>
            <a:pPr lvl="0"/>
            <a:r>
              <a:rPr lang="ru-RU" dirty="0"/>
              <a:t>Образцы по темам перечня учебно - производственных работ;</a:t>
            </a:r>
          </a:p>
          <a:p>
            <a:pPr lvl="0"/>
            <a:r>
              <a:rPr lang="ru-RU" dirty="0" err="1"/>
              <a:t>Инструкционно</a:t>
            </a:r>
            <a:r>
              <a:rPr lang="ru-RU" dirty="0"/>
              <a:t> - технологические карты;</a:t>
            </a:r>
          </a:p>
          <a:p>
            <a:pPr lvl="0"/>
            <a:r>
              <a:rPr lang="ru-RU" dirty="0"/>
              <a:t>Планы занятий;</a:t>
            </a:r>
          </a:p>
          <a:p>
            <a:pPr lvl="0"/>
            <a:r>
              <a:rPr lang="ru-RU" dirty="0"/>
              <a:t>Задания для самостоятельной работы;</a:t>
            </a:r>
          </a:p>
          <a:p>
            <a:pPr lvl="0"/>
            <a:r>
              <a:rPr lang="ru-RU" dirty="0"/>
              <a:t>Дидактический материал для закрепления;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81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1318</TotalTime>
  <Words>879</Words>
  <Application>Microsoft Office PowerPoint</Application>
  <PresentationFormat>Экран (4:3)</PresentationFormat>
  <Paragraphs>196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ГАПОУ РС (Я) «ЯКУТСКИЙ Промышленный техникум им. Т.Г. Десяткина» </vt:lpstr>
      <vt:lpstr>  Дата рождения:  1964 г. Место работы: ГАПОУ РС (Я)  «Якутский промышленный техникум им. Т.Г. Десяткина» Должность: мастер производственного обучения  Квалификационная категория, год присвоения: первая  квалификационная категория по должности «мастер производственного обучения», 2015 г.   Стаж работы: 25 лет  В системе среднего профессионального образования – 20 лет  </vt:lpstr>
      <vt:lpstr>Образование –  среднее специальное  </vt:lpstr>
      <vt:lpstr>Мастер производственного обучения – государственное бюджетное образовательное учреждение РС(Я) «Якутский индустриально-педагогический колледж», 2012 г.    </vt:lpstr>
      <vt:lpstr>1. Курсы повышения квалификации </vt:lpstr>
      <vt:lpstr>Презентация PowerPoint</vt:lpstr>
      <vt:lpstr>Презентация PowerPoint</vt:lpstr>
      <vt:lpstr>3. 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    </vt:lpstr>
      <vt:lpstr>5. Эффективность работы по программно-методическому сопровождению образовательного процесса </vt:lpstr>
      <vt:lpstr>Нормативные документы, используемые в работе </vt:lpstr>
      <vt:lpstr>6. Результаты использования новых образовательных технологий</vt:lpstr>
      <vt:lpstr>7. Обобщение и распространение опыта практических результатов своей профессиональной деятельности, публикация трудов</vt:lpstr>
      <vt:lpstr>Мое педагогическое кредо</vt:lpstr>
      <vt:lpstr>Моя педагогическая концепция </vt:lpstr>
      <vt:lpstr>Элементы инновационных образовательных технологий, применяемые в деятельности</vt:lpstr>
      <vt:lpstr>8. Результативность внеурочной деятельности мастера производственного обучения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 «Промышленный техникум» представляет</dc:title>
  <dc:creator>огранка</dc:creator>
  <cp:lastModifiedBy>метод</cp:lastModifiedBy>
  <cp:revision>136</cp:revision>
  <dcterms:created xsi:type="dcterms:W3CDTF">2015-02-19T07:03:33Z</dcterms:created>
  <dcterms:modified xsi:type="dcterms:W3CDTF">2020-03-13T04:04:44Z</dcterms:modified>
</cp:coreProperties>
</file>