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9" r:id="rId3"/>
    <p:sldId id="281" r:id="rId4"/>
    <p:sldId id="283" r:id="rId5"/>
    <p:sldId id="295" r:id="rId6"/>
    <p:sldId id="285" r:id="rId7"/>
    <p:sldId id="286" r:id="rId8"/>
    <p:sldId id="273" r:id="rId9"/>
    <p:sldId id="287" r:id="rId10"/>
    <p:sldId id="288" r:id="rId11"/>
    <p:sldId id="290" r:id="rId12"/>
    <p:sldId id="289" r:id="rId13"/>
    <p:sldId id="291" r:id="rId14"/>
    <p:sldId id="293" r:id="rId15"/>
    <p:sldId id="294" r:id="rId16"/>
  </p:sldIdLst>
  <p:sldSz cx="6858000" cy="9144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6CD577-0D90-471B-956B-F5B272573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73D246-B704-41A3-99B6-698FA4519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8A9603-EFC2-4141-B7C3-B4D9A294C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C3905-6023-4563-BF3C-1A0C2B8A8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6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75CCA0-D9E0-4D19-94A0-1FC20A0E6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E25EA9-DA44-4960-A889-E92C11543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2BB1B-A886-4ACB-8C4D-E63D8A35A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188C-4DAF-405F-8738-991737BBB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1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F4CF4-4866-42BF-9366-FE97D2EA4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7B321-09BA-4D7A-8F22-EB3F1D8F7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F3DE94-A955-46E9-8E4D-DBC7F9269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FEF2-2BBF-4BB3-837B-C024F28F1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95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66B09-D77A-4C59-9279-2BBB56429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969CD-6D8B-4652-BB29-9FBD5A5DB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805F6B-3D0D-4C94-BC51-2F0C64D30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F4DB-52FA-4FD6-9C55-B2039609C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85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EDD0BC-A727-4ACD-8526-F658DB643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ED5C8-7B08-46C7-9499-16F60FD9D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444E4-E590-4251-A2F4-1F877AE43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A09B1-87F4-4E0C-976F-D50620B03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54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E20C6-9CEA-4106-B0F8-6F5F4394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3672A-B6CA-4A16-B249-7DFB70148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3698A-B520-46AE-95C0-A8A14EDB7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27A5E-3A9D-47E8-8521-46481FF17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61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73B55F-C22D-4D40-8D63-AC1ACE74D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A2FFA0-5D8E-452D-BBFA-9CB094F14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79AA77-CDC6-48E9-B2F3-C6A34C511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19F0C-BDE4-4161-892E-19057E517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79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185E25-C2B3-4912-B499-2A1EECE14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66FFC7-31FD-45FD-B2A8-3EA2E9B77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F1117D-4FAC-445C-A8A8-863057F36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8E7B3-0D69-4C27-B73C-47F211955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91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715608-BA83-4CB5-8DF3-7C5269D8E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8E3091-547D-4AD7-A6BF-58B754E83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3C6778-7CB6-4265-900C-C06CB754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62AD-1D40-4244-B2F1-F2BD17F70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24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D72CC-AA4C-4B5A-8940-8C3C05111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8F1FF-39D2-4E7B-957A-0B484E8F9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F546A-4F15-4D22-9A30-3FD771B50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4884-C49F-47A3-81CA-FFEECA316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81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B97CE-DDA5-4247-8C78-D4011D4C6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2772C-4639-42B5-8E32-E88936511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FF2C3-C265-4716-8C83-88E383352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D54E-3A76-4DB6-B167-FCA58481C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83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2B3B60-03E4-4232-927B-B3BECE757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AECA26-A588-4530-A12F-EEA1CB90A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5151F2-F025-4D69-AB60-B6448D66BA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45BAF6-35E7-439D-9550-44F04BE1D1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5C5CA1-3963-4997-B97B-386AC09782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C79272-523D-4648-B24E-347810226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0758085-038D-4EAB-ADEF-545A18AE6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1071563"/>
            <a:ext cx="5886450" cy="11842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Министерство  образования и науки РС(Я)</a:t>
            </a:r>
            <a:br>
              <a:rPr lang="ru-RU" sz="18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Государственное автономное профессиональное образовательное учреждение РС (Я) </a:t>
            </a:r>
            <a:br>
              <a:rPr lang="ru-RU" sz="18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«Якутский промышленный техникум им. Т.Г. Десяткина »</a:t>
            </a:r>
            <a:br>
              <a:rPr lang="ru-RU" sz="1800" dirty="0">
                <a:solidFill>
                  <a:srgbClr val="0070C0"/>
                </a:solidFill>
                <a:latin typeface="+mn-lt"/>
                <a:cs typeface="Arial" charset="0"/>
              </a:rPr>
            </a:b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B1646A2-9A5B-4DCE-946D-8ECD75D9A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1688" y="2643188"/>
            <a:ext cx="4429125" cy="1714500"/>
          </a:xfrm>
        </p:spPr>
        <p:txBody>
          <a:bodyPr/>
          <a:lstStyle/>
          <a:p>
            <a:pPr algn="ctr">
              <a:buFontTx/>
              <a:buNone/>
            </a:pPr>
            <a:br>
              <a:rPr lang="ru-RU" altLang="ru-RU"/>
            </a:br>
            <a:r>
              <a:rPr lang="ru-RU" altLang="ru-RU" sz="2400" b="1" i="1">
                <a:solidFill>
                  <a:srgbClr val="0070C0"/>
                </a:solidFill>
              </a:rPr>
              <a:t>Социальный - педагог</a:t>
            </a:r>
            <a:endParaRPr lang="ru-RU" altLang="ru-RU" sz="240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ru-RU" altLang="ru-RU" sz="2400" b="1" i="1">
                <a:solidFill>
                  <a:srgbClr val="0070C0"/>
                </a:solidFill>
              </a:rPr>
              <a:t>     Мухаметова Елена           Михайловна</a:t>
            </a:r>
            <a:endParaRPr lang="ru-RU" altLang="ru-RU" sz="240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ru-RU" altLang="ru-RU" sz="2400" b="1" i="1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ru-RU" altLang="ru-RU" sz="2400" b="1" i="1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ru-RU" altLang="ru-RU" sz="2400" b="1" i="1">
                <a:solidFill>
                  <a:srgbClr val="0070C0"/>
                </a:solidFill>
              </a:rPr>
              <a:t> </a:t>
            </a:r>
          </a:p>
          <a:p>
            <a:pPr>
              <a:buFontTx/>
              <a:buNone/>
            </a:pPr>
            <a:r>
              <a:rPr lang="ru-RU" altLang="ru-RU" sz="4800" b="1" i="1">
                <a:solidFill>
                  <a:srgbClr val="0070C0"/>
                </a:solidFill>
              </a:rPr>
              <a:t>Портфолио </a:t>
            </a:r>
            <a:endParaRPr lang="ru-RU" altLang="ru-RU" sz="480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ru-RU" altLang="ru-RU" b="1" i="1"/>
          </a:p>
          <a:p>
            <a:pPr algn="ctr">
              <a:buFontTx/>
              <a:buNone/>
            </a:pPr>
            <a:r>
              <a:rPr lang="ru-RU" altLang="ru-RU" b="1" i="1"/>
              <a:t> </a:t>
            </a:r>
          </a:p>
          <a:p>
            <a:pPr algn="ctr" eaLnBrk="1" hangingPunct="1">
              <a:buFontTx/>
              <a:buNone/>
            </a:pPr>
            <a:endParaRPr lang="ru-RU" altLang="ru-RU"/>
          </a:p>
        </p:txBody>
      </p:sp>
      <p:pic>
        <p:nvPicPr>
          <p:cNvPr id="4" name="Рисунок 3" descr="C:\Documents and Settings\мастер3\Мои документы\мое фото\Юбилей\IMG_7330.JPG">
            <a:extLst>
              <a:ext uri="{FF2B5EF4-FFF2-40B4-BE49-F238E27FC236}">
                <a16:creationId xmlns:a16="http://schemas.microsoft.com/office/drawing/2014/main" id="{7B6FECFE-6C8D-4F37-A2EE-6E80DB2240FB}"/>
              </a:ext>
            </a:extLst>
          </p:cNvPr>
          <p:cNvPicPr/>
          <p:nvPr/>
        </p:nvPicPr>
        <p:blipFill>
          <a:blip r:embed="rId2" cstate="print"/>
          <a:srcRect l="34862" t="22189" r="53551" b="53815"/>
          <a:stretch>
            <a:fillRect/>
          </a:stretch>
        </p:blipFill>
        <p:spPr bwMode="auto">
          <a:xfrm>
            <a:off x="642918" y="2643174"/>
            <a:ext cx="2143140" cy="2805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16A8152-C340-4AAC-AC96-B84362972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>
                <a:solidFill>
                  <a:srgbClr val="C00000"/>
                </a:solidFill>
              </a:rPr>
              <a:t>Критерий 4. п.4.2.</a:t>
            </a:r>
            <a:endParaRPr lang="ru-RU" altLang="ru-RU" sz="1800"/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3CF934A4-595E-4EB8-9E7A-E53791C06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643063"/>
            <a:ext cx="6172200" cy="6524625"/>
          </a:xfrm>
        </p:spPr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2012 г. в рамках месячника психологической безопасности организовала круглый стол в лицее на тему:  «Осторожно жизнь», где приняли участие:</a:t>
            </a:r>
            <a:r>
              <a:rPr lang="ru-RU" altLang="ru-RU" sz="2000" i="1" u="sng">
                <a:solidFill>
                  <a:srgbClr val="0070C0"/>
                </a:solidFill>
              </a:rPr>
              <a:t> 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Магистр манчестерского университета член европейской Ассоциации, экология личности, психолог, преподаватель СВФУ Николин А.А. 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Психолог социальной психологической службы молодежи Пермякова С.А.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Директор фонда ЗОЖ Шудря Е.И.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2014 г.  Участие на круглом столе по теме: «Организация тестирования студентов ПОО на предмет раннего выявления незаконного потребления наркотических средств и психотропных веществ» в Автономном учреждение дополнительного профессионального образования, институт новых технологий РС(Я), </a:t>
            </a:r>
            <a:endParaRPr lang="ru-RU" altLang="ru-RU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CE59FD74-8582-4B20-AFD7-0766F2AD6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2000" b="1">
                <a:solidFill>
                  <a:srgbClr val="C00000"/>
                </a:solidFill>
              </a:rPr>
            </a:br>
            <a:br>
              <a:rPr lang="ru-RU" altLang="ru-RU" sz="2000" b="1">
                <a:solidFill>
                  <a:srgbClr val="C00000"/>
                </a:solidFill>
              </a:rPr>
            </a:br>
            <a:r>
              <a:rPr lang="ru-RU" altLang="ru-RU" sz="2000" b="1">
                <a:solidFill>
                  <a:srgbClr val="C00000"/>
                </a:solidFill>
              </a:rPr>
              <a:t>Критерий 5.</a:t>
            </a:r>
            <a:r>
              <a:rPr lang="ru-RU" altLang="ru-RU" sz="2000"/>
              <a:t> </a:t>
            </a:r>
            <a:br>
              <a:rPr lang="ru-RU" altLang="ru-RU" sz="2000"/>
            </a:br>
            <a:r>
              <a:rPr lang="ru-RU" altLang="ru-RU" sz="1600">
                <a:solidFill>
                  <a:srgbClr val="C00000"/>
                </a:solidFill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  <a:br>
              <a:rPr lang="ru-RU" altLang="ru-RU" sz="2000"/>
            </a:br>
            <a:br>
              <a:rPr lang="ru-RU" altLang="ru-RU" sz="2000" b="1">
                <a:solidFill>
                  <a:srgbClr val="C00000"/>
                </a:solidFill>
              </a:rPr>
            </a:br>
            <a:endParaRPr lang="ru-RU" altLang="ru-RU" sz="2000"/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812C9936-B3AD-4F73-B785-C570F7755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- Разработана программа по адаптации студентов нового набора;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Разработана положение  Совета профилактики и постановки на учет студентов;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Разработана положение о социально-психологической службе;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Разработана положение о посте ЗОЖ;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Разработана положение о внутреннем распорядке студентов;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- Разработана положение о порядке применения мер поощрения и дисциплинарного взыскания студентов.</a:t>
            </a:r>
            <a:endParaRPr lang="ru-RU" altLang="ru-RU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604D95E3-D1CF-42A4-8467-AA9E23738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2800" u="sng">
                <a:solidFill>
                  <a:srgbClr val="C00000"/>
                </a:solidFill>
              </a:rPr>
            </a:br>
            <a:br>
              <a:rPr lang="ru-RU" altLang="ru-RU" sz="2800" u="sng">
                <a:solidFill>
                  <a:srgbClr val="C00000"/>
                </a:solidFill>
              </a:rPr>
            </a:br>
            <a:r>
              <a:rPr lang="ru-RU" altLang="ru-RU" sz="2000" b="1">
                <a:solidFill>
                  <a:srgbClr val="C00000"/>
                </a:solidFill>
              </a:rPr>
              <a:t>Критерий 5. п.5.1.</a:t>
            </a:r>
            <a:br>
              <a:rPr lang="ru-RU" altLang="ru-RU" sz="2000" b="1">
                <a:solidFill>
                  <a:srgbClr val="C00000"/>
                </a:solidFill>
              </a:rPr>
            </a:br>
            <a:br>
              <a:rPr lang="ru-RU" altLang="ru-RU" sz="2000" b="1">
                <a:solidFill>
                  <a:srgbClr val="C00000"/>
                </a:solidFill>
              </a:rPr>
            </a:br>
            <a:br>
              <a:rPr lang="ru-RU" altLang="ru-RU" sz="2000" b="1">
                <a:solidFill>
                  <a:srgbClr val="C00000"/>
                </a:solidFill>
              </a:rPr>
            </a:br>
            <a:endParaRPr lang="ru-RU" altLang="ru-RU" sz="2000" b="1">
              <a:solidFill>
                <a:srgbClr val="C00000"/>
              </a:solidFill>
            </a:endParaRP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2893370F-1A38-4D88-A129-444384F21A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2014 г. Республиканский конкурс научно-методических разработок по профилактике правонарушений и пропаганде здорового образа жизни в профессиональных образовательных организациях, социальный проект «Пропаганда ЗОЖ в ГАПОУ РС (Я) ЯПТ»;</a:t>
            </a:r>
          </a:p>
          <a:p>
            <a:pPr>
              <a:buFontTx/>
              <a:buNone/>
            </a:pP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2015 г. Республиканский молодежный слет профессиональных образовательных организаций РС (Я) «Старт-2015», социальный проект  «Самый оригинальный социально-значимый проект студенческого самоуправления общежития» и заняли 1 место.</a:t>
            </a:r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EBD7C230-A547-4FC3-BB08-3AF2E8B5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76287"/>
          </a:xfrm>
        </p:spPr>
        <p:txBody>
          <a:bodyPr/>
          <a:lstStyle/>
          <a:p>
            <a:r>
              <a:rPr lang="ru-RU" altLang="ru-RU" sz="2000" b="1">
                <a:solidFill>
                  <a:srgbClr val="C00000"/>
                </a:solidFill>
              </a:rPr>
              <a:t>Критерий 5. п.5.2.</a:t>
            </a:r>
            <a:br>
              <a:rPr lang="ru-RU" altLang="ru-RU" sz="2000" b="1">
                <a:solidFill>
                  <a:srgbClr val="C00000"/>
                </a:solidFill>
              </a:rPr>
            </a:br>
            <a:endParaRPr lang="ru-RU" altLang="ru-RU" sz="2000"/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D06E9ACB-2F2F-4AD4-BC71-7F33DD60D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000125"/>
            <a:ext cx="6172200" cy="7167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u="sng">
                <a:solidFill>
                  <a:srgbClr val="C00000"/>
                </a:solidFill>
              </a:rPr>
              <a:t>Участие на уровне ПОО/муниципальном уровне;</a:t>
            </a:r>
            <a:endParaRPr lang="ru-RU" altLang="ru-RU" sz="2000" i="1"/>
          </a:p>
          <a:p>
            <a:r>
              <a:rPr lang="ru-RU" altLang="ru-RU" sz="2000" i="1">
                <a:solidFill>
                  <a:srgbClr val="0070C0"/>
                </a:solidFill>
              </a:rPr>
              <a:t>Участие в жюри на конкурсах по художественной  самодеятельности  «Новая звезда», «Татьянин день», «Новогодний бал маскарад», «Викторины» и т.д.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Член предметно цикловой комиссии воспитателей техникума.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Член бракиражной комиссии общепита.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Участница  внутрилицейских соревнований  по пулевой стрельбе, заняла 3 место</a:t>
            </a:r>
            <a:endParaRPr lang="ru-RU" altLang="ru-RU" sz="200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ru-RU" altLang="ru-RU" sz="2000" u="sng">
                <a:solidFill>
                  <a:srgbClr val="C00000"/>
                </a:solidFill>
              </a:rPr>
              <a:t>Участие на республиканском уровне;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2012 г. Республиканский  конкурс на лучшую организацию работы по профилактике наркомании среди учреждений НиСПО, проект на тему: «Территория без нарктоиков-2012»,  2 место, выдан сертификат на сумму 30 000 рб;  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2014 г. Министерство образования РС(Я) ГКУ «Центр развития семейного устройства и социализации детей сирот и детей, оставшихся без попечения родителей», участник скайп - конференции семинара на тему: «Все о выплатах и социальной помощи семьям, имеющим детей» </a:t>
            </a:r>
            <a:endParaRPr lang="ru-RU" altLang="ru-RU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AE2E8F48-37B3-41D4-ADFD-C54620BA1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2000" u="sng">
                <a:solidFill>
                  <a:srgbClr val="C00000"/>
                </a:solidFill>
              </a:rPr>
            </a:br>
            <a:br>
              <a:rPr lang="ru-RU" altLang="ru-RU" sz="2000" u="sng">
                <a:solidFill>
                  <a:srgbClr val="C00000"/>
                </a:solidFill>
              </a:rPr>
            </a:br>
            <a:r>
              <a:rPr lang="ru-RU" altLang="ru-RU" sz="2000" b="1" u="sng">
                <a:solidFill>
                  <a:srgbClr val="C00000"/>
                </a:solidFill>
              </a:rPr>
              <a:t>Имею поощрения или награды ПОО/муниципального, республиканского, всероссийского уровня;</a:t>
            </a:r>
            <a:br>
              <a:rPr lang="ru-RU" altLang="ru-RU" sz="2000" u="sng">
                <a:solidFill>
                  <a:srgbClr val="C00000"/>
                </a:solidFill>
              </a:rPr>
            </a:br>
            <a:endParaRPr lang="ru-RU" altLang="ru-RU" sz="2000"/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31F067A3-0F63-418C-8C21-403CE0C284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2012 г. Благодарственное письмо от администрации и профкома АУ РС(Я) «Профессиональный лицей № 16»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2013 г. Благодарственное письмо от 3 ОМ УВД г.Якутска;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2013 г. Почетная грамота МПОП и РК РС (Я)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2016 г. Благодарственное письмо от министра профессионального образования М.Ю.Присяжного</a:t>
            </a:r>
          </a:p>
          <a:p>
            <a:r>
              <a:rPr lang="ru-RU" altLang="ru-RU" sz="2000"/>
              <a:t> </a:t>
            </a:r>
            <a:r>
              <a:rPr lang="ru-RU" altLang="ru-RU" sz="2000" i="1">
                <a:solidFill>
                  <a:srgbClr val="0070C0"/>
                </a:solidFill>
              </a:rPr>
              <a:t>2014 г. Благодарность  от Министерства образования и науки РФ;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 2015 г. Почетная грамота от Министерства образования и науки РФ.</a:t>
            </a:r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C85E8CA-5FD1-4022-A45A-7E3606152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u="sng">
                <a:solidFill>
                  <a:srgbClr val="C00000"/>
                </a:solidFill>
              </a:rPr>
              <a:t>Награждена ведомоственными наградами Министерства образования и науки </a:t>
            </a:r>
            <a:br>
              <a:rPr lang="ru-RU" altLang="ru-RU" sz="2000" u="sng">
                <a:solidFill>
                  <a:srgbClr val="C00000"/>
                </a:solidFill>
              </a:rPr>
            </a:br>
            <a:r>
              <a:rPr lang="ru-RU" altLang="ru-RU" sz="2000" u="sng">
                <a:solidFill>
                  <a:srgbClr val="C00000"/>
                </a:solidFill>
              </a:rPr>
              <a:t>Российской федерации</a:t>
            </a:r>
          </a:p>
        </p:txBody>
      </p:sp>
      <p:pic>
        <p:nvPicPr>
          <p:cNvPr id="16387" name="Содержимое 3" descr="39DB4C86">
            <a:extLst>
              <a:ext uri="{FF2B5EF4-FFF2-40B4-BE49-F238E27FC236}">
                <a16:creationId xmlns:a16="http://schemas.microsoft.com/office/drawing/2014/main" id="{AD7028D1-2733-474E-A061-1528A786A3E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8"/>
          <a:stretch>
            <a:fillRect/>
          </a:stretch>
        </p:blipFill>
        <p:spPr>
          <a:xfrm>
            <a:off x="857250" y="1928813"/>
            <a:ext cx="4929188" cy="3143250"/>
          </a:xfrm>
        </p:spPr>
      </p:pic>
      <p:pic>
        <p:nvPicPr>
          <p:cNvPr id="16388" name="Рисунок 4" descr="AD0B24C3">
            <a:extLst>
              <a:ext uri="{FF2B5EF4-FFF2-40B4-BE49-F238E27FC236}">
                <a16:creationId xmlns:a16="http://schemas.microsoft.com/office/drawing/2014/main" id="{8A9EDBC3-F445-4A9F-895F-45D286F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0" b="22495"/>
          <a:stretch>
            <a:fillRect/>
          </a:stretch>
        </p:blipFill>
        <p:spPr bwMode="auto">
          <a:xfrm>
            <a:off x="857250" y="5000625"/>
            <a:ext cx="49291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0D1704A0-DA31-4D4C-9210-0CE8A1965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</a:rPr>
              <a:t>Мухаметова Елена Михайловна</a:t>
            </a:r>
            <a:endParaRPr lang="ru-RU" altLang="ru-RU" sz="2800">
              <a:solidFill>
                <a:srgbClr val="C00000"/>
              </a:solidFill>
            </a:endParaRP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330838B6-A71B-4428-96A3-A3875C36B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403350"/>
            <a:ext cx="6038850" cy="6764338"/>
          </a:xfrm>
        </p:spPr>
        <p:txBody>
          <a:bodyPr/>
          <a:lstStyle/>
          <a:p>
            <a:r>
              <a:rPr lang="ru-RU" altLang="ru-RU" sz="2000">
                <a:solidFill>
                  <a:srgbClr val="C00000"/>
                </a:solidFill>
              </a:rPr>
              <a:t>Год рождения: 25.03.1966 год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Образование: высшее, окончила Московский </a:t>
            </a:r>
          </a:p>
          <a:p>
            <a:pPr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      государственный гуманитарный университет 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 им. М.А. Шолохова.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( диплом № 17-21/23208, выдан 24.11.2008г.)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Полученная специальность, квалификация по диплому: 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Социальный педагог, социальная педагогика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Трудовой стаж: 35 лет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Педагогический стаж: 18 лет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Стаж работы в ГАПОУ РС(Я) «ЯПТ» : 22 лет 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Занимаемая должность: социальный педагог</a:t>
            </a:r>
          </a:p>
          <a:p>
            <a:r>
              <a:rPr lang="ru-RU" altLang="ru-RU" sz="2000">
                <a:solidFill>
                  <a:srgbClr val="C00000"/>
                </a:solidFill>
              </a:rPr>
              <a:t>Курсы повышения квалификации: </a:t>
            </a:r>
          </a:p>
          <a:p>
            <a:pPr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     « Социализация детей-сирот, детей ,оставшихся без попечения родителей и лиц их числа в условиях учреждений профессионального образования» 2018 </a:t>
            </a:r>
          </a:p>
          <a:p>
            <a:pPr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      «Социально-психологическая профилактика и коррекция кризисных состояний подростков и молодежи» г. Якутск 2020г.</a:t>
            </a:r>
          </a:p>
          <a:p>
            <a:pPr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B2E2F498-1068-46CA-8A4E-90AEF9A64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B00000"/>
                </a:solidFill>
              </a:rPr>
              <a:t>Результат предыдущей аттестации</a:t>
            </a:r>
            <a:endParaRPr lang="ru-RU" altLang="ru-RU" sz="2800" b="1"/>
          </a:p>
        </p:txBody>
      </p:sp>
      <p:pic>
        <p:nvPicPr>
          <p:cNvPr id="4" name="Содержимое 3" descr="41D30451">
            <a:extLst>
              <a:ext uri="{FF2B5EF4-FFF2-40B4-BE49-F238E27FC236}">
                <a16:creationId xmlns:a16="http://schemas.microsoft.com/office/drawing/2014/main" id="{2BD62F8C-8C00-4C41-B84C-B0C5132535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85938"/>
            <a:ext cx="2908300" cy="3714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6ADF57B">
            <a:extLst>
              <a:ext uri="{FF2B5EF4-FFF2-40B4-BE49-F238E27FC236}">
                <a16:creationId xmlns:a16="http://schemas.microsoft.com/office/drawing/2014/main" id="{7916DABF-7C11-4B06-8E84-1CD5F376942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571875"/>
            <a:ext cx="2714625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DA5542C-87AE-4BEB-B82C-F688F097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B00000"/>
                </a:solidFill>
              </a:rPr>
              <a:t>Курсы повышения квалификации</a:t>
            </a:r>
            <a:endParaRPr lang="ru-RU" altLang="ru-RU" sz="2800"/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C4244B50-554A-4F4A-AE71-023340D8C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i="1">
                <a:solidFill>
                  <a:srgbClr val="0070C0"/>
                </a:solidFill>
              </a:rPr>
              <a:t>2020 г. «Социально-психологическая профилактика и коррекция кризисных состояний подростков и молодежи», в объеме 72 часов.</a:t>
            </a:r>
          </a:p>
          <a:p>
            <a:pPr>
              <a:buFontTx/>
              <a:buNone/>
            </a:pPr>
            <a:endParaRPr lang="ru-RU" altLang="ru-RU" sz="2400">
              <a:solidFill>
                <a:srgbClr val="0070C0"/>
              </a:solidFill>
            </a:endParaRPr>
          </a:p>
          <a:p>
            <a:r>
              <a:rPr lang="ru-RU" altLang="ru-RU" sz="2400" i="1">
                <a:solidFill>
                  <a:srgbClr val="0070C0"/>
                </a:solidFill>
              </a:rPr>
              <a:t>2017 г. ФГБОУ ВПО «Российский государственный педагогический университет им. А. И. Герцена» по теме: «Профилактика наркозависимости в молодежной среде», в объеме 72 часов.</a:t>
            </a:r>
            <a:endParaRPr lang="ru-RU" altLang="ru-RU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EA247BF1-7342-4E53-A10E-F3391D664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90600"/>
          </a:xfrm>
        </p:spPr>
        <p:txBody>
          <a:bodyPr/>
          <a:lstStyle/>
          <a:p>
            <a:br>
              <a:rPr lang="ru-RU" altLang="ru-RU" sz="2000" b="1">
                <a:solidFill>
                  <a:srgbClr val="B00000"/>
                </a:solidFill>
              </a:rPr>
            </a:br>
            <a:br>
              <a:rPr lang="ru-RU" altLang="ru-RU" sz="2000" b="1">
                <a:solidFill>
                  <a:srgbClr val="B00000"/>
                </a:solidFill>
              </a:rPr>
            </a:br>
            <a:br>
              <a:rPr lang="ru-RU" altLang="ru-RU" sz="2000" b="1">
                <a:solidFill>
                  <a:srgbClr val="B00000"/>
                </a:solidFill>
              </a:rPr>
            </a:br>
            <a:r>
              <a:rPr lang="ru-RU" altLang="ru-RU" sz="2000" b="1">
                <a:solidFill>
                  <a:srgbClr val="B00000"/>
                </a:solidFill>
              </a:rPr>
              <a:t>Критерий 1. </a:t>
            </a:r>
            <a:br>
              <a:rPr lang="ru-RU" altLang="ru-RU" sz="2000" b="1">
                <a:solidFill>
                  <a:srgbClr val="B00000"/>
                </a:solidFill>
              </a:rPr>
            </a:br>
            <a:br>
              <a:rPr lang="ru-RU" altLang="ru-RU" sz="2000" b="1">
                <a:solidFill>
                  <a:srgbClr val="B00000"/>
                </a:solidFill>
              </a:rPr>
            </a:br>
            <a:r>
              <a:rPr lang="ru-RU" altLang="ru-RU" sz="1800">
                <a:solidFill>
                  <a:srgbClr val="C00000"/>
                </a:solidFill>
              </a:rPr>
              <a:t>АНАЛИЗ ПРОФИЛАКТИКИ ПРАВОНАРУШЕНИЙ</a:t>
            </a:r>
            <a:br>
              <a:rPr lang="ru-RU" altLang="ru-RU" sz="2000"/>
            </a:br>
            <a:br>
              <a:rPr lang="ru-RU" altLang="ru-RU" sz="2000" b="1">
                <a:solidFill>
                  <a:srgbClr val="B00000"/>
                </a:solidFill>
              </a:rPr>
            </a:br>
            <a:endParaRPr lang="ru-RU" altLang="ru-RU" sz="200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C0B1043E-7B68-48D8-B1C4-A0748EDE53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500" y="1857375"/>
          <a:ext cx="5715000" cy="6313488"/>
        </p:xfrm>
        <a:graphic>
          <a:graphicData uri="http://schemas.openxmlformats.org/drawingml/2006/table">
            <a:tbl>
              <a:tblPr/>
              <a:tblGrid>
                <a:gridCol w="149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Доставлены в отделение полиции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Уголовно наказуемые нарушения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Рассмотрено на Совете по профилактике правонарушений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Состоят на учете в ПДН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Лекций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Встречи с сотрудниками МВД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 со студентами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1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Вызов по тревожной кнопке  (общежитие)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B6057227-78CF-43A3-9FA3-FE7EC7EF6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1600" b="1" u="sng">
                <a:solidFill>
                  <a:srgbClr val="C00000"/>
                </a:solidFill>
              </a:rPr>
            </a:br>
            <a:br>
              <a:rPr lang="ru-RU" altLang="ru-RU" sz="1600" b="1" u="sng">
                <a:solidFill>
                  <a:srgbClr val="C00000"/>
                </a:solidFill>
              </a:rPr>
            </a:br>
            <a:r>
              <a:rPr lang="ru-RU" altLang="ru-RU" sz="1600" b="1" u="sng">
                <a:solidFill>
                  <a:srgbClr val="C00000"/>
                </a:solidFill>
              </a:rPr>
              <a:t>Обучающиеся становятся призерами/победителями мероприятий на уровне образовательной организации, муниципального уровня; участвуют в республиканских /всероссийских/ мероприятиях; (дети сироты)</a:t>
            </a:r>
            <a:br>
              <a:rPr lang="ru-RU" altLang="ru-RU" sz="1600" b="1" u="sng">
                <a:solidFill>
                  <a:srgbClr val="C00000"/>
                </a:solidFill>
              </a:rPr>
            </a:br>
            <a:endParaRPr lang="ru-RU" altLang="ru-RU" sz="1600"/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2BFB9E4E-8324-4BB9-AF9E-5D7D45B1E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2018 г. Нога Владимир  участник Республиканского межэтнического конкурса самостоятельного художественного творчества « Родник дружбы -2018»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2019 г. Республиканский конкурс грации, красоты и таланта «Мисс и мистер СПО -2019».Стал в номинации «Мистер СПО -2019» Слепцов Егор; 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2019г.Слепцов Егор номинирован «Вице-мистер студенчество России» г. Москва.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2018 г. </a:t>
            </a:r>
            <a:r>
              <a:rPr lang="en-US" altLang="ru-RU" sz="2000" i="1">
                <a:solidFill>
                  <a:srgbClr val="0070C0"/>
                </a:solidFill>
              </a:rPr>
              <a:t>IV </a:t>
            </a:r>
            <a:r>
              <a:rPr lang="ru-RU" altLang="ru-RU" sz="2000" i="1">
                <a:solidFill>
                  <a:srgbClr val="0070C0"/>
                </a:solidFill>
              </a:rPr>
              <a:t>Национальный чемпионат по профессиональному мастерству среди инвалидов и лиц с ограниченными возможностями здоровья «Абилимпикс» участвовали следующие студенты (инвалиды): Петров Руслан Иванович, Филиппова Оливия Александровна, Николаев Роман Дмитриевич, Федулов Константин Леонидович.</a:t>
            </a:r>
          </a:p>
          <a:p>
            <a:r>
              <a:rPr lang="en-US" altLang="ru-RU" sz="2000" i="1">
                <a:solidFill>
                  <a:srgbClr val="0070C0"/>
                </a:solidFill>
              </a:rPr>
              <a:t>I </a:t>
            </a:r>
            <a:r>
              <a:rPr lang="ru-RU" altLang="ru-RU" sz="2000" i="1">
                <a:solidFill>
                  <a:srgbClr val="0070C0"/>
                </a:solidFill>
              </a:rPr>
              <a:t>место - Федулов Константин Леонидович</a:t>
            </a:r>
          </a:p>
          <a:p>
            <a:r>
              <a:rPr lang="en-US" altLang="ru-RU" sz="2000" i="1">
                <a:solidFill>
                  <a:srgbClr val="0070C0"/>
                </a:solidFill>
              </a:rPr>
              <a:t>II </a:t>
            </a:r>
            <a:r>
              <a:rPr lang="ru-RU" altLang="ru-RU" sz="2000" i="1">
                <a:solidFill>
                  <a:srgbClr val="0070C0"/>
                </a:solidFill>
              </a:rPr>
              <a:t>место - Николаев Роман Дмитриевич</a:t>
            </a:r>
          </a:p>
          <a:p>
            <a:r>
              <a:rPr lang="en-US" altLang="ru-RU" sz="2000" i="1">
                <a:solidFill>
                  <a:srgbClr val="0070C0"/>
                </a:solidFill>
              </a:rPr>
              <a:t>III</a:t>
            </a:r>
            <a:r>
              <a:rPr lang="ru-RU" altLang="ru-RU" sz="2000" i="1">
                <a:solidFill>
                  <a:srgbClr val="0070C0"/>
                </a:solidFill>
              </a:rPr>
              <a:t> место - Петров Руслан Иванович  </a:t>
            </a:r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92CD0374-099E-4297-B16B-25724CA92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886B327C-3EB1-462F-BD35-F6999EFB7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Организация встреч, беседы с несовершеннолетними студентами инспектора  ПДН Федоровой М.А. 3 ОП ММУ МВД«Якутское»;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 Встречи, беседы с совершеннолетними студентами с участковым Осиповым В.Н. 3 ОП ММУ МВД «Якутское;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Организация дежурств и рейдов в техникуме и общежитии инспектором ПДН и участковыми 3 ОП ММУ МВД «Якутское»;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День правовой помощи совместно с начальником отделения участковых уполномоченных 3 Отдела полиции Лазаревым Николаем Ивановичем, </a:t>
            </a:r>
            <a:endParaRPr lang="ru-RU" altLang="ru-RU" sz="200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altLang="ru-RU" sz="2000" i="1">
                <a:solidFill>
                  <a:srgbClr val="0070C0"/>
                </a:solidFill>
              </a:rPr>
              <a:t>      старшим инспектором ПДН 3 Отдела полиции майором полиции Сигаевой  А.Н.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Встреча с помощником  прокурора города Бердюгиной А.А</a:t>
            </a:r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1DA248FD-6DBC-4D29-AC5A-A53A6A0AB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br>
              <a:rPr lang="ru-RU" altLang="ru-RU" sz="1800" b="1">
                <a:solidFill>
                  <a:srgbClr val="C00000"/>
                </a:solidFill>
              </a:rPr>
            </a:br>
            <a:r>
              <a:rPr lang="ru-RU" altLang="ru-RU" sz="1800" b="1">
                <a:solidFill>
                  <a:srgbClr val="C00000"/>
                </a:solidFill>
              </a:rPr>
              <a:t>Критерий 4. 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97C84935-39C8-4759-A632-2444C04B36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258888"/>
            <a:ext cx="6172200" cy="6908800"/>
          </a:xfrm>
        </p:spPr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Помощь в оказании сиротам и детям без попечения родителей в получении квартир: Алексеевой А.Е., Казанцевой Д.М., Иванову В.В., Зыкову С.Е.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Установлены сиротства, вынесены положительные решения суда по делу: Слепцова Е.К., Слепцова В.К. получили статус сирота.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Санаторно- курортное лечение  выезжали с 2016 по 2019гг. Сочи, Крым, Санкт-Петербург.(дети сироты)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Ежегодно проводится медицинские обследования студентам сирот и детей, оставшимся без попечения родителей.</a:t>
            </a:r>
          </a:p>
          <a:p>
            <a:r>
              <a:rPr lang="ru-RU" altLang="ru-RU" sz="2000" i="1">
                <a:solidFill>
                  <a:srgbClr val="0070C0"/>
                </a:solidFill>
              </a:rPr>
              <a:t>Осуществляется работа по трудоустройству, патронату, обеспечение жильем, пособиями, пенсиями, оформлению сберегательных вкладов, обучающихся из числа сирот и оставшихся без попечения родителей. </a:t>
            </a:r>
            <a:endParaRPr lang="ru-RU" altLang="ru-RU" sz="2000">
              <a:solidFill>
                <a:srgbClr val="002060"/>
              </a:solidFill>
            </a:endParaRPr>
          </a:p>
          <a:p>
            <a:endParaRPr lang="ru-RU" altLang="ru-RU" sz="2000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46E1CAF4-11C8-4D1B-90A8-739A6D625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>
                <a:solidFill>
                  <a:srgbClr val="C00000"/>
                </a:solidFill>
              </a:rPr>
              <a:t>Критерий 4. п.4.1.</a:t>
            </a:r>
            <a:endParaRPr lang="ru-RU" altLang="ru-RU" sz="1800"/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009ADB54-FE96-413C-8C78-AE1C10A5A0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571625"/>
            <a:ext cx="6172200" cy="6596063"/>
          </a:xfrm>
        </p:spPr>
        <p:txBody>
          <a:bodyPr/>
          <a:lstStyle/>
          <a:p>
            <a:r>
              <a:rPr lang="ru-RU" altLang="ru-RU" sz="2000" i="1">
                <a:solidFill>
                  <a:srgbClr val="0070C0"/>
                </a:solidFill>
              </a:rPr>
              <a:t>Организация встреч с начальником отдела опеки и попечительства г. Якутска Танцура Л.Г.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 Ежегодная организация встреч студентов сирот и детей ставшихся без попечения родителей с уполномоченным по правам ребенка РС (Я) Соловьевой А.А.,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 Организация встречи с начальником ПДН МВД РФ «Якутское» по РС (Я) полковником  Морозовой Еленой Егоровной.;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 Тесная связь с Федеральным Казенным Учреждением уголовно-исполнительная инспекция УФСИН России по РС (Я) – постоянная сверка по вновь поступившим </a:t>
            </a:r>
            <a:r>
              <a:rPr lang="ru-RU" altLang="ru-RU" sz="2000">
                <a:solidFill>
                  <a:srgbClr val="0070C0"/>
                </a:solidFill>
              </a:rPr>
              <a:t>  </a:t>
            </a:r>
            <a:r>
              <a:rPr lang="ru-RU" altLang="ru-RU" sz="2000" i="1">
                <a:solidFill>
                  <a:srgbClr val="0070C0"/>
                </a:solidFill>
              </a:rPr>
              <a:t>студентам на предмет имеют или нет судимость;</a:t>
            </a:r>
            <a:endParaRPr lang="ru-RU" altLang="ru-RU" sz="2000">
              <a:solidFill>
                <a:srgbClr val="0070C0"/>
              </a:solidFill>
            </a:endParaRPr>
          </a:p>
          <a:p>
            <a:r>
              <a:rPr lang="ru-RU" altLang="ru-RU" sz="2000" i="1">
                <a:solidFill>
                  <a:srgbClr val="0070C0"/>
                </a:solidFill>
              </a:rPr>
              <a:t>Выпускники сироты и дети оставшиеся без попечения родителей продолжают учебу в ВУЗах: Аввакумов Игорь, Даянов Иван, Семенов Роман, Гилев Ростислав, Никитина Сардана, Прокопьева Саскылана.</a:t>
            </a:r>
            <a:endParaRPr lang="ru-RU" altLang="ru-RU" sz="2000">
              <a:solidFill>
                <a:srgbClr val="0070C0"/>
              </a:solidFill>
            </a:endParaRPr>
          </a:p>
          <a:p>
            <a:endParaRPr lang="ru-RU" alt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489</TotalTime>
  <Words>1365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День Победы_06</vt:lpstr>
      <vt:lpstr>Министерство  образования и науки РС(Я) Государственное автономное профессиональное образовательное учреждение РС (Я)  «Якутский промышленный техникум им. Т.Г. Десяткина » </vt:lpstr>
      <vt:lpstr>Мухаметова Елена Михайловна</vt:lpstr>
      <vt:lpstr>Результат предыдущей аттестации</vt:lpstr>
      <vt:lpstr>Курсы повышения квалификации</vt:lpstr>
      <vt:lpstr>   Критерий 1.   АНАЛИЗ ПРОФИЛАКТИКИ ПРАВОНАРУШЕНИЙ  </vt:lpstr>
      <vt:lpstr>  Обучающиеся становятся призерами/победителями мероприятий на уровне образовательной организации, муниципального уровня; участвуют в республиканских /всероссийских/ мероприятиях; (дети сироты) </vt:lpstr>
      <vt:lpstr>Презентация PowerPoint</vt:lpstr>
      <vt:lpstr> Критерий 4. </vt:lpstr>
      <vt:lpstr>Критерий 4. п.4.1.</vt:lpstr>
      <vt:lpstr>Критерий 4. п.4.2.</vt:lpstr>
      <vt:lpstr>  Критерий 5.  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  </vt:lpstr>
      <vt:lpstr>  Критерий 5. п.5.1.   </vt:lpstr>
      <vt:lpstr>Критерий 5. п.5.2. </vt:lpstr>
      <vt:lpstr>  Имею поощрения или награды ПОО/муниципального, республиканского, всероссийского уровня; </vt:lpstr>
      <vt:lpstr>Награждена ведомоственными наградами Министерства образования и науки  Российской федерации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77</cp:revision>
  <dcterms:created xsi:type="dcterms:W3CDTF">2013-03-16T20:41:41Z</dcterms:created>
  <dcterms:modified xsi:type="dcterms:W3CDTF">2021-03-29T04:49:59Z</dcterms:modified>
</cp:coreProperties>
</file>