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727" r:id="rId2"/>
    <p:sldId id="2230" r:id="rId3"/>
    <p:sldId id="2231" r:id="rId4"/>
    <p:sldId id="2242" r:id="rId5"/>
    <p:sldId id="2238" r:id="rId6"/>
    <p:sldId id="2243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F7"/>
    <a:srgbClr val="C3E7E4"/>
    <a:srgbClr val="FFD248"/>
    <a:srgbClr val="BAF0BB"/>
    <a:srgbClr val="F6E3B8"/>
    <a:srgbClr val="FFE593"/>
    <a:srgbClr val="B5F5C0"/>
    <a:srgbClr val="8BE781"/>
    <a:srgbClr val="E12929"/>
    <a:srgbClr val="1D9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434" autoAdjust="0"/>
  </p:normalViewPr>
  <p:slideViewPr>
    <p:cSldViewPr>
      <p:cViewPr varScale="1">
        <p:scale>
          <a:sx n="116" d="100"/>
          <a:sy n="116" d="100"/>
        </p:scale>
        <p:origin x="499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717BE-858A-450D-A22D-215201B4E5A5}" type="doc">
      <dgm:prSet loTypeId="urn:microsoft.com/office/officeart/2005/8/layout/matrix1" loCatId="matrix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5D17705-42AB-49BB-8899-6C93CEC00CC5}">
      <dgm:prSet phldrT="[Текст]"/>
      <dgm:spPr/>
      <dgm:t>
        <a:bodyPr/>
        <a:lstStyle/>
        <a:p>
          <a:r>
            <a:rPr lang="ru-RU" b="1" dirty="0" smtClean="0">
              <a:latin typeface="Montserrat Light" panose="00000400000000000000" pitchFamily="2" charset="-52"/>
            </a:rPr>
            <a:t>Строитель бережливой отрасли</a:t>
          </a:r>
          <a:endParaRPr lang="ru-RU" b="1" dirty="0">
            <a:latin typeface="Montserrat Light" panose="00000400000000000000" pitchFamily="2" charset="-52"/>
          </a:endParaRPr>
        </a:p>
      </dgm:t>
    </dgm:pt>
    <dgm:pt modelId="{43D04356-EFF7-4AE4-839B-609D06677784}" type="parTrans" cxnId="{CD48CFB2-2242-461A-B551-3B063E57B7F2}">
      <dgm:prSet/>
      <dgm:spPr/>
      <dgm:t>
        <a:bodyPr/>
        <a:lstStyle/>
        <a:p>
          <a:endParaRPr lang="ru-RU"/>
        </a:p>
      </dgm:t>
    </dgm:pt>
    <dgm:pt modelId="{B1536F1E-DFAB-4082-8DD4-8DF367FF48AA}" type="sibTrans" cxnId="{CD48CFB2-2242-461A-B551-3B063E57B7F2}">
      <dgm:prSet/>
      <dgm:spPr/>
      <dgm:t>
        <a:bodyPr/>
        <a:lstStyle/>
        <a:p>
          <a:endParaRPr lang="ru-RU"/>
        </a:p>
      </dgm:t>
    </dgm:pt>
    <dgm:pt modelId="{BC19DDDC-26FB-49A6-90D4-96503003563A}">
      <dgm:prSet phldrT="[Текст]"/>
      <dgm:spPr/>
      <dgm:t>
        <a:bodyPr/>
        <a:lstStyle/>
        <a:p>
          <a:r>
            <a:rPr lang="ru-RU" b="1" dirty="0" smtClean="0">
              <a:latin typeface="Montserrat Light" panose="00000400000000000000" pitchFamily="2" charset="-52"/>
            </a:rPr>
            <a:t>Проектный офис</a:t>
          </a:r>
          <a:endParaRPr lang="ru-RU" b="1" dirty="0">
            <a:latin typeface="Montserrat Light" panose="00000400000000000000" pitchFamily="2" charset="-52"/>
          </a:endParaRPr>
        </a:p>
      </dgm:t>
    </dgm:pt>
    <dgm:pt modelId="{721C5108-C979-431E-9F03-B66383D71762}" type="parTrans" cxnId="{30E5EB9F-60DA-4939-A027-2A4006095FA3}">
      <dgm:prSet/>
      <dgm:spPr/>
      <dgm:t>
        <a:bodyPr/>
        <a:lstStyle/>
        <a:p>
          <a:endParaRPr lang="ru-RU"/>
        </a:p>
      </dgm:t>
    </dgm:pt>
    <dgm:pt modelId="{9D335934-A8BD-4006-B689-4B19B00FE9A7}" type="sibTrans" cxnId="{30E5EB9F-60DA-4939-A027-2A4006095FA3}">
      <dgm:prSet/>
      <dgm:spPr/>
      <dgm:t>
        <a:bodyPr/>
        <a:lstStyle/>
        <a:p>
          <a:endParaRPr lang="ru-RU"/>
        </a:p>
      </dgm:t>
    </dgm:pt>
    <dgm:pt modelId="{EF58EF78-172A-4D43-A370-FCD7521012CD}">
      <dgm:prSet phldrT="[Текст]"/>
      <dgm:spPr/>
      <dgm:t>
        <a:bodyPr/>
        <a:lstStyle/>
        <a:p>
          <a:r>
            <a:rPr lang="ru-RU" b="1" dirty="0" smtClean="0">
              <a:latin typeface="Montserrat Light" panose="00000400000000000000" pitchFamily="2" charset="-52"/>
            </a:rPr>
            <a:t>Центр изменений</a:t>
          </a:r>
          <a:endParaRPr lang="ru-RU" b="1" dirty="0">
            <a:latin typeface="Montserrat Light" panose="00000400000000000000" pitchFamily="2" charset="-52"/>
          </a:endParaRPr>
        </a:p>
      </dgm:t>
    </dgm:pt>
    <dgm:pt modelId="{85EA7856-E4C4-42F1-9666-3D1FDE7DDFD7}" type="parTrans" cxnId="{EE56ADDF-3246-40C8-B62F-D9AFF5442F0F}">
      <dgm:prSet/>
      <dgm:spPr/>
      <dgm:t>
        <a:bodyPr/>
        <a:lstStyle/>
        <a:p>
          <a:endParaRPr lang="ru-RU"/>
        </a:p>
      </dgm:t>
    </dgm:pt>
    <dgm:pt modelId="{DB8CC831-59CE-46D4-8489-3389ABBD0A7E}" type="sibTrans" cxnId="{EE56ADDF-3246-40C8-B62F-D9AFF5442F0F}">
      <dgm:prSet/>
      <dgm:spPr/>
      <dgm:t>
        <a:bodyPr/>
        <a:lstStyle/>
        <a:p>
          <a:endParaRPr lang="ru-RU"/>
        </a:p>
      </dgm:t>
    </dgm:pt>
    <dgm:pt modelId="{C09F97D9-3757-42B3-B6A6-843920EB86FF}">
      <dgm:prSet phldrT="[Текст]"/>
      <dgm:spPr/>
      <dgm:t>
        <a:bodyPr/>
        <a:lstStyle/>
        <a:p>
          <a:r>
            <a:rPr lang="ru-RU" b="1" dirty="0" smtClean="0">
              <a:latin typeface="Montserrat Light" panose="00000400000000000000" pitchFamily="2" charset="-52"/>
            </a:rPr>
            <a:t>ВЦК</a:t>
          </a:r>
          <a:endParaRPr lang="ru-RU" b="1" dirty="0">
            <a:latin typeface="Montserrat Light" panose="00000400000000000000" pitchFamily="2" charset="-52"/>
          </a:endParaRPr>
        </a:p>
      </dgm:t>
    </dgm:pt>
    <dgm:pt modelId="{0A235980-FFC2-4DFA-BD25-6F2349F24AE9}" type="sibTrans" cxnId="{832971C5-B324-4AFB-B8D1-1D43610536A3}">
      <dgm:prSet/>
      <dgm:spPr/>
      <dgm:t>
        <a:bodyPr/>
        <a:lstStyle/>
        <a:p>
          <a:endParaRPr lang="ru-RU"/>
        </a:p>
      </dgm:t>
    </dgm:pt>
    <dgm:pt modelId="{C9DD4C63-D99A-48C8-A2E9-63DDA0AD127F}" type="parTrans" cxnId="{832971C5-B324-4AFB-B8D1-1D43610536A3}">
      <dgm:prSet/>
      <dgm:spPr/>
      <dgm:t>
        <a:bodyPr/>
        <a:lstStyle/>
        <a:p>
          <a:endParaRPr lang="ru-RU"/>
        </a:p>
      </dgm:t>
    </dgm:pt>
    <dgm:pt modelId="{7F846741-7058-4DBC-AAD4-38496FE862D1}">
      <dgm:prSet/>
      <dgm:spPr/>
      <dgm:t>
        <a:bodyPr/>
        <a:lstStyle/>
        <a:p>
          <a:r>
            <a:rPr lang="ru-RU" b="1" dirty="0" smtClean="0">
              <a:latin typeface="Montserrat Light" panose="00000400000000000000" pitchFamily="2" charset="-52"/>
            </a:rPr>
            <a:t>Центр обучения и развития</a:t>
          </a:r>
          <a:endParaRPr lang="ru-RU" b="1" dirty="0">
            <a:latin typeface="Montserrat Light" panose="00000400000000000000" pitchFamily="2" charset="-52"/>
          </a:endParaRPr>
        </a:p>
      </dgm:t>
    </dgm:pt>
    <dgm:pt modelId="{8CBB4A85-6B8C-4624-B59B-1994CDCE2611}" type="parTrans" cxnId="{BC129700-E432-4FD3-A481-307C8AB35935}">
      <dgm:prSet/>
      <dgm:spPr/>
      <dgm:t>
        <a:bodyPr/>
        <a:lstStyle/>
        <a:p>
          <a:endParaRPr lang="ru-RU"/>
        </a:p>
      </dgm:t>
    </dgm:pt>
    <dgm:pt modelId="{7AE623A6-065F-4AB3-905F-1357A672B244}" type="sibTrans" cxnId="{BC129700-E432-4FD3-A481-307C8AB35935}">
      <dgm:prSet/>
      <dgm:spPr/>
      <dgm:t>
        <a:bodyPr/>
        <a:lstStyle/>
        <a:p>
          <a:endParaRPr lang="ru-RU"/>
        </a:p>
      </dgm:t>
    </dgm:pt>
    <dgm:pt modelId="{FC5D6378-5B12-411C-AD66-63A15D279301}" type="pres">
      <dgm:prSet presAssocID="{86E717BE-858A-450D-A22D-215201B4E5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271C50-FFF8-4F1D-B845-8F6496A9D2E6}" type="pres">
      <dgm:prSet presAssocID="{86E717BE-858A-450D-A22D-215201B4E5A5}" presName="matrix" presStyleCnt="0"/>
      <dgm:spPr/>
    </dgm:pt>
    <dgm:pt modelId="{7E319D45-5A59-4626-B2E2-D897DDD86F83}" type="pres">
      <dgm:prSet presAssocID="{86E717BE-858A-450D-A22D-215201B4E5A5}" presName="tile1" presStyleLbl="node1" presStyleIdx="0" presStyleCnt="4" custLinFactNeighborX="0" custLinFactNeighborY="433"/>
      <dgm:spPr/>
      <dgm:t>
        <a:bodyPr/>
        <a:lstStyle/>
        <a:p>
          <a:endParaRPr lang="ru-RU"/>
        </a:p>
      </dgm:t>
    </dgm:pt>
    <dgm:pt modelId="{B5352767-984D-4983-836C-AC7258E9F950}" type="pres">
      <dgm:prSet presAssocID="{86E717BE-858A-450D-A22D-215201B4E5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812F7-6878-49FE-A38A-19DE67281408}" type="pres">
      <dgm:prSet presAssocID="{86E717BE-858A-450D-A22D-215201B4E5A5}" presName="tile2" presStyleLbl="node1" presStyleIdx="1" presStyleCnt="4" custLinFactNeighborX="1019" custLinFactNeighborY="-6185"/>
      <dgm:spPr/>
      <dgm:t>
        <a:bodyPr/>
        <a:lstStyle/>
        <a:p>
          <a:endParaRPr lang="ru-RU"/>
        </a:p>
      </dgm:t>
    </dgm:pt>
    <dgm:pt modelId="{29A12E5C-9392-440B-9CB2-97F620B42E38}" type="pres">
      <dgm:prSet presAssocID="{86E717BE-858A-450D-A22D-215201B4E5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D7DB1-0547-4E86-B4A1-F499896B0525}" type="pres">
      <dgm:prSet presAssocID="{86E717BE-858A-450D-A22D-215201B4E5A5}" presName="tile3" presStyleLbl="node1" presStyleIdx="2" presStyleCnt="4"/>
      <dgm:spPr/>
      <dgm:t>
        <a:bodyPr/>
        <a:lstStyle/>
        <a:p>
          <a:endParaRPr lang="ru-RU"/>
        </a:p>
      </dgm:t>
    </dgm:pt>
    <dgm:pt modelId="{84BC02D9-858A-4838-BC81-92B811FF2D23}" type="pres">
      <dgm:prSet presAssocID="{86E717BE-858A-450D-A22D-215201B4E5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F4551-1F49-4576-9113-D9810780D436}" type="pres">
      <dgm:prSet presAssocID="{86E717BE-858A-450D-A22D-215201B4E5A5}" presName="tile4" presStyleLbl="node1" presStyleIdx="3" presStyleCnt="4"/>
      <dgm:spPr/>
      <dgm:t>
        <a:bodyPr/>
        <a:lstStyle/>
        <a:p>
          <a:endParaRPr lang="ru-RU"/>
        </a:p>
      </dgm:t>
    </dgm:pt>
    <dgm:pt modelId="{C5A25E0B-69B0-4E0E-995A-1926CD4A2DFB}" type="pres">
      <dgm:prSet presAssocID="{86E717BE-858A-450D-A22D-215201B4E5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81292-625A-45C0-A891-60D306C43A5E}" type="pres">
      <dgm:prSet presAssocID="{86E717BE-858A-450D-A22D-215201B4E5A5}" presName="centerTile" presStyleLbl="fgShp" presStyleIdx="0" presStyleCnt="1" custLinFactNeighborX="-3844" custLinFactNeighborY="197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8CFB2-2242-461A-B551-3B063E57B7F2}" srcId="{C09F97D9-3757-42B3-B6A6-843920EB86FF}" destId="{E5D17705-42AB-49BB-8899-6C93CEC00CC5}" srcOrd="0" destOrd="0" parTransId="{43D04356-EFF7-4AE4-839B-609D06677784}" sibTransId="{B1536F1E-DFAB-4082-8DD4-8DF367FF48AA}"/>
    <dgm:cxn modelId="{21ACC1E1-F22C-4BD7-9BBE-D41E39CEDC8C}" type="presOf" srcId="{E5D17705-42AB-49BB-8899-6C93CEC00CC5}" destId="{B5352767-984D-4983-836C-AC7258E9F950}" srcOrd="1" destOrd="0" presId="urn:microsoft.com/office/officeart/2005/8/layout/matrix1"/>
    <dgm:cxn modelId="{30E5EB9F-60DA-4939-A027-2A4006095FA3}" srcId="{C09F97D9-3757-42B3-B6A6-843920EB86FF}" destId="{BC19DDDC-26FB-49A6-90D4-96503003563A}" srcOrd="1" destOrd="0" parTransId="{721C5108-C979-431E-9F03-B66383D71762}" sibTransId="{9D335934-A8BD-4006-B689-4B19B00FE9A7}"/>
    <dgm:cxn modelId="{D8FCDF11-67BB-427C-A85F-01D9163CEBD2}" type="presOf" srcId="{7F846741-7058-4DBC-AAD4-38496FE862D1}" destId="{C5A25E0B-69B0-4E0E-995A-1926CD4A2DFB}" srcOrd="1" destOrd="0" presId="urn:microsoft.com/office/officeart/2005/8/layout/matrix1"/>
    <dgm:cxn modelId="{B893A3EF-080C-4AB1-907C-1931A4A9FF48}" type="presOf" srcId="{E5D17705-42AB-49BB-8899-6C93CEC00CC5}" destId="{7E319D45-5A59-4626-B2E2-D897DDD86F83}" srcOrd="0" destOrd="0" presId="urn:microsoft.com/office/officeart/2005/8/layout/matrix1"/>
    <dgm:cxn modelId="{26EA49B4-EFBD-4ADF-A1B0-A8B604DF7229}" type="presOf" srcId="{7F846741-7058-4DBC-AAD4-38496FE862D1}" destId="{EC7F4551-1F49-4576-9113-D9810780D436}" srcOrd="0" destOrd="0" presId="urn:microsoft.com/office/officeart/2005/8/layout/matrix1"/>
    <dgm:cxn modelId="{64DCDCA9-9374-4D7C-AFDD-B5970F4E1567}" type="presOf" srcId="{EF58EF78-172A-4D43-A370-FCD7521012CD}" destId="{43AD7DB1-0547-4E86-B4A1-F499896B0525}" srcOrd="0" destOrd="0" presId="urn:microsoft.com/office/officeart/2005/8/layout/matrix1"/>
    <dgm:cxn modelId="{2B0C4BAD-0CF3-4020-9805-888815B55C97}" type="presOf" srcId="{C09F97D9-3757-42B3-B6A6-843920EB86FF}" destId="{78F81292-625A-45C0-A891-60D306C43A5E}" srcOrd="0" destOrd="0" presId="urn:microsoft.com/office/officeart/2005/8/layout/matrix1"/>
    <dgm:cxn modelId="{BC129700-E432-4FD3-A481-307C8AB35935}" srcId="{C09F97D9-3757-42B3-B6A6-843920EB86FF}" destId="{7F846741-7058-4DBC-AAD4-38496FE862D1}" srcOrd="3" destOrd="0" parTransId="{8CBB4A85-6B8C-4624-B59B-1994CDCE2611}" sibTransId="{7AE623A6-065F-4AB3-905F-1357A672B244}"/>
    <dgm:cxn modelId="{832971C5-B324-4AFB-B8D1-1D43610536A3}" srcId="{86E717BE-858A-450D-A22D-215201B4E5A5}" destId="{C09F97D9-3757-42B3-B6A6-843920EB86FF}" srcOrd="0" destOrd="0" parTransId="{C9DD4C63-D99A-48C8-A2E9-63DDA0AD127F}" sibTransId="{0A235980-FFC2-4DFA-BD25-6F2349F24AE9}"/>
    <dgm:cxn modelId="{0370F7E9-4290-4B2D-B5EA-A1636EEE7531}" type="presOf" srcId="{EF58EF78-172A-4D43-A370-FCD7521012CD}" destId="{84BC02D9-858A-4838-BC81-92B811FF2D23}" srcOrd="1" destOrd="0" presId="urn:microsoft.com/office/officeart/2005/8/layout/matrix1"/>
    <dgm:cxn modelId="{A5571CCA-8C5C-4D87-AA92-031D61734A2D}" type="presOf" srcId="{BC19DDDC-26FB-49A6-90D4-96503003563A}" destId="{3C9812F7-6878-49FE-A38A-19DE67281408}" srcOrd="0" destOrd="0" presId="urn:microsoft.com/office/officeart/2005/8/layout/matrix1"/>
    <dgm:cxn modelId="{EE56ADDF-3246-40C8-B62F-D9AFF5442F0F}" srcId="{C09F97D9-3757-42B3-B6A6-843920EB86FF}" destId="{EF58EF78-172A-4D43-A370-FCD7521012CD}" srcOrd="2" destOrd="0" parTransId="{85EA7856-E4C4-42F1-9666-3D1FDE7DDFD7}" sibTransId="{DB8CC831-59CE-46D4-8489-3389ABBD0A7E}"/>
    <dgm:cxn modelId="{8C1063D9-60F5-429B-938F-FBAA99DE28CD}" type="presOf" srcId="{86E717BE-858A-450D-A22D-215201B4E5A5}" destId="{FC5D6378-5B12-411C-AD66-63A15D279301}" srcOrd="0" destOrd="0" presId="urn:microsoft.com/office/officeart/2005/8/layout/matrix1"/>
    <dgm:cxn modelId="{78ECCF7E-154F-4B64-992C-66BDB9C04AD3}" type="presOf" srcId="{BC19DDDC-26FB-49A6-90D4-96503003563A}" destId="{29A12E5C-9392-440B-9CB2-97F620B42E38}" srcOrd="1" destOrd="0" presId="urn:microsoft.com/office/officeart/2005/8/layout/matrix1"/>
    <dgm:cxn modelId="{FE668DF0-21F3-4C43-A971-40C736B34F94}" type="presParOf" srcId="{FC5D6378-5B12-411C-AD66-63A15D279301}" destId="{FC271C50-FFF8-4F1D-B845-8F6496A9D2E6}" srcOrd="0" destOrd="0" presId="urn:microsoft.com/office/officeart/2005/8/layout/matrix1"/>
    <dgm:cxn modelId="{C5522901-F816-4C99-8BFB-EF9A9C97C1C3}" type="presParOf" srcId="{FC271C50-FFF8-4F1D-B845-8F6496A9D2E6}" destId="{7E319D45-5A59-4626-B2E2-D897DDD86F83}" srcOrd="0" destOrd="0" presId="urn:microsoft.com/office/officeart/2005/8/layout/matrix1"/>
    <dgm:cxn modelId="{FB7F1B1E-F580-4757-9E49-6C3E5F232C5F}" type="presParOf" srcId="{FC271C50-FFF8-4F1D-B845-8F6496A9D2E6}" destId="{B5352767-984D-4983-836C-AC7258E9F950}" srcOrd="1" destOrd="0" presId="urn:microsoft.com/office/officeart/2005/8/layout/matrix1"/>
    <dgm:cxn modelId="{4469A878-346E-4632-9A31-58534BC13A83}" type="presParOf" srcId="{FC271C50-FFF8-4F1D-B845-8F6496A9D2E6}" destId="{3C9812F7-6878-49FE-A38A-19DE67281408}" srcOrd="2" destOrd="0" presId="urn:microsoft.com/office/officeart/2005/8/layout/matrix1"/>
    <dgm:cxn modelId="{9CCB02E6-4BA2-49B5-A1DB-8669777AA709}" type="presParOf" srcId="{FC271C50-FFF8-4F1D-B845-8F6496A9D2E6}" destId="{29A12E5C-9392-440B-9CB2-97F620B42E38}" srcOrd="3" destOrd="0" presId="urn:microsoft.com/office/officeart/2005/8/layout/matrix1"/>
    <dgm:cxn modelId="{C4A198B0-A9B3-46D2-9AD4-0422241E20C2}" type="presParOf" srcId="{FC271C50-FFF8-4F1D-B845-8F6496A9D2E6}" destId="{43AD7DB1-0547-4E86-B4A1-F499896B0525}" srcOrd="4" destOrd="0" presId="urn:microsoft.com/office/officeart/2005/8/layout/matrix1"/>
    <dgm:cxn modelId="{C4E03C76-20CA-4040-81DE-17D30EDE9FD8}" type="presParOf" srcId="{FC271C50-FFF8-4F1D-B845-8F6496A9D2E6}" destId="{84BC02D9-858A-4838-BC81-92B811FF2D23}" srcOrd="5" destOrd="0" presId="urn:microsoft.com/office/officeart/2005/8/layout/matrix1"/>
    <dgm:cxn modelId="{EDA450FC-F6D2-40B2-A253-EF8B57A993D9}" type="presParOf" srcId="{FC271C50-FFF8-4F1D-B845-8F6496A9D2E6}" destId="{EC7F4551-1F49-4576-9113-D9810780D436}" srcOrd="6" destOrd="0" presId="urn:microsoft.com/office/officeart/2005/8/layout/matrix1"/>
    <dgm:cxn modelId="{A9434241-44E0-4F58-9B55-0B352D52C671}" type="presParOf" srcId="{FC271C50-FFF8-4F1D-B845-8F6496A9D2E6}" destId="{C5A25E0B-69B0-4E0E-995A-1926CD4A2DFB}" srcOrd="7" destOrd="0" presId="urn:microsoft.com/office/officeart/2005/8/layout/matrix1"/>
    <dgm:cxn modelId="{5FA96C9F-0A64-470C-B7EE-C6B72718379D}" type="presParOf" srcId="{FC5D6378-5B12-411C-AD66-63A15D279301}" destId="{78F81292-625A-45C0-A891-60D306C43A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19D45-5A59-4626-B2E2-D897DDD86F83}">
      <dsp:nvSpPr>
        <dsp:cNvPr id="0" name=""/>
        <dsp:cNvSpPr/>
      </dsp:nvSpPr>
      <dsp:spPr>
        <a:xfrm rot="16200000">
          <a:off x="119328" y="-113913"/>
          <a:ext cx="1250504" cy="1489161"/>
        </a:xfrm>
        <a:prstGeom prst="round1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Montserrat Light" panose="00000400000000000000" pitchFamily="2" charset="-52"/>
            </a:rPr>
            <a:t>Строитель бережливой отрасли</a:t>
          </a:r>
          <a:endParaRPr lang="ru-RU" sz="1500" b="1" kern="1200" dirty="0">
            <a:latin typeface="Montserrat Light" panose="00000400000000000000" pitchFamily="2" charset="-52"/>
          </a:endParaRPr>
        </a:p>
      </dsp:txBody>
      <dsp:txXfrm rot="5400000">
        <a:off x="0" y="5415"/>
        <a:ext cx="1489161" cy="937878"/>
      </dsp:txXfrm>
    </dsp:sp>
    <dsp:sp modelId="{3C9812F7-6878-49FE-A38A-19DE67281408}">
      <dsp:nvSpPr>
        <dsp:cNvPr id="0" name=""/>
        <dsp:cNvSpPr/>
      </dsp:nvSpPr>
      <dsp:spPr>
        <a:xfrm>
          <a:off x="1489161" y="0"/>
          <a:ext cx="1489161" cy="1250504"/>
        </a:xfrm>
        <a:prstGeom prst="round1Rect">
          <a:avLst/>
        </a:prstGeom>
        <a:solidFill>
          <a:schemeClr val="accent3">
            <a:shade val="80000"/>
            <a:hueOff val="209189"/>
            <a:satOff val="-18135"/>
            <a:lumOff val="12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Montserrat Light" panose="00000400000000000000" pitchFamily="2" charset="-52"/>
            </a:rPr>
            <a:t>Проектный офис</a:t>
          </a:r>
          <a:endParaRPr lang="ru-RU" sz="1500" b="1" kern="1200" dirty="0">
            <a:latin typeface="Montserrat Light" panose="00000400000000000000" pitchFamily="2" charset="-52"/>
          </a:endParaRPr>
        </a:p>
      </dsp:txBody>
      <dsp:txXfrm>
        <a:off x="1489161" y="0"/>
        <a:ext cx="1489161" cy="937878"/>
      </dsp:txXfrm>
    </dsp:sp>
    <dsp:sp modelId="{43AD7DB1-0547-4E86-B4A1-F499896B0525}">
      <dsp:nvSpPr>
        <dsp:cNvPr id="0" name=""/>
        <dsp:cNvSpPr/>
      </dsp:nvSpPr>
      <dsp:spPr>
        <a:xfrm rot="10800000">
          <a:off x="0" y="1250504"/>
          <a:ext cx="1489161" cy="1250504"/>
        </a:xfrm>
        <a:prstGeom prst="round1Rect">
          <a:avLst/>
        </a:prstGeom>
        <a:solidFill>
          <a:schemeClr val="accent3">
            <a:shade val="80000"/>
            <a:hueOff val="418377"/>
            <a:satOff val="-36270"/>
            <a:lumOff val="24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Montserrat Light" panose="00000400000000000000" pitchFamily="2" charset="-52"/>
            </a:rPr>
            <a:t>Центр изменений</a:t>
          </a:r>
          <a:endParaRPr lang="ru-RU" sz="1500" b="1" kern="1200" dirty="0">
            <a:latin typeface="Montserrat Light" panose="00000400000000000000" pitchFamily="2" charset="-52"/>
          </a:endParaRPr>
        </a:p>
      </dsp:txBody>
      <dsp:txXfrm rot="10800000">
        <a:off x="0" y="1563130"/>
        <a:ext cx="1489161" cy="937878"/>
      </dsp:txXfrm>
    </dsp:sp>
    <dsp:sp modelId="{EC7F4551-1F49-4576-9113-D9810780D436}">
      <dsp:nvSpPr>
        <dsp:cNvPr id="0" name=""/>
        <dsp:cNvSpPr/>
      </dsp:nvSpPr>
      <dsp:spPr>
        <a:xfrm rot="5400000">
          <a:off x="1608489" y="1131176"/>
          <a:ext cx="1250504" cy="1489161"/>
        </a:xfrm>
        <a:prstGeom prst="round1Rect">
          <a:avLst/>
        </a:prstGeom>
        <a:solidFill>
          <a:schemeClr val="accent3">
            <a:shade val="80000"/>
            <a:hueOff val="627566"/>
            <a:satOff val="-54405"/>
            <a:lumOff val="368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Montserrat Light" panose="00000400000000000000" pitchFamily="2" charset="-52"/>
            </a:rPr>
            <a:t>Центр обучения и развития</a:t>
          </a:r>
          <a:endParaRPr lang="ru-RU" sz="1500" b="1" kern="1200" dirty="0">
            <a:latin typeface="Montserrat Light" panose="00000400000000000000" pitchFamily="2" charset="-52"/>
          </a:endParaRPr>
        </a:p>
      </dsp:txBody>
      <dsp:txXfrm rot="-5400000">
        <a:off x="1489161" y="1563130"/>
        <a:ext cx="1489161" cy="937878"/>
      </dsp:txXfrm>
    </dsp:sp>
    <dsp:sp modelId="{78F81292-625A-45C0-A891-60D306C43A5E}">
      <dsp:nvSpPr>
        <dsp:cNvPr id="0" name=""/>
        <dsp:cNvSpPr/>
      </dsp:nvSpPr>
      <dsp:spPr>
        <a:xfrm>
          <a:off x="1008066" y="1061428"/>
          <a:ext cx="893496" cy="625252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Montserrat Light" panose="00000400000000000000" pitchFamily="2" charset="-52"/>
            </a:rPr>
            <a:t>ВЦК</a:t>
          </a:r>
          <a:endParaRPr lang="ru-RU" sz="1500" b="1" kern="1200" dirty="0">
            <a:latin typeface="Montserrat Light" panose="00000400000000000000" pitchFamily="2" charset="-52"/>
          </a:endParaRPr>
        </a:p>
      </dsp:txBody>
      <dsp:txXfrm>
        <a:off x="1038588" y="1091950"/>
        <a:ext cx="832452" cy="564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0" y="1400176"/>
            <a:ext cx="2667000" cy="15811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6"/>
            <a:ext cx="2667000" cy="15811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6"/>
            <a:ext cx="2667000" cy="15811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0" y="3200400"/>
            <a:ext cx="2667000" cy="15811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200400"/>
            <a:ext cx="2667000" cy="15811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2363" y="3200400"/>
            <a:ext cx="2667000" cy="15811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55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387819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2479910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6664091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37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19449" y="1400175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984405" y="3090862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67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7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0931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1051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9713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28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883820"/>
            <a:ext cx="4939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0" y="341313"/>
            <a:ext cx="4939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6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01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14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57600" y="883820"/>
            <a:ext cx="50917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657600" y="341313"/>
            <a:ext cx="50917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52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34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3105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80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77139" y="1381626"/>
            <a:ext cx="1999651" cy="2180724"/>
          </a:xfrm>
          <a:prstGeom prst="roundRect">
            <a:avLst>
              <a:gd name="adj" fmla="val 3671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381626"/>
            <a:ext cx="1999651" cy="2180724"/>
          </a:xfrm>
          <a:prstGeom prst="roundRect">
            <a:avLst>
              <a:gd name="adj" fmla="val 4633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381626"/>
            <a:ext cx="1999651" cy="2180724"/>
          </a:xfrm>
          <a:prstGeom prst="roundRect">
            <a:avLst>
              <a:gd name="adj" fmla="val 2708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49713" y="1381626"/>
            <a:ext cx="1999651" cy="2180724"/>
          </a:xfrm>
          <a:prstGeom prst="roundRect">
            <a:avLst>
              <a:gd name="adj" fmla="val 6077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104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9" hasCustomPrompt="1"/>
          </p:nvPr>
        </p:nvSpPr>
        <p:spPr>
          <a:xfrm>
            <a:off x="380999" y="1400174"/>
            <a:ext cx="1524000" cy="2209800"/>
          </a:xfrm>
          <a:prstGeom prst="roundRect">
            <a:avLst>
              <a:gd name="adj" fmla="val 5299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2099008" y="1400174"/>
            <a:ext cx="1524000" cy="2209800"/>
          </a:xfrm>
          <a:prstGeom prst="roundRect">
            <a:avLst>
              <a:gd name="adj" fmla="val 4035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3817017" y="1400174"/>
            <a:ext cx="1524000" cy="2209800"/>
          </a:xfrm>
          <a:prstGeom prst="roundRect">
            <a:avLst>
              <a:gd name="adj" fmla="val 4035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5535026" y="1400174"/>
            <a:ext cx="1524000" cy="2209800"/>
          </a:xfrm>
          <a:prstGeom prst="roundRect">
            <a:avLst>
              <a:gd name="adj" fmla="val 5299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7253036" y="1400174"/>
            <a:ext cx="1524000" cy="2209800"/>
          </a:xfrm>
          <a:prstGeom prst="roundRect">
            <a:avLst>
              <a:gd name="adj" fmla="val 4667"/>
            </a:avLst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834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81124"/>
            <a:ext cx="4572000" cy="2105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2358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5320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5320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343399" y="0"/>
            <a:ext cx="4800600" cy="5143500"/>
          </a:xfrm>
          <a:custGeom>
            <a:avLst/>
            <a:gdLst>
              <a:gd name="connsiteX0" fmla="*/ 2400932 w 4800600"/>
              <a:gd name="connsiteY0" fmla="*/ 0 h 5143500"/>
              <a:gd name="connsiteX1" fmla="*/ 4800600 w 4800600"/>
              <a:gd name="connsiteY1" fmla="*/ 0 h 5143500"/>
              <a:gd name="connsiteX2" fmla="*/ 4800600 w 4800600"/>
              <a:gd name="connsiteY2" fmla="*/ 5143500 h 5143500"/>
              <a:gd name="connsiteX3" fmla="*/ 2400932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2400932" y="0"/>
                </a:moveTo>
                <a:lnTo>
                  <a:pt x="4800600" y="0"/>
                </a:lnTo>
                <a:lnTo>
                  <a:pt x="4800600" y="5143500"/>
                </a:lnTo>
                <a:lnTo>
                  <a:pt x="24009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76752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858001" y="1391041"/>
            <a:ext cx="1891362" cy="3395419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699000" y="1391041"/>
            <a:ext cx="1891362" cy="3395419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540000" y="1391041"/>
            <a:ext cx="1891362" cy="3395419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81000" y="1391041"/>
            <a:ext cx="1891362" cy="3395419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70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318" y="975246"/>
            <a:ext cx="6753365" cy="48707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188546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BC661749-4BC5-495C-973F-2A93DEFCBF4D}" type="datetime1">
              <a:rPr lang="ru-RU" altLang="en-US" noProof="0" smtClean="0"/>
              <a:t>06.12.2022</a:t>
            </a:fld>
            <a:endParaRPr lang="ru-RU" alt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18854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188546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D5F02DF6-5EF1-449D-8E8F-F40E7D2FCBCB}" type="slidenum">
              <a:rPr lang="ru-RU" altLang="en-US" noProof="0" smtClean="0"/>
              <a:pPr/>
              <a:t>‹#›</a:t>
            </a:fld>
            <a:endParaRPr lang="ru-RU" altLang="en-US" noProof="0"/>
          </a:p>
        </p:txBody>
      </p:sp>
    </p:spTree>
    <p:extLst>
      <p:ext uri="{BB962C8B-B14F-4D97-AF65-F5344CB8AC3E}">
        <p14:creationId xmlns:p14="http://schemas.microsoft.com/office/powerpoint/2010/main" val="148794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4007294" y="1370382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4007294" y="3009494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2192932" y="3009494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5816796" y="3009494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6547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4007294" y="1370382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4007294" y="3009494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2192932" y="3009494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009494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5816796" y="3009494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7628727" y="3009494"/>
            <a:ext cx="1122592" cy="1122592"/>
          </a:xfrm>
          <a:custGeom>
            <a:avLst/>
            <a:gdLst>
              <a:gd name="connsiteX0" fmla="*/ 561296 w 1122592"/>
              <a:gd name="connsiteY0" fmla="*/ 0 h 1122592"/>
              <a:gd name="connsiteX1" fmla="*/ 1122592 w 1122592"/>
              <a:gd name="connsiteY1" fmla="*/ 561296 h 1122592"/>
              <a:gd name="connsiteX2" fmla="*/ 561296 w 1122592"/>
              <a:gd name="connsiteY2" fmla="*/ 1122592 h 1122592"/>
              <a:gd name="connsiteX3" fmla="*/ 0 w 1122592"/>
              <a:gd name="connsiteY3" fmla="*/ 561296 h 1122592"/>
              <a:gd name="connsiteX4" fmla="*/ 561296 w 1122592"/>
              <a:gd name="connsiteY4" fmla="*/ 0 h 11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592" h="1122592">
                <a:moveTo>
                  <a:pt x="561296" y="0"/>
                </a:moveTo>
                <a:cubicBezTo>
                  <a:pt x="871291" y="0"/>
                  <a:pt x="1122592" y="251301"/>
                  <a:pt x="1122592" y="561296"/>
                </a:cubicBezTo>
                <a:cubicBezTo>
                  <a:pt x="1122592" y="871291"/>
                  <a:pt x="871291" y="1122592"/>
                  <a:pt x="561296" y="1122592"/>
                </a:cubicBezTo>
                <a:cubicBezTo>
                  <a:pt x="251301" y="1122592"/>
                  <a:pt x="0" y="871291"/>
                  <a:pt x="0" y="561296"/>
                </a:cubicBezTo>
                <a:cubicBezTo>
                  <a:pt x="0" y="251301"/>
                  <a:pt x="251301" y="0"/>
                  <a:pt x="5612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688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3420559" y="1200149"/>
            <a:ext cx="1124712" cy="1124712"/>
          </a:xfrm>
          <a:custGeom>
            <a:avLst/>
            <a:gdLst>
              <a:gd name="connsiteX0" fmla="*/ 562356 w 1124712"/>
              <a:gd name="connsiteY0" fmla="*/ 0 h 1124712"/>
              <a:gd name="connsiteX1" fmla="*/ 1124712 w 1124712"/>
              <a:gd name="connsiteY1" fmla="*/ 562356 h 1124712"/>
              <a:gd name="connsiteX2" fmla="*/ 562356 w 1124712"/>
              <a:gd name="connsiteY2" fmla="*/ 1124712 h 1124712"/>
              <a:gd name="connsiteX3" fmla="*/ 0 w 1124712"/>
              <a:gd name="connsiteY3" fmla="*/ 562356 h 1124712"/>
              <a:gd name="connsiteX4" fmla="*/ 562356 w 1124712"/>
              <a:gd name="connsiteY4" fmla="*/ 0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12" h="1124712">
                <a:moveTo>
                  <a:pt x="562356" y="0"/>
                </a:moveTo>
                <a:cubicBezTo>
                  <a:pt x="872937" y="0"/>
                  <a:pt x="1124712" y="251775"/>
                  <a:pt x="1124712" y="562356"/>
                </a:cubicBezTo>
                <a:cubicBezTo>
                  <a:pt x="1124712" y="872937"/>
                  <a:pt x="872937" y="1124712"/>
                  <a:pt x="562356" y="1124712"/>
                </a:cubicBezTo>
                <a:cubicBezTo>
                  <a:pt x="251775" y="1124712"/>
                  <a:pt x="0" y="872937"/>
                  <a:pt x="0" y="562356"/>
                </a:cubicBezTo>
                <a:cubicBezTo>
                  <a:pt x="0" y="251775"/>
                  <a:pt x="251775" y="0"/>
                  <a:pt x="5623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3420559" y="2504693"/>
            <a:ext cx="1124712" cy="1124712"/>
          </a:xfrm>
          <a:custGeom>
            <a:avLst/>
            <a:gdLst>
              <a:gd name="connsiteX0" fmla="*/ 562356 w 1124712"/>
              <a:gd name="connsiteY0" fmla="*/ 0 h 1124712"/>
              <a:gd name="connsiteX1" fmla="*/ 1124712 w 1124712"/>
              <a:gd name="connsiteY1" fmla="*/ 562356 h 1124712"/>
              <a:gd name="connsiteX2" fmla="*/ 562356 w 1124712"/>
              <a:gd name="connsiteY2" fmla="*/ 1124712 h 1124712"/>
              <a:gd name="connsiteX3" fmla="*/ 0 w 1124712"/>
              <a:gd name="connsiteY3" fmla="*/ 562356 h 1124712"/>
              <a:gd name="connsiteX4" fmla="*/ 562356 w 1124712"/>
              <a:gd name="connsiteY4" fmla="*/ 0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12" h="1124712">
                <a:moveTo>
                  <a:pt x="562356" y="0"/>
                </a:moveTo>
                <a:cubicBezTo>
                  <a:pt x="872937" y="0"/>
                  <a:pt x="1124712" y="251775"/>
                  <a:pt x="1124712" y="562356"/>
                </a:cubicBezTo>
                <a:cubicBezTo>
                  <a:pt x="1124712" y="872937"/>
                  <a:pt x="872937" y="1124712"/>
                  <a:pt x="562356" y="1124712"/>
                </a:cubicBezTo>
                <a:cubicBezTo>
                  <a:pt x="251775" y="1124712"/>
                  <a:pt x="0" y="872937"/>
                  <a:pt x="0" y="562356"/>
                </a:cubicBezTo>
                <a:cubicBezTo>
                  <a:pt x="0" y="251775"/>
                  <a:pt x="251775" y="0"/>
                  <a:pt x="5623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 hasCustomPrompt="1"/>
          </p:nvPr>
        </p:nvSpPr>
        <p:spPr>
          <a:xfrm>
            <a:off x="3420559" y="3809237"/>
            <a:ext cx="1124712" cy="1124712"/>
          </a:xfrm>
          <a:custGeom>
            <a:avLst/>
            <a:gdLst>
              <a:gd name="connsiteX0" fmla="*/ 562356 w 1124712"/>
              <a:gd name="connsiteY0" fmla="*/ 0 h 1124712"/>
              <a:gd name="connsiteX1" fmla="*/ 1124712 w 1124712"/>
              <a:gd name="connsiteY1" fmla="*/ 562356 h 1124712"/>
              <a:gd name="connsiteX2" fmla="*/ 562356 w 1124712"/>
              <a:gd name="connsiteY2" fmla="*/ 1124712 h 1124712"/>
              <a:gd name="connsiteX3" fmla="*/ 0 w 1124712"/>
              <a:gd name="connsiteY3" fmla="*/ 562356 h 1124712"/>
              <a:gd name="connsiteX4" fmla="*/ 562356 w 1124712"/>
              <a:gd name="connsiteY4" fmla="*/ 0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12" h="1124712">
                <a:moveTo>
                  <a:pt x="562356" y="0"/>
                </a:moveTo>
                <a:cubicBezTo>
                  <a:pt x="872937" y="0"/>
                  <a:pt x="1124712" y="251775"/>
                  <a:pt x="1124712" y="562356"/>
                </a:cubicBezTo>
                <a:cubicBezTo>
                  <a:pt x="1124712" y="872937"/>
                  <a:pt x="872937" y="1124712"/>
                  <a:pt x="562356" y="1124712"/>
                </a:cubicBezTo>
                <a:cubicBezTo>
                  <a:pt x="251775" y="1124712"/>
                  <a:pt x="0" y="872937"/>
                  <a:pt x="0" y="562356"/>
                </a:cubicBezTo>
                <a:cubicBezTo>
                  <a:pt x="0" y="251775"/>
                  <a:pt x="251775" y="0"/>
                  <a:pt x="5623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4" hasCustomPrompt="1"/>
          </p:nvPr>
        </p:nvSpPr>
        <p:spPr>
          <a:xfrm>
            <a:off x="6460119" y="1200149"/>
            <a:ext cx="1124712" cy="1124712"/>
          </a:xfrm>
          <a:custGeom>
            <a:avLst/>
            <a:gdLst>
              <a:gd name="connsiteX0" fmla="*/ 562356 w 1124712"/>
              <a:gd name="connsiteY0" fmla="*/ 0 h 1124712"/>
              <a:gd name="connsiteX1" fmla="*/ 1124712 w 1124712"/>
              <a:gd name="connsiteY1" fmla="*/ 562356 h 1124712"/>
              <a:gd name="connsiteX2" fmla="*/ 562356 w 1124712"/>
              <a:gd name="connsiteY2" fmla="*/ 1124712 h 1124712"/>
              <a:gd name="connsiteX3" fmla="*/ 0 w 1124712"/>
              <a:gd name="connsiteY3" fmla="*/ 562356 h 1124712"/>
              <a:gd name="connsiteX4" fmla="*/ 562356 w 1124712"/>
              <a:gd name="connsiteY4" fmla="*/ 0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12" h="1124712">
                <a:moveTo>
                  <a:pt x="562356" y="0"/>
                </a:moveTo>
                <a:cubicBezTo>
                  <a:pt x="872937" y="0"/>
                  <a:pt x="1124712" y="251775"/>
                  <a:pt x="1124712" y="562356"/>
                </a:cubicBezTo>
                <a:cubicBezTo>
                  <a:pt x="1124712" y="872937"/>
                  <a:pt x="872937" y="1124712"/>
                  <a:pt x="562356" y="1124712"/>
                </a:cubicBezTo>
                <a:cubicBezTo>
                  <a:pt x="251775" y="1124712"/>
                  <a:pt x="0" y="872937"/>
                  <a:pt x="0" y="562356"/>
                </a:cubicBezTo>
                <a:cubicBezTo>
                  <a:pt x="0" y="251775"/>
                  <a:pt x="251775" y="0"/>
                  <a:pt x="5623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5" hasCustomPrompt="1"/>
          </p:nvPr>
        </p:nvSpPr>
        <p:spPr>
          <a:xfrm>
            <a:off x="6460119" y="2504693"/>
            <a:ext cx="1124712" cy="1124712"/>
          </a:xfrm>
          <a:custGeom>
            <a:avLst/>
            <a:gdLst>
              <a:gd name="connsiteX0" fmla="*/ 562356 w 1124712"/>
              <a:gd name="connsiteY0" fmla="*/ 0 h 1124712"/>
              <a:gd name="connsiteX1" fmla="*/ 1124712 w 1124712"/>
              <a:gd name="connsiteY1" fmla="*/ 562356 h 1124712"/>
              <a:gd name="connsiteX2" fmla="*/ 562356 w 1124712"/>
              <a:gd name="connsiteY2" fmla="*/ 1124712 h 1124712"/>
              <a:gd name="connsiteX3" fmla="*/ 0 w 1124712"/>
              <a:gd name="connsiteY3" fmla="*/ 562356 h 1124712"/>
              <a:gd name="connsiteX4" fmla="*/ 562356 w 1124712"/>
              <a:gd name="connsiteY4" fmla="*/ 0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12" h="1124712">
                <a:moveTo>
                  <a:pt x="562356" y="0"/>
                </a:moveTo>
                <a:cubicBezTo>
                  <a:pt x="872937" y="0"/>
                  <a:pt x="1124712" y="251775"/>
                  <a:pt x="1124712" y="562356"/>
                </a:cubicBezTo>
                <a:cubicBezTo>
                  <a:pt x="1124712" y="872937"/>
                  <a:pt x="872937" y="1124712"/>
                  <a:pt x="562356" y="1124712"/>
                </a:cubicBezTo>
                <a:cubicBezTo>
                  <a:pt x="251775" y="1124712"/>
                  <a:pt x="0" y="872937"/>
                  <a:pt x="0" y="562356"/>
                </a:cubicBezTo>
                <a:cubicBezTo>
                  <a:pt x="0" y="251775"/>
                  <a:pt x="251775" y="0"/>
                  <a:pt x="5623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6" hasCustomPrompt="1"/>
          </p:nvPr>
        </p:nvSpPr>
        <p:spPr>
          <a:xfrm>
            <a:off x="6460119" y="3809237"/>
            <a:ext cx="1124712" cy="1124712"/>
          </a:xfrm>
          <a:custGeom>
            <a:avLst/>
            <a:gdLst>
              <a:gd name="connsiteX0" fmla="*/ 562356 w 1124712"/>
              <a:gd name="connsiteY0" fmla="*/ 0 h 1124712"/>
              <a:gd name="connsiteX1" fmla="*/ 1124712 w 1124712"/>
              <a:gd name="connsiteY1" fmla="*/ 562356 h 1124712"/>
              <a:gd name="connsiteX2" fmla="*/ 562356 w 1124712"/>
              <a:gd name="connsiteY2" fmla="*/ 1124712 h 1124712"/>
              <a:gd name="connsiteX3" fmla="*/ 0 w 1124712"/>
              <a:gd name="connsiteY3" fmla="*/ 562356 h 1124712"/>
              <a:gd name="connsiteX4" fmla="*/ 562356 w 1124712"/>
              <a:gd name="connsiteY4" fmla="*/ 0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12" h="1124712">
                <a:moveTo>
                  <a:pt x="562356" y="0"/>
                </a:moveTo>
                <a:cubicBezTo>
                  <a:pt x="872937" y="0"/>
                  <a:pt x="1124712" y="251775"/>
                  <a:pt x="1124712" y="562356"/>
                </a:cubicBezTo>
                <a:cubicBezTo>
                  <a:pt x="1124712" y="872937"/>
                  <a:pt x="872937" y="1124712"/>
                  <a:pt x="562356" y="1124712"/>
                </a:cubicBezTo>
                <a:cubicBezTo>
                  <a:pt x="251775" y="1124712"/>
                  <a:pt x="0" y="872937"/>
                  <a:pt x="0" y="562356"/>
                </a:cubicBezTo>
                <a:cubicBezTo>
                  <a:pt x="0" y="251775"/>
                  <a:pt x="251775" y="0"/>
                  <a:pt x="5623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 hasCustomPrompt="1"/>
          </p:nvPr>
        </p:nvSpPr>
        <p:spPr>
          <a:xfrm>
            <a:off x="380999" y="2504693"/>
            <a:ext cx="1124712" cy="1124712"/>
          </a:xfrm>
          <a:custGeom>
            <a:avLst/>
            <a:gdLst>
              <a:gd name="connsiteX0" fmla="*/ 562356 w 1124712"/>
              <a:gd name="connsiteY0" fmla="*/ 0 h 1124712"/>
              <a:gd name="connsiteX1" fmla="*/ 1124712 w 1124712"/>
              <a:gd name="connsiteY1" fmla="*/ 562356 h 1124712"/>
              <a:gd name="connsiteX2" fmla="*/ 562356 w 1124712"/>
              <a:gd name="connsiteY2" fmla="*/ 1124712 h 1124712"/>
              <a:gd name="connsiteX3" fmla="*/ 0 w 1124712"/>
              <a:gd name="connsiteY3" fmla="*/ 562356 h 1124712"/>
              <a:gd name="connsiteX4" fmla="*/ 562356 w 1124712"/>
              <a:gd name="connsiteY4" fmla="*/ 0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712" h="1124712">
                <a:moveTo>
                  <a:pt x="562356" y="0"/>
                </a:moveTo>
                <a:cubicBezTo>
                  <a:pt x="872937" y="0"/>
                  <a:pt x="1124712" y="251775"/>
                  <a:pt x="1124712" y="562356"/>
                </a:cubicBezTo>
                <a:cubicBezTo>
                  <a:pt x="1124712" y="872937"/>
                  <a:pt x="872937" y="1124712"/>
                  <a:pt x="562356" y="1124712"/>
                </a:cubicBezTo>
                <a:cubicBezTo>
                  <a:pt x="251775" y="1124712"/>
                  <a:pt x="0" y="872937"/>
                  <a:pt x="0" y="562356"/>
                </a:cubicBezTo>
                <a:cubicBezTo>
                  <a:pt x="0" y="251775"/>
                  <a:pt x="251775" y="0"/>
                  <a:pt x="5623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5823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1003"/>
            <a:ext cx="4191000" cy="3380547"/>
          </a:xfrm>
          <a:prstGeom prst="roundRect">
            <a:avLst>
              <a:gd name="adj" fmla="val 100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58363" y="1401003"/>
            <a:ext cx="4191000" cy="3380547"/>
          </a:xfrm>
          <a:prstGeom prst="roundRect">
            <a:avLst>
              <a:gd name="adj" fmla="val 157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58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oundRect">
            <a:avLst>
              <a:gd name="adj" fmla="val 4035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oundRect">
            <a:avLst>
              <a:gd name="adj" fmla="val 497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oundRect">
            <a:avLst>
              <a:gd name="adj" fmla="val 497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47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75" r:id="rId2"/>
    <p:sldLayoutId id="2147483959" r:id="rId3"/>
    <p:sldLayoutId id="2147484217" r:id="rId4"/>
    <p:sldLayoutId id="2147484216" r:id="rId5"/>
    <p:sldLayoutId id="2147484218" r:id="rId6"/>
    <p:sldLayoutId id="2147484168" r:id="rId7"/>
    <p:sldLayoutId id="2147484179" r:id="rId8"/>
    <p:sldLayoutId id="2147484096" r:id="rId9"/>
    <p:sldLayoutId id="2147484188" r:id="rId10"/>
    <p:sldLayoutId id="2147484184" r:id="rId11"/>
    <p:sldLayoutId id="2147484122" r:id="rId12"/>
    <p:sldLayoutId id="2147484177" r:id="rId13"/>
    <p:sldLayoutId id="2147484197" r:id="rId14"/>
    <p:sldLayoutId id="2147484190" r:id="rId15"/>
    <p:sldLayoutId id="2147484204" r:id="rId16"/>
    <p:sldLayoutId id="2147484192" r:id="rId17"/>
    <p:sldLayoutId id="2147484193" r:id="rId18"/>
    <p:sldLayoutId id="2147484194" r:id="rId19"/>
    <p:sldLayoutId id="2147484169" r:id="rId20"/>
    <p:sldLayoutId id="2147484173" r:id="rId21"/>
    <p:sldLayoutId id="2147484189" r:id="rId22"/>
    <p:sldLayoutId id="2147484210" r:id="rId23"/>
    <p:sldLayoutId id="2147484214" r:id="rId24"/>
    <p:sldLayoutId id="2147484233" r:id="rId25"/>
    <p:sldLayoutId id="2147484246" r:id="rId2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3352800" y="0"/>
            <a:ext cx="5791200" cy="5143500"/>
          </a:xfrm>
          <a:custGeom>
            <a:avLst/>
            <a:gdLst>
              <a:gd name="connsiteX0" fmla="*/ 0 w 3581400"/>
              <a:gd name="connsiteY0" fmla="*/ 0 h 5143500"/>
              <a:gd name="connsiteX1" fmla="*/ 3581400 w 3581400"/>
              <a:gd name="connsiteY1" fmla="*/ 0 h 5143500"/>
              <a:gd name="connsiteX2" fmla="*/ 3581400 w 3581400"/>
              <a:gd name="connsiteY2" fmla="*/ 5143500 h 5143500"/>
              <a:gd name="connsiteX3" fmla="*/ 0 w 3581400"/>
              <a:gd name="connsiteY3" fmla="*/ 5143500 h 5143500"/>
              <a:gd name="connsiteX4" fmla="*/ 0 w 3581400"/>
              <a:gd name="connsiteY4" fmla="*/ 0 h 5143500"/>
              <a:gd name="connsiteX0" fmla="*/ 3063240 w 6644640"/>
              <a:gd name="connsiteY0" fmla="*/ 0 h 5143500"/>
              <a:gd name="connsiteX1" fmla="*/ 6644640 w 6644640"/>
              <a:gd name="connsiteY1" fmla="*/ 0 h 5143500"/>
              <a:gd name="connsiteX2" fmla="*/ 6644640 w 6644640"/>
              <a:gd name="connsiteY2" fmla="*/ 5143500 h 5143500"/>
              <a:gd name="connsiteX3" fmla="*/ 0 w 6644640"/>
              <a:gd name="connsiteY3" fmla="*/ 5135880 h 5143500"/>
              <a:gd name="connsiteX4" fmla="*/ 3063240 w 6644640"/>
              <a:gd name="connsiteY4" fmla="*/ 0 h 5143500"/>
              <a:gd name="connsiteX0" fmla="*/ 4724400 w 6644640"/>
              <a:gd name="connsiteY0" fmla="*/ 0 h 5143500"/>
              <a:gd name="connsiteX1" fmla="*/ 6644640 w 6644640"/>
              <a:gd name="connsiteY1" fmla="*/ 0 h 5143500"/>
              <a:gd name="connsiteX2" fmla="*/ 6644640 w 6644640"/>
              <a:gd name="connsiteY2" fmla="*/ 5143500 h 5143500"/>
              <a:gd name="connsiteX3" fmla="*/ 0 w 6644640"/>
              <a:gd name="connsiteY3" fmla="*/ 5135880 h 5143500"/>
              <a:gd name="connsiteX4" fmla="*/ 4724400 w 664464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640" h="5143500">
                <a:moveTo>
                  <a:pt x="4724400" y="0"/>
                </a:moveTo>
                <a:lnTo>
                  <a:pt x="6644640" y="0"/>
                </a:lnTo>
                <a:lnTo>
                  <a:pt x="6644640" y="5143500"/>
                </a:lnTo>
                <a:lnTo>
                  <a:pt x="0" y="5135880"/>
                </a:lnTo>
                <a:lnTo>
                  <a:pt x="472440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-1" y="3943350"/>
            <a:ext cx="9143998" cy="11996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>
              <a:latin typeface="Montserrat Light" panose="00000400000000000000" pitchFamily="2" charset="-52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68330" y="1378744"/>
            <a:ext cx="5014763" cy="923330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-52"/>
              </a:rPr>
              <a:t>СОЗДАНИЕ </a:t>
            </a:r>
            <a:r>
              <a:rPr lang="ru-RU" sz="2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-52"/>
              </a:rPr>
              <a:t>ПРОЕКТНОГО </a:t>
            </a:r>
            <a:r>
              <a:rPr lang="ru-RU" sz="2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-52"/>
              </a:rPr>
              <a:t>ОФИСА ПРОЕКТА </a:t>
            </a:r>
            <a:r>
              <a:rPr lang="ru-RU" sz="2000" b="1" spc="-100" dirty="0">
                <a:solidFill>
                  <a:srgbClr val="0070C0"/>
                </a:solidFill>
                <a:latin typeface="Montserrat Light" panose="00000400000000000000" pitchFamily="2" charset="-52"/>
              </a:rPr>
              <a:t>«ЭФФЕКТИВНЫЙ РЕГИОН» </a:t>
            </a:r>
          </a:p>
          <a:p>
            <a:pPr algn="l"/>
            <a:r>
              <a:rPr lang="ru-RU" sz="2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-52"/>
              </a:rPr>
              <a:t>В РЕСПУБЛИКЕ САХА (ЯКУТИЯ)</a:t>
            </a:r>
            <a:endParaRPr lang="ru-RU" sz="2000" b="1" spc="-100" dirty="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-1" y="3219450"/>
            <a:ext cx="5700563" cy="1143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>
              <a:latin typeface="Montserrat Light" panose="000004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311303"/>
            <a:ext cx="1843937" cy="660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36" y="62813"/>
            <a:ext cx="1905000" cy="11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86" y="276513"/>
            <a:ext cx="5504891" cy="349853"/>
          </a:xfrm>
        </p:spPr>
        <p:txBody>
          <a:bodyPr/>
          <a:lstStyle/>
          <a:p>
            <a:pPr algn="l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  <a:t>РЕАЛИЗАЦИЯ ПРОЕКТА «ЭФФЕКТИВНЫЙ РЕГИОН»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956" y="691328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Montserrat Light" panose="00000400000000000000" pitchFamily="2" charset="-52"/>
              </a:rPr>
              <a:t>11 </a:t>
            </a:r>
            <a:r>
              <a:rPr lang="ru-RU" sz="1200" b="1" dirty="0">
                <a:latin typeface="Montserrat Light" panose="00000400000000000000" pitchFamily="2" charset="-52"/>
              </a:rPr>
              <a:t>февраля 2020 г. </a:t>
            </a:r>
            <a:r>
              <a:rPr lang="ru-RU" sz="1200" dirty="0">
                <a:latin typeface="Montserrat Light" panose="00000400000000000000" pitchFamily="2" charset="-52"/>
              </a:rPr>
              <a:t>подписано соглашение о сотрудничестве между Правительством Республики Саха (Якутия) и Государственной </a:t>
            </a:r>
            <a:r>
              <a:rPr lang="ru-RU" sz="1200" dirty="0" smtClean="0">
                <a:latin typeface="Montserrat Light" panose="00000400000000000000" pitchFamily="2" charset="-52"/>
              </a:rPr>
              <a:t>корпорацией </a:t>
            </a:r>
            <a:r>
              <a:rPr lang="ru-RU" sz="1200" dirty="0">
                <a:latin typeface="Montserrat Light" panose="00000400000000000000" pitchFamily="2" charset="-52"/>
              </a:rPr>
              <a:t>по атомной энергии «Росатом». </a:t>
            </a:r>
            <a:endParaRPr lang="ru-RU" sz="1200" dirty="0" smtClean="0">
              <a:latin typeface="Montserrat Light" panose="00000400000000000000" pitchFamily="2" charset="-52"/>
            </a:endParaRPr>
          </a:p>
          <a:p>
            <a:pPr algn="just"/>
            <a:endParaRPr lang="ru-RU" sz="1200" dirty="0">
              <a:latin typeface="Montserrat Light" panose="00000400000000000000" pitchFamily="2" charset="-52"/>
            </a:endParaRPr>
          </a:p>
          <a:p>
            <a:pPr algn="just"/>
            <a:r>
              <a:rPr lang="ru-RU" sz="1200" dirty="0" smtClean="0">
                <a:latin typeface="Montserrat Light" panose="00000400000000000000" pitchFamily="2" charset="-52"/>
              </a:rPr>
              <a:t>Распоряжением Главы Республики </a:t>
            </a:r>
            <a:r>
              <a:rPr lang="ru-RU" sz="1200" dirty="0">
                <a:latin typeface="Montserrat Light" panose="00000400000000000000" pitchFamily="2" charset="-52"/>
              </a:rPr>
              <a:t>Саха (Якутия) </a:t>
            </a:r>
            <a:r>
              <a:rPr lang="ru-RU" sz="1200" b="1" dirty="0">
                <a:latin typeface="Montserrat Light" panose="00000400000000000000" pitchFamily="2" charset="-52"/>
              </a:rPr>
              <a:t>от 9 июля 2020 г. № 237-РГ </a:t>
            </a:r>
            <a:r>
              <a:rPr lang="ru-RU" sz="1200" dirty="0">
                <a:latin typeface="Montserrat Light" panose="00000400000000000000" pitchFamily="2" charset="-52"/>
              </a:rPr>
              <a:t>утвержден состав рабочей группы </a:t>
            </a:r>
            <a:r>
              <a:rPr lang="ru-RU" sz="1200" dirty="0" smtClean="0">
                <a:latin typeface="Montserrat Light" panose="00000400000000000000" pitchFamily="2" charset="-52"/>
              </a:rPr>
              <a:t>региона по </a:t>
            </a:r>
            <a:r>
              <a:rPr lang="ru-RU" sz="1200" dirty="0">
                <a:latin typeface="Montserrat Light" panose="00000400000000000000" pitchFamily="2" charset="-52"/>
              </a:rPr>
              <a:t>реализации проекта </a:t>
            </a:r>
            <a:r>
              <a:rPr lang="ru-RU" sz="1200" dirty="0" smtClean="0">
                <a:latin typeface="Montserrat Light" panose="00000400000000000000" pitchFamily="2" charset="-52"/>
              </a:rPr>
              <a:t>«</a:t>
            </a:r>
            <a:r>
              <a:rPr lang="ru-RU" sz="1200" dirty="0">
                <a:latin typeface="Montserrat Light" panose="00000400000000000000" pitchFamily="2" charset="-52"/>
              </a:rPr>
              <a:t>Эффективный регион</a:t>
            </a:r>
            <a:r>
              <a:rPr lang="ru-RU" sz="1200" dirty="0" smtClean="0">
                <a:latin typeface="Montserrat Light" panose="00000400000000000000" pitchFamily="2" charset="-52"/>
              </a:rPr>
              <a:t>». </a:t>
            </a:r>
          </a:p>
          <a:p>
            <a:pPr algn="just"/>
            <a:r>
              <a:rPr lang="ru-RU" sz="1200" b="1" dirty="0" smtClean="0">
                <a:latin typeface="Montserrat Light" panose="00000400000000000000" pitchFamily="2" charset="-52"/>
              </a:rPr>
              <a:t>Руководитель проекта – Глава Республики Саха (Якутия) Николаев </a:t>
            </a:r>
            <a:r>
              <a:rPr lang="ru-RU" sz="1200" b="1" dirty="0" err="1" smtClean="0">
                <a:latin typeface="Montserrat Light" panose="00000400000000000000" pitchFamily="2" charset="-52"/>
              </a:rPr>
              <a:t>Айсен</a:t>
            </a:r>
            <a:r>
              <a:rPr lang="ru-RU" sz="1200" b="1" dirty="0" smtClean="0">
                <a:latin typeface="Montserrat Light" panose="00000400000000000000" pitchFamily="2" charset="-52"/>
              </a:rPr>
              <a:t> Сергеевич</a:t>
            </a:r>
            <a:r>
              <a:rPr lang="ru-RU" sz="1200" dirty="0" smtClean="0">
                <a:latin typeface="Montserrat Light" panose="00000400000000000000" pitchFamily="2" charset="-52"/>
              </a:rPr>
              <a:t>. </a:t>
            </a:r>
          </a:p>
          <a:p>
            <a:pPr algn="just"/>
            <a:endParaRPr lang="ru-RU" sz="1200" dirty="0" smtClean="0">
              <a:latin typeface="Montserrat Light" panose="00000400000000000000" pitchFamily="2" charset="-52"/>
            </a:endParaRPr>
          </a:p>
          <a:p>
            <a:pPr algn="just"/>
            <a:endParaRPr lang="ru-RU" sz="1200" dirty="0" smtClean="0">
              <a:latin typeface="Montserrat Light" panose="00000400000000000000" pitchFamily="2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27614C-5E9E-4694-9254-710407526F5D}"/>
              </a:ext>
            </a:extLst>
          </p:cNvPr>
          <p:cNvSpPr txBox="1"/>
          <p:nvPr/>
        </p:nvSpPr>
        <p:spPr>
          <a:xfrm>
            <a:off x="3973390" y="2278979"/>
            <a:ext cx="5170610" cy="17762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355" tIns="45678" rIns="91355" bIns="456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b="1" dirty="0" smtClean="0">
                <a:latin typeface="Montserrat Light" panose="00000400000000000000" pitchFamily="2" charset="-52"/>
                <a:ea typeface="+mn-lt"/>
                <a:cs typeface="+mn-lt"/>
              </a:rPr>
              <a:t>ЦЕЛЬ ПРОЕКТА:</a:t>
            </a:r>
            <a:endParaRPr lang="ru-RU" sz="1200" b="1" dirty="0">
              <a:latin typeface="Montserrat Light" panose="00000400000000000000" pitchFamily="2" charset="-52"/>
              <a:ea typeface="+mn-lt"/>
              <a:cs typeface="+mn-lt"/>
            </a:endParaRPr>
          </a:p>
          <a:p>
            <a:pPr>
              <a:lnSpc>
                <a:spcPct val="114000"/>
              </a:lnSpc>
            </a:pPr>
            <a:r>
              <a:rPr lang="ru-RU" sz="1200" dirty="0">
                <a:latin typeface="Montserrat Light" panose="00000400000000000000" pitchFamily="2" charset="-52"/>
                <a:ea typeface="+mn-lt"/>
                <a:cs typeface="+mn-lt"/>
              </a:rPr>
              <a:t>• повышение </a:t>
            </a:r>
            <a:r>
              <a:rPr lang="ru-RU" sz="1200" dirty="0" smtClean="0">
                <a:latin typeface="Montserrat Light" panose="00000400000000000000" pitchFamily="2" charset="-52"/>
                <a:ea typeface="+mn-lt"/>
                <a:cs typeface="+mn-lt"/>
              </a:rPr>
              <a:t>качества предоставляемых </a:t>
            </a:r>
            <a:r>
              <a:rPr lang="ru-RU" sz="1200" dirty="0">
                <a:latin typeface="Montserrat Light" panose="00000400000000000000" pitchFamily="2" charset="-52"/>
                <a:ea typeface="+mn-lt"/>
                <a:cs typeface="+mn-lt"/>
              </a:rPr>
              <a:t>услуг, рост удовлетворенности граждан качеством </a:t>
            </a:r>
            <a:r>
              <a:rPr lang="ru-RU" sz="1200" dirty="0" smtClean="0">
                <a:latin typeface="Montserrat Light" panose="00000400000000000000" pitchFamily="2" charset="-52"/>
                <a:ea typeface="+mn-lt"/>
                <a:cs typeface="+mn-lt"/>
              </a:rPr>
              <a:t>услуг;</a:t>
            </a:r>
            <a:endParaRPr lang="ru-RU" sz="1200" dirty="0">
              <a:latin typeface="Montserrat Light" panose="00000400000000000000" pitchFamily="2" charset="-52"/>
              <a:ea typeface="Tahoma"/>
              <a:cs typeface="Tahoma"/>
            </a:endParaRPr>
          </a:p>
          <a:p>
            <a:pPr>
              <a:lnSpc>
                <a:spcPct val="114000"/>
              </a:lnSpc>
            </a:pPr>
            <a:r>
              <a:rPr lang="ru-RU" sz="1200" dirty="0">
                <a:latin typeface="Montserrat Light" panose="00000400000000000000" pitchFamily="2" charset="-52"/>
                <a:ea typeface="+mn-lt"/>
                <a:cs typeface="+mn-lt"/>
              </a:rPr>
              <a:t>• формирование культуры бережливого производства в </a:t>
            </a:r>
            <a:r>
              <a:rPr lang="ru-RU" sz="1200" dirty="0" smtClean="0">
                <a:latin typeface="Montserrat Light" panose="00000400000000000000" pitchFamily="2" charset="-52"/>
                <a:ea typeface="+mn-lt"/>
                <a:cs typeface="+mn-lt"/>
              </a:rPr>
              <a:t>регионе;</a:t>
            </a:r>
            <a:endParaRPr lang="ru-RU" sz="1200" dirty="0">
              <a:latin typeface="Montserrat Light" panose="00000400000000000000" pitchFamily="2" charset="-52"/>
              <a:ea typeface="Tahoma"/>
              <a:cs typeface="Tahoma"/>
            </a:endParaRPr>
          </a:p>
          <a:p>
            <a:pPr>
              <a:lnSpc>
                <a:spcPct val="114000"/>
              </a:lnSpc>
            </a:pPr>
            <a:r>
              <a:rPr lang="ru-RU" sz="1200" dirty="0">
                <a:latin typeface="Montserrat Light" panose="00000400000000000000" pitchFamily="2" charset="-52"/>
                <a:ea typeface="+mn-lt"/>
                <a:cs typeface="+mn-lt"/>
              </a:rPr>
              <a:t>• внедрение непрерывного цикла улучшения </a:t>
            </a:r>
            <a:r>
              <a:rPr lang="ru-RU" sz="1200" dirty="0" smtClean="0">
                <a:latin typeface="Montserrat Light" panose="00000400000000000000" pitchFamily="2" charset="-52"/>
                <a:ea typeface="+mn-lt"/>
                <a:cs typeface="+mn-lt"/>
              </a:rPr>
              <a:t>процессов;</a:t>
            </a:r>
            <a:endParaRPr lang="ru-RU" sz="1200" dirty="0">
              <a:latin typeface="Montserrat Light" panose="00000400000000000000" pitchFamily="2" charset="-52"/>
              <a:ea typeface="+mn-lt"/>
              <a:cs typeface="+mn-lt"/>
            </a:endParaRPr>
          </a:p>
          <a:p>
            <a:pPr>
              <a:lnSpc>
                <a:spcPct val="114000"/>
              </a:lnSpc>
            </a:pPr>
            <a:r>
              <a:rPr lang="ru-RU" sz="1200" dirty="0">
                <a:latin typeface="Montserrat Light" panose="00000400000000000000" pitchFamily="2" charset="-52"/>
                <a:ea typeface="+mn-lt"/>
                <a:cs typeface="+mn-lt"/>
              </a:rPr>
              <a:t>• снижение издержек и повышение </a:t>
            </a:r>
            <a:r>
              <a:rPr lang="ru-RU" sz="1200" dirty="0" smtClean="0">
                <a:latin typeface="Montserrat Light" panose="00000400000000000000" pitchFamily="2" charset="-52"/>
                <a:ea typeface="+mn-lt"/>
                <a:cs typeface="+mn-lt"/>
              </a:rPr>
              <a:t>производительности труда.</a:t>
            </a:r>
            <a:endParaRPr lang="ru-RU" sz="1200" dirty="0">
              <a:latin typeface="Montserrat Light" panose="00000400000000000000" pitchFamily="2" charset="-52"/>
              <a:ea typeface="+mn-lt"/>
              <a:cs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48" y="157907"/>
            <a:ext cx="838200" cy="300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8923"/>
            <a:ext cx="951652" cy="578098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811" y="2355295"/>
            <a:ext cx="1447800" cy="1843788"/>
          </a:xfrm>
          <a:prstGeom prst="rect">
            <a:avLst/>
          </a:prstGeom>
        </p:spPr>
      </p:pic>
      <p:pic>
        <p:nvPicPr>
          <p:cNvPr id="12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600" y="2245676"/>
            <a:ext cx="1415812" cy="19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270"/>
            <a:ext cx="5959929" cy="721519"/>
          </a:xfrm>
        </p:spPr>
        <p:txBody>
          <a:bodyPr/>
          <a:lstStyle/>
          <a:p>
            <a:pPr algn="l"/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  <a:t>ЦЕНТР </a:t>
            </a:r>
            <a:r>
              <a:rPr lang="ru-RU" sz="1400" b="1" spc="-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  <a:t>БЕРЕЖЛИВЫХ ТЕХНОЛОГИЙ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4083" y="472222"/>
            <a:ext cx="877611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1050" b="1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 2020 года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для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повышения эффективности процессов по оказанию государственных и муниципальных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услуг, Центр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бережливых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технологий при ГАУ ДПО «Высшая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школа инновационного менеджмента при Главе Республики Саха (Якутия)»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занимался обучением методам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инструментам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бережливого производства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государственных и гражданских служащих.</a:t>
            </a:r>
          </a:p>
          <a:p>
            <a:pPr indent="540385" algn="just"/>
            <a:endParaRPr lang="ru-RU" sz="1050" dirty="0">
              <a:effectLst/>
              <a:latin typeface="Montserrat Light" panose="000004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/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внедрения культуры бережливого производства в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исполнительных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органах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власти были </a:t>
            </a:r>
            <a:r>
              <a:rPr lang="ru-RU" sz="1050" b="1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созданы Ведомственные </a:t>
            </a:r>
            <a:r>
              <a:rPr lang="ru-RU" sz="1050" b="1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центры компетенций (далее - ВЦК)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 проектные офисы в исполнительных органах государственной власти, государственных органах, внедряющие принципы бережливого производства непосредственно в самом органе, в подведомственных организациях и предприятиях курируемой отрасли</a:t>
            </a:r>
            <a:endParaRPr lang="ru-RU" sz="1050" dirty="0">
              <a:effectLst/>
              <a:latin typeface="Montserrat Light" panose="000004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6112"/>
            <a:ext cx="838200" cy="3001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52" y="-92872"/>
            <a:ext cx="951652" cy="5780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4083" y="2437926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Системное развертывание бережливого управления в отрасли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Строительство производственно-управленческой системы отрасли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Лидерство отрасли и региона в стране</a:t>
            </a:r>
            <a:endParaRPr lang="ru-RU" sz="1000" dirty="0">
              <a:latin typeface="Montserrat Light" panose="00000400000000000000" pitchFamily="2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1534" y="2495550"/>
            <a:ext cx="28831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Управление отраслевым портфелем «бережливых» проектов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latin typeface="Montserrat Light" panose="00000400000000000000" pitchFamily="2" charset="-52"/>
              </a:rPr>
              <a:t>К</a:t>
            </a:r>
            <a:r>
              <a:rPr lang="ru-RU" sz="1000" dirty="0" smtClean="0">
                <a:latin typeface="Montserrat Light" panose="00000400000000000000" pitchFamily="2" charset="-52"/>
              </a:rPr>
              <a:t>оординация команд участников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Методологическая и экспертная поддержка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01534" y="3486150"/>
            <a:ext cx="2777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Обучение и развитие компетенций команд и трудовых коллективов отрасли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Формирование и развитие бережливых компетенций в отрасли, в том числе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Развитие и формирование бережливого кадрового резерва отрасли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3867150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Инициирование запуска проектов в стратегических направлениях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Montserrat Light" panose="00000400000000000000" pitchFamily="2" charset="-52"/>
              </a:rPr>
              <a:t>Внедрение и развитие культуры бережливого производства</a:t>
            </a:r>
            <a:endParaRPr lang="ru-RU" sz="1000" dirty="0">
              <a:latin typeface="Montserrat Light" panose="00000400000000000000" pitchFamily="2" charset="-52"/>
            </a:endParaRP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682148812"/>
              </p:ext>
            </p:extLst>
          </p:nvPr>
        </p:nvGraphicFramePr>
        <p:xfrm>
          <a:off x="3033915" y="2384393"/>
          <a:ext cx="2978322" cy="250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26956" y="1962873"/>
            <a:ext cx="3200400" cy="43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>
              <a:latin typeface="Montserrat Light" panose="00000400000000000000" pitchFamily="2" charset="-52"/>
            </a:endParaRPr>
          </a:p>
          <a:p>
            <a:r>
              <a:rPr lang="ru-RU" sz="1199" b="1" dirty="0" smtClean="0">
                <a:latin typeface="Montserrat Light" panose="00000400000000000000" pitchFamily="2" charset="-52"/>
              </a:rPr>
              <a:t>Функциональные роли ВЦК:</a:t>
            </a:r>
            <a:endParaRPr lang="ru-RU" sz="1049" b="1" dirty="0"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04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45" y="155992"/>
            <a:ext cx="5959929" cy="721519"/>
          </a:xfrm>
        </p:spPr>
        <p:txBody>
          <a:bodyPr/>
          <a:lstStyle/>
          <a:p>
            <a:pPr algn="l"/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  <a:t>ЦЕНТР </a:t>
            </a:r>
            <a:r>
              <a:rPr lang="ru-RU" sz="1400" b="1" spc="-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  <a:t>БЕРЕЖЛИВЫХ </a:t>
            </a:r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  <a:t>ТЕХНОЛОГИЙ</a:t>
            </a:r>
            <a:b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</a:br>
            <a:r>
              <a:rPr lang="ru-RU" sz="1400" b="1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</a:rPr>
              <a:t>проектный офис проекта «Эффективный регион»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275" y="1541224"/>
            <a:ext cx="3200400" cy="43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>
              <a:latin typeface="Montserrat Light" panose="00000400000000000000" pitchFamily="2" charset="-52"/>
            </a:endParaRPr>
          </a:p>
          <a:p>
            <a:r>
              <a:rPr lang="ru-RU" sz="1199" b="1" dirty="0" smtClean="0">
                <a:latin typeface="Montserrat Light" panose="00000400000000000000" pitchFamily="2" charset="-52"/>
              </a:rPr>
              <a:t>Задачи:</a:t>
            </a:r>
            <a:endParaRPr lang="ru-RU" sz="1049" b="1" dirty="0">
              <a:latin typeface="Montserrat Light" panose="000004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35" y="2030611"/>
            <a:ext cx="3956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Вовлечение организаций в проект «Эффективный регион»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148" y="2578754"/>
            <a:ext cx="39567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проектов по улучшению в организациях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48" y="3127795"/>
            <a:ext cx="3956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Создание ведомственных центров компетенций</a:t>
            </a:r>
            <a:endParaRPr lang="ru-RU" sz="1050" dirty="0">
              <a:latin typeface="Montserrat Light" panose="000004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48" y="3555819"/>
            <a:ext cx="3956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Оказание методологической поддержки ведомственным центрам компетенций в ИОГВ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7487" y="1981573"/>
            <a:ext cx="3956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проектов лучших практик региона (образцы)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5578" y="2557645"/>
            <a:ext cx="3956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Мониторинг и контроль хода реализации проекта «Эффективный регион»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5578" y="3127795"/>
            <a:ext cx="3956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Формирование отчетности по организациям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5578" y="3534590"/>
            <a:ext cx="4098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Проведение коммуникационных мероприятий с привлечением руководителей региона и организаций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5578" y="4081267"/>
            <a:ext cx="3956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Вовлечение сотрудников организаций-участников в культуру постоянных улучшений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466" y="4081268"/>
            <a:ext cx="39567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Проведение тренингов и площадочного обучения</a:t>
            </a:r>
          </a:p>
          <a:p>
            <a:r>
              <a:rPr lang="ru-RU" sz="1050" dirty="0" smtClean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1050" dirty="0">
                <a:latin typeface="Montserrat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учебных программ и методического материала по тематике бережливого производства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5" y="2030611"/>
            <a:ext cx="359667" cy="359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6" y="2577178"/>
            <a:ext cx="359667" cy="3596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87" y="2557645"/>
            <a:ext cx="359667" cy="359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15" y="2017182"/>
            <a:ext cx="359667" cy="3596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8" y="3591428"/>
            <a:ext cx="359667" cy="3596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5" y="4152487"/>
            <a:ext cx="359667" cy="3596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87" y="3078541"/>
            <a:ext cx="359667" cy="3596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7" y="3078541"/>
            <a:ext cx="359667" cy="3596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87" y="3599437"/>
            <a:ext cx="359667" cy="359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87" y="4081267"/>
            <a:ext cx="359667" cy="35966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69275" y="789780"/>
            <a:ext cx="8776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Распоряжением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Республики Саха (Якутия)</a:t>
            </a:r>
            <a:r>
              <a:rPr lang="ru-RU" sz="1050" b="1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23 марта 2021 года № </a:t>
            </a:r>
            <a:r>
              <a:rPr lang="ru-RU" sz="1050" b="1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248-р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бережливых технологий государственного автономного учреждения дополнительного профессионального образования «Высшая школа инновационного менеджмента при Главе Республики Саха (Якутия)» назначен проектным офисом проекта «Эффективный регион» в Республике Саха (Якутия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050" dirty="0">
              <a:effectLst/>
              <a:latin typeface="Montserrat Light" panose="000004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6112"/>
            <a:ext cx="838200" cy="3001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52" y="-92872"/>
            <a:ext cx="951652" cy="5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697" t="15385" r="34014" b="7692"/>
          <a:stretch/>
        </p:blipFill>
        <p:spPr>
          <a:xfrm>
            <a:off x="457200" y="2164007"/>
            <a:ext cx="1828800" cy="261257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06724"/>
            <a:ext cx="5959929" cy="721519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  <a:t>ЦЕНТР БЕРЕЖЛИВЫХ ТЕХНОЛОГИЙ</a:t>
            </a:r>
          </a:p>
          <a:p>
            <a:pPr algn="l"/>
            <a:r>
              <a:rPr lang="ru-RU" sz="1400" b="1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</a:rPr>
              <a:t>п</a:t>
            </a:r>
            <a:r>
              <a:rPr lang="ru-RU" sz="1400" b="1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</a:rPr>
              <a:t>оложение о проектном офисе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474" y="837149"/>
            <a:ext cx="877611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Распоряжением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Республики Саха (Якутия)</a:t>
            </a:r>
            <a:r>
              <a:rPr lang="ru-RU" sz="1050" b="1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23 марта 2021 года № </a:t>
            </a:r>
            <a:r>
              <a:rPr lang="ru-RU" sz="1050" b="1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248-р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утверждено </a:t>
            </a:r>
            <a:r>
              <a:rPr lang="ru-RU" sz="1050" b="1" i="1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проектном офисе проекта «Эффективный регион</a:t>
            </a:r>
            <a:r>
              <a:rPr lang="ru-RU" sz="1050" b="1" i="1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согласно которому Центр бережливых технологий наделен полномочиями создавать ведомственные центры компетенций и рабочие группы по внедрению культуры бережливого производства и реализации проектов по улучшениям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исполнительных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органах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власти, подведомственных организациях, отраслевых </a:t>
            </a:r>
            <a:r>
              <a:rPr lang="ru-RU" sz="1050" dirty="0" smtClean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предприятиях </a:t>
            </a:r>
            <a:r>
              <a:rPr lang="ru-RU" sz="1050" dirty="0">
                <a:latin typeface="Montserrat Light" panose="000004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организациях муниципальных образований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472" t="15070" r="33705" b="4966"/>
          <a:stretch/>
        </p:blipFill>
        <p:spPr>
          <a:xfrm>
            <a:off x="2396083" y="2196644"/>
            <a:ext cx="1874354" cy="2568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926" t="14191" r="34149" b="5991"/>
          <a:stretch/>
        </p:blipFill>
        <p:spPr>
          <a:xfrm>
            <a:off x="4380520" y="2164007"/>
            <a:ext cx="1967429" cy="2682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2813" t="28189" r="34374" b="54687"/>
          <a:stretch/>
        </p:blipFill>
        <p:spPr>
          <a:xfrm>
            <a:off x="6553200" y="2266950"/>
            <a:ext cx="2114121" cy="620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2077"/>
            <a:ext cx="838200" cy="300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52" y="-36907"/>
            <a:ext cx="951652" cy="5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6804" y="214362"/>
            <a:ext cx="8305800" cy="8588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</a:rPr>
              <a:t>ВЕДОМСТВЕННЫЙ ЦЕНТР КОМПЕТЕНЦИЙ</a:t>
            </a:r>
          </a:p>
          <a:p>
            <a:pPr algn="l"/>
            <a:r>
              <a:rPr lang="ru-RU" sz="1400" b="1" spc="-1" dirty="0">
                <a:solidFill>
                  <a:schemeClr val="tx2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</a:rPr>
              <a:t>п</a:t>
            </a:r>
            <a:r>
              <a:rPr lang="ru-RU" sz="1400" b="1" spc="-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</a:rPr>
              <a:t>рограмма развития ВЦК</a:t>
            </a:r>
            <a:r>
              <a:rPr lang="ru-RU" sz="1800" b="1" spc="-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</a:rPr>
              <a:t/>
            </a:r>
            <a:br>
              <a:rPr lang="ru-RU" sz="1800" b="1" spc="-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</a:rPr>
            </a:br>
            <a:endParaRPr lang="en-US" sz="1400" dirty="0">
              <a:solidFill>
                <a:schemeClr val="tx2">
                  <a:lumMod val="50000"/>
                  <a:lumOff val="50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804" y="829525"/>
            <a:ext cx="89154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Montserrat Light" panose="00000400000000000000" pitchFamily="2" charset="-52"/>
              </a:rPr>
              <a:t>В целях повышения эффективности </a:t>
            </a:r>
            <a:r>
              <a:rPr lang="ru-RU" sz="1050" dirty="0" smtClean="0">
                <a:latin typeface="Montserrat Light" panose="00000400000000000000" pitchFamily="2" charset="-52"/>
              </a:rPr>
              <a:t>деятельности ВЦК и реализации </a:t>
            </a:r>
            <a:r>
              <a:rPr lang="ru-RU" sz="1050" dirty="0">
                <a:latin typeface="Montserrat Light" panose="00000400000000000000" pitchFamily="2" charset="-52"/>
              </a:rPr>
              <a:t>проекта «Эффективный регион» в Республике Саха (Якутия) </a:t>
            </a:r>
            <a:r>
              <a:rPr lang="ru-RU" sz="1050" b="1" dirty="0">
                <a:latin typeface="Montserrat Light" panose="00000400000000000000" pitchFamily="2" charset="-52"/>
              </a:rPr>
              <a:t>распоряжением Правительства Республики Саха (Якутия) от 30.03.2021 № 289-р утверждена программа развития ведомственных центров </a:t>
            </a:r>
            <a:r>
              <a:rPr lang="ru-RU" sz="1050" b="1" dirty="0" smtClean="0">
                <a:latin typeface="Montserrat Light" panose="00000400000000000000" pitchFamily="2" charset="-52"/>
              </a:rPr>
              <a:t>компетенций (ВЦК)</a:t>
            </a:r>
            <a:r>
              <a:rPr lang="ru-RU" sz="1050" dirty="0" smtClean="0">
                <a:latin typeface="Montserrat Light" panose="00000400000000000000" pitchFamily="2" charset="-52"/>
              </a:rPr>
              <a:t> </a:t>
            </a:r>
            <a:r>
              <a:rPr lang="ru-RU" sz="1050" dirty="0">
                <a:latin typeface="Montserrat Light" panose="00000400000000000000" pitchFamily="2" charset="-52"/>
              </a:rPr>
              <a:t>по внедрению бережливого производства в исполнительным органах государственной власти Республики Саха (Якутия</a:t>
            </a:r>
            <a:r>
              <a:rPr lang="ru-RU" sz="1050" dirty="0" smtClean="0">
                <a:latin typeface="Montserrat Light" panose="00000400000000000000" pitchFamily="2" charset="-52"/>
              </a:rPr>
              <a:t>).</a:t>
            </a:r>
          </a:p>
          <a:p>
            <a:endParaRPr lang="ru-RU" sz="1050" dirty="0">
              <a:latin typeface="Montserrat Light" panose="00000400000000000000" pitchFamily="2" charset="-52"/>
            </a:endParaRPr>
          </a:p>
          <a:p>
            <a:r>
              <a:rPr lang="ru-RU" sz="1050" dirty="0" smtClean="0">
                <a:latin typeface="Montserrat Light" panose="00000400000000000000" pitchFamily="2" charset="-52"/>
              </a:rPr>
              <a:t>Программа развития содержит в себе критерии бережливого управления и этапы развития. </a:t>
            </a:r>
          </a:p>
          <a:p>
            <a:endParaRPr lang="ru-RU" sz="1050" dirty="0" smtClean="0">
              <a:latin typeface="Montserrat Light" panose="00000400000000000000" pitchFamily="2" charset="-52"/>
            </a:endParaRPr>
          </a:p>
          <a:p>
            <a:endParaRPr lang="ru-RU" sz="1050" dirty="0">
              <a:latin typeface="Montserrat Light" panose="00000400000000000000" pitchFamily="2" charset="-52"/>
            </a:endParaRPr>
          </a:p>
          <a:p>
            <a:r>
              <a:rPr lang="ru-RU" sz="1050" dirty="0" smtClean="0">
                <a:latin typeface="Montserrat Light" panose="00000400000000000000" pitchFamily="2" charset="-52"/>
              </a:rPr>
              <a:t> </a:t>
            </a:r>
          </a:p>
          <a:p>
            <a:endParaRPr lang="ru-RU" sz="1050" dirty="0">
              <a:latin typeface="Montserrat Light" panose="00000400000000000000" pitchFamily="2" charset="-52"/>
            </a:endParaRPr>
          </a:p>
          <a:p>
            <a:endParaRPr lang="ru-RU" sz="800" dirty="0" smtClean="0">
              <a:latin typeface="Montserrat Light" panose="000004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48" y="157907"/>
            <a:ext cx="838200" cy="300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8923"/>
            <a:ext cx="951652" cy="578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000" t="23189" r="23912" b="14975"/>
          <a:stretch/>
        </p:blipFill>
        <p:spPr>
          <a:xfrm>
            <a:off x="3581400" y="2155901"/>
            <a:ext cx="3917158" cy="266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42828" t="16618" r="24445" b="11553"/>
          <a:stretch/>
        </p:blipFill>
        <p:spPr>
          <a:xfrm>
            <a:off x="990600" y="1962150"/>
            <a:ext cx="2289668" cy="28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heme 3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36188</TotalTime>
  <Words>579</Words>
  <Application>Microsoft Office PowerPoint</Application>
  <PresentationFormat>Экран (16:9)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Montserrat Light</vt:lpstr>
      <vt:lpstr>Montserrat Medium</vt:lpstr>
      <vt:lpstr>Roboto</vt:lpstr>
      <vt:lpstr>Tahoma</vt:lpstr>
      <vt:lpstr>Times New Roman</vt:lpstr>
      <vt:lpstr>Wingdings</vt:lpstr>
      <vt:lpstr>Default Theme</vt:lpstr>
      <vt:lpstr>Презентация PowerPoint</vt:lpstr>
      <vt:lpstr>РЕАЛИЗАЦИЯ ПРОЕКТА «ЭФФЕКТИВНЫЙ РЕГИОН» </vt:lpstr>
      <vt:lpstr>ЦЕНТР БЕРЕЖЛИВЫХ ТЕХНОЛОГИЙ </vt:lpstr>
      <vt:lpstr>ЦЕНТР БЕРЕЖЛИВЫХ ТЕХНОЛОГИЙ проектный офис проекта «Эффективный регион»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Игорь</dc:creator>
  <cp:lastModifiedBy>Протодьяконова Мария Васильевна</cp:lastModifiedBy>
  <cp:revision>2189</cp:revision>
  <dcterms:created xsi:type="dcterms:W3CDTF">2015-09-08T18:46:55Z</dcterms:created>
  <dcterms:modified xsi:type="dcterms:W3CDTF">2022-12-06T03:44:29Z</dcterms:modified>
</cp:coreProperties>
</file>