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321" r:id="rId3"/>
    <p:sldId id="331" r:id="rId4"/>
    <p:sldId id="332" r:id="rId5"/>
    <p:sldId id="262" r:id="rId6"/>
    <p:sldId id="333" r:id="rId7"/>
    <p:sldId id="258" r:id="rId8"/>
    <p:sldId id="289" r:id="rId9"/>
    <p:sldId id="325" r:id="rId10"/>
    <p:sldId id="291" r:id="rId11"/>
    <p:sldId id="335" r:id="rId12"/>
    <p:sldId id="336" r:id="rId13"/>
    <p:sldId id="418" r:id="rId14"/>
    <p:sldId id="372" r:id="rId15"/>
    <p:sldId id="373" r:id="rId16"/>
    <p:sldId id="376" r:id="rId17"/>
    <p:sldId id="420" r:id="rId18"/>
    <p:sldId id="378" r:id="rId19"/>
    <p:sldId id="375" r:id="rId20"/>
    <p:sldId id="381" r:id="rId21"/>
    <p:sldId id="379" r:id="rId22"/>
    <p:sldId id="380" r:id="rId23"/>
    <p:sldId id="294" r:id="rId24"/>
    <p:sldId id="339" r:id="rId25"/>
    <p:sldId id="340" r:id="rId26"/>
    <p:sldId id="295" r:id="rId27"/>
    <p:sldId id="341" r:id="rId28"/>
    <p:sldId id="342" r:id="rId29"/>
    <p:sldId id="296" r:id="rId30"/>
    <p:sldId id="343" r:id="rId31"/>
    <p:sldId id="413" r:id="rId32"/>
    <p:sldId id="344" r:id="rId33"/>
    <p:sldId id="400" r:id="rId34"/>
    <p:sldId id="345" r:id="rId35"/>
    <p:sldId id="297" r:id="rId36"/>
    <p:sldId id="401" r:id="rId37"/>
    <p:sldId id="346" r:id="rId38"/>
    <p:sldId id="410" r:id="rId39"/>
    <p:sldId id="300" r:id="rId40"/>
    <p:sldId id="347" r:id="rId41"/>
    <p:sldId id="416" r:id="rId42"/>
    <p:sldId id="348" r:id="rId43"/>
    <p:sldId id="349" r:id="rId44"/>
    <p:sldId id="409" r:id="rId45"/>
    <p:sldId id="371" r:id="rId46"/>
    <p:sldId id="417" r:id="rId47"/>
    <p:sldId id="35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67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</c:v>
                </c:pt>
                <c:pt idx="1">
                  <c:v>50</c:v>
                </c:pt>
                <c:pt idx="2">
                  <c:v>48</c:v>
                </c:pt>
                <c:pt idx="3">
                  <c:v>49</c:v>
                </c:pt>
                <c:pt idx="4">
                  <c:v>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32959872"/>
        <c:axId val="57823232"/>
        <c:axId val="0"/>
      </c:bar3DChart>
      <c:catAx>
        <c:axId val="32959872"/>
        <c:scaling>
          <c:orientation val="minMax"/>
        </c:scaling>
        <c:axPos val="b"/>
        <c:tickLblPos val="nextTo"/>
        <c:crossAx val="57823232"/>
        <c:crosses val="autoZero"/>
        <c:auto val="1"/>
        <c:lblAlgn val="ctr"/>
        <c:lblOffset val="100"/>
      </c:catAx>
      <c:valAx>
        <c:axId val="57823232"/>
        <c:scaling>
          <c:orientation val="minMax"/>
        </c:scaling>
        <c:axPos val="l"/>
        <c:majorGridlines/>
        <c:numFmt formatCode="General" sourceLinked="1"/>
        <c:tickLblPos val="nextTo"/>
        <c:crossAx val="3295987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" y="773113"/>
            <a:ext cx="8401050" cy="674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50838" y="1600200"/>
            <a:ext cx="8437562" cy="47545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6294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fld id="{24A25DA1-6A20-4B87-8F3D-E8EED04470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843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34036F4-5C9D-4B64-9446-5DC336345FEB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90CFBA6-929B-4508-9494-A3D7CF40E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57752" y="3286124"/>
            <a:ext cx="3713018" cy="28575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200" b="1" dirty="0"/>
              <a:t> </a:t>
            </a:r>
            <a:r>
              <a:rPr lang="ru-RU" sz="2200" b="1" dirty="0" smtClean="0">
                <a:effectLst/>
              </a:rPr>
              <a:t>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Крюкова </a:t>
            </a:r>
            <a:endParaRPr lang="ru-RU" sz="2200" b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Вера 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Романовна, </a:t>
            </a:r>
          </a:p>
          <a:p>
            <a:pPr algn="ctr"/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математики</a:t>
            </a:r>
          </a:p>
          <a:p>
            <a:endParaRPr lang="ru-RU" sz="2200" b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бщий стаж-34 года</a:t>
            </a:r>
          </a:p>
          <a:p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17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-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 года </a:t>
            </a:r>
            <a:endParaRPr lang="ru-RU" sz="17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данном учреждении -  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высшая, Приказ </a:t>
            </a:r>
            <a:r>
              <a:rPr lang="ru-RU" sz="17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МОиН</a:t>
            </a:r>
            <a:r>
              <a:rPr lang="ru-RU" sz="17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РС(Я)  № 12-17/6 от 04.06.2018</a:t>
            </a:r>
            <a:endParaRPr lang="ru-RU" sz="17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4149080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27638648"/>
              </p:ext>
            </p:extLst>
          </p:nvPr>
        </p:nvGraphicFramePr>
        <p:xfrm>
          <a:off x="107504" y="0"/>
          <a:ext cx="8856984" cy="135729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60574"/>
                <a:gridCol w="7496410"/>
              </a:tblGrid>
              <a:tr h="42862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3" marR="556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1600" spc="-5" dirty="0">
                          <a:effectLst/>
                        </a:rPr>
                        <a:t>Министерство образования и науки Республики Саха</a:t>
                      </a:r>
                      <a:r>
                        <a:rPr lang="ru-RU" sz="1600" dirty="0">
                          <a:effectLst/>
                        </a:rPr>
                        <a:t> (Якутия)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53" marR="55653" marT="0" marB="0"/>
                </a:tc>
              </a:tr>
              <a:tr h="9286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Государственное автономное профессиональное  образовательное учреждение </a:t>
                      </a:r>
                      <a:r>
                        <a:rPr lang="ru-RU" sz="1600" spc="-5" dirty="0">
                          <a:effectLst/>
                        </a:rPr>
                        <a:t>Республики Саха (Якутия) 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effectLst/>
                        </a:rPr>
                        <a:t>«Якутский промышленный </a:t>
                      </a:r>
                      <a:r>
                        <a:rPr lang="ru-RU" sz="2000" spc="-5" dirty="0" smtClean="0">
                          <a:effectLst/>
                        </a:rPr>
                        <a:t>техникум им. Т.Г. Десяткина»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53" marR="55653" marT="0" marB="0"/>
                </a:tc>
              </a:tr>
            </a:tbl>
          </a:graphicData>
        </a:graphic>
      </p:graphicFrame>
      <p:pic>
        <p:nvPicPr>
          <p:cNvPr id="7" name="Рисунок 1" descr="Описание: Описание: \\Serverypt\общая папка\АХЧ\Эмблема Промышленный технику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928694" cy="933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WhatsApp Image 2023-03-23 at 09.01.26 (2) - копия - копия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785926"/>
            <a:ext cx="2902308" cy="4357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57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0004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участия обучающихся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выставках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, конкурсах, олимпиадах, конференциях, соревнованиях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 преподаваемой дисциплине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14414" y="1643050"/>
            <a:ext cx="3571900" cy="550072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2019-2020 учебный го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д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1. Азаров Владимир, 1 место, студент гр. ЭМ-29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2. Бугаева Виктория, 2 место, студентка гр. Ю-37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3. Капитонов Роман, 1 место, студент гр. СГО-22; 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4. Косыгин Илья, 1 место, студент гр. ЭМ-29. 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Шмалев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Максим, 3 место, студент гр. ЭМ-29 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Афонин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Владислав, 2 место, студент гр.СГО-22 </a:t>
            </a:r>
          </a:p>
          <a:p>
            <a:pPr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2020-2021 учебный год</a:t>
            </a:r>
          </a:p>
          <a:p>
            <a:pPr lvl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1. Макаров Кирилл, 3 место, студент гр. ЭМ-29</a:t>
            </a:r>
          </a:p>
          <a:p>
            <a:pPr lvl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Подлужный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Александр, 2 место, студент гр. ЭМ-29</a:t>
            </a:r>
          </a:p>
          <a:p>
            <a:pPr lvl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3. Тимофеев Леонид, 1 место, студент гр. Т-30</a:t>
            </a:r>
          </a:p>
          <a:p>
            <a:pPr lvl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4. Бугаева Виктория, 2 место, студентка гр. Ю-37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643050"/>
            <a:ext cx="428624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2021-2022 учебный год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Данилов Алексей, 1 место,  студент гр.МРО-1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Лоднева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Дария, 1 место, студентка гр. Ю-38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3. Карамзин Александр, 1 место, студент гр. СМР-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4. Парфенов Николай, 1 место, студент гр. Т-30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5. Васильев Илья, 2 место, студент гр. СМР-1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6. Захаров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Дьулустан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2 место, студент гр. ТЧ-1</a:t>
            </a:r>
          </a:p>
          <a:p>
            <a:pPr lvl="0"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Лазицкий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Радик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3 место, студент гр. СМР-1</a:t>
            </a:r>
          </a:p>
          <a:p>
            <a:pPr>
              <a:lnSpc>
                <a:spcPct val="150000"/>
              </a:lnSpc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2022-2023 учебный год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Лоднева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Дарья, 1 место; 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2) Тимофеев Евгений, 1 место; 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3) Карамзин Александр, 1 место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Пляскин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Данил, 2 место;</a:t>
            </a:r>
          </a:p>
          <a:p>
            <a:pPr>
              <a:lnSpc>
                <a:spcPct val="150000"/>
              </a:lnSpc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5) Кондаков Денис,  3 место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1000108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4.1. Преподавателем ежегодно в рамках ПЦК общеобразовательных дисциплин проводится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Олимпиада по математике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10451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071546"/>
            <a:ext cx="4643470" cy="27860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Предметные олимпиады: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2019-2020 учебный год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XX Международная олимпиада по математике: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1. Капитонов Роман, 2 место, студент гр. СГО-22;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2. Косыгин Илья, 2 место, студент гр. ЭМ-29.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Шмалев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Максим, 2 место, студент гр. ЭМ-29 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Афонин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Владислав, 2 место, студент гр.СГО-22 </a:t>
            </a:r>
          </a:p>
          <a:p>
            <a:pPr>
              <a:buNone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C:\Users\Математика\Desktop\УМКД математика\ЕДИНЫЙ урок\Олимпиада\2020-21\862886_shmalev-maksim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1011" y="4429132"/>
            <a:ext cx="2822989" cy="2000264"/>
          </a:xfrm>
          <a:prstGeom prst="rect">
            <a:avLst/>
          </a:prstGeom>
          <a:noFill/>
        </p:spPr>
      </p:pic>
      <p:pic>
        <p:nvPicPr>
          <p:cNvPr id="6" name="Picture 3" descr="C:\Users\Математика\Desktop\УМКД математика\ЕДИНЫЙ урок\Олимпиада\2020-21\862888_afonin-vladislav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190" y="1285860"/>
            <a:ext cx="2923810" cy="20717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142852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4.3. Обучающиеся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становятся призерами/победителями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республиканских,  мероприятий и участвуют во всероссийских/международных мероприятиях.</a:t>
            </a:r>
          </a:p>
        </p:txBody>
      </p:sp>
      <p:pic>
        <p:nvPicPr>
          <p:cNvPr id="8" name="Picture 2" descr="C:\Users\Математика\Desktop\УМКД математика\ЕДИНЫЙ урок\Олимпиада\2020-21\862878_kapitonov-roma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14752"/>
            <a:ext cx="2928958" cy="2075350"/>
          </a:xfrm>
          <a:prstGeom prst="rect">
            <a:avLst/>
          </a:prstGeom>
          <a:noFill/>
        </p:spPr>
      </p:pic>
      <p:pic>
        <p:nvPicPr>
          <p:cNvPr id="9" name="Picture 4" descr="C:\Users\Математика\Desktop\УМКД математика\ЕДИНЫЙ урок\Олимпиада\2020-21\862880_kosygin-ilya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3248"/>
            <a:ext cx="2822989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0694" y="2357430"/>
            <a:ext cx="36433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2021-22 учебный год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Международная олимпиада по математике (углубленный уровень):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Тимофеев Леонид, студент гр. Т-30 занял 3 место.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IX международный конкурс «Старт» по математике: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Парфенов Николай занял 1 место;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Азаров Владимир занял 3 место; 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2022-2023 учебный год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метапредметная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олимпиада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Олимпиум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Лоднева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Дарья, 1 место;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2) Тимофеев Евгений, 1 место;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3) Карамзин Александр, 2 место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29224" y="1000108"/>
            <a:ext cx="37147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2020-21 учебный год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Международный конкурс по математике                      «Мега-Талант»: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Парфенов Алексей, 1 место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Дмитриев Петр, 1 место</a:t>
            </a:r>
          </a:p>
        </p:txBody>
      </p:sp>
      <p:pic>
        <p:nvPicPr>
          <p:cNvPr id="10" name="Рисунок 9" descr="Диплом 1 степени для победителей konkurs-start.ru №91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285860"/>
            <a:ext cx="1516327" cy="2143140"/>
          </a:xfrm>
          <a:prstGeom prst="rect">
            <a:avLst/>
          </a:prstGeom>
        </p:spPr>
      </p:pic>
      <p:pic>
        <p:nvPicPr>
          <p:cNvPr id="11" name="Picture 2" descr="C:\Users\Математика\Desktop\УМКД математика\ЕДИНЫЙ урок\2021-2022\Март\Межд олимпиада инфоур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214818"/>
            <a:ext cx="1731534" cy="2428892"/>
          </a:xfrm>
          <a:prstGeom prst="rect">
            <a:avLst/>
          </a:prstGeom>
          <a:noFill/>
        </p:spPr>
      </p:pic>
      <p:pic>
        <p:nvPicPr>
          <p:cNvPr id="12" name="Picture 2" descr="C:\Users\Математика\Desktop\УМКД математика\ЕДИНЫЙ урок\2022-2023\ДЕКАБРЬ\1 Тимофееву Евгению Геннадьевич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00438"/>
            <a:ext cx="1666616" cy="2357454"/>
          </a:xfrm>
          <a:prstGeom prst="rect">
            <a:avLst/>
          </a:prstGeom>
          <a:noFill/>
        </p:spPr>
      </p:pic>
      <p:pic>
        <p:nvPicPr>
          <p:cNvPr id="13" name="Picture 3" descr="C:\Users\Математика\Desktop\УМКД математика\ЕДИНЫЙ урок\2022-2023\ДЕКАБРЬ\2 Карамзину Александру Афанасьевич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928670"/>
            <a:ext cx="1571604" cy="2223060"/>
          </a:xfrm>
          <a:prstGeom prst="rect">
            <a:avLst/>
          </a:prstGeom>
          <a:noFill/>
        </p:spPr>
      </p:pic>
      <p:pic>
        <p:nvPicPr>
          <p:cNvPr id="14" name="Picture 3" descr="C:\Users\Математика\Desktop\УМКД математика\ЕДИНЫЙ урок\2022-2023\ДЕКАБРЬ\1 Лодневой Дарье Николаевн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929066"/>
            <a:ext cx="1666615" cy="235745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00100" y="0"/>
            <a:ext cx="8358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4.3. Обучающиеся стали призерами и победителями республиканских,  мероприятий и участвуют во всероссийских, международных мероприятиях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8926" y="714356"/>
            <a:ext cx="290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Предметные олимпиады: </a:t>
            </a:r>
          </a:p>
        </p:txBody>
      </p:sp>
      <p:pic>
        <p:nvPicPr>
          <p:cNvPr id="17" name="Picture 3" descr="C:\Users\Математика\Desktop\УМКД математика\ЕДИНЫЙ урок\2021-2022\Март\Диплом 1 степени от проекта konkurs-start.r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500174"/>
            <a:ext cx="1731433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ертификат олимпиад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3571876"/>
            <a:ext cx="2222391" cy="3143272"/>
          </a:xfrm>
          <a:prstGeom prst="rect">
            <a:avLst/>
          </a:prstGeom>
        </p:spPr>
      </p:pic>
      <p:pic>
        <p:nvPicPr>
          <p:cNvPr id="6" name="Содержимое 9" descr="Васильев И олимпиа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2786058"/>
            <a:ext cx="2500330" cy="3536339"/>
          </a:xfrm>
          <a:prstGeom prst="rect">
            <a:avLst/>
          </a:prstGeom>
        </p:spPr>
      </p:pic>
      <p:pic>
        <p:nvPicPr>
          <p:cNvPr id="7" name="Рисунок 6" descr="Лазицкий Р олимпиад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42852"/>
            <a:ext cx="2575982" cy="3643338"/>
          </a:xfrm>
          <a:prstGeom prst="rect">
            <a:avLst/>
          </a:prstGeom>
        </p:spPr>
      </p:pic>
      <p:pic>
        <p:nvPicPr>
          <p:cNvPr id="8" name="Рисунок 7" descr="Стручков В олимпиад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928670"/>
            <a:ext cx="2583347" cy="36537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4876" y="1142984"/>
            <a:ext cx="4214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2019-2020 учебный год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 Республиканский молодежный форум «IT – Арктика 2021», Капитонов Роман с проектом "Мой дом Арктика" в направлении «3D, 2D графики, компьютерная анимация» занял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место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35885" y="821513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714356"/>
            <a:ext cx="450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Конференции, конкурсы: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371475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2021-22 учебный год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Республиканский форум молодых исследователей "Шаг в будущую профессию",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Косимов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Шахрухбек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в секции «Энергетика, электротехника, электроника, связь" с проектом "Разработка датчиков для микроконтроллера "Умного дома» занял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место;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0"/>
            <a:ext cx="8143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4.3. Обучающиеся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становятся призерами/победителями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республиканских,  мероприятий и участвуют во всероссийских/международных мероприятиях.</a:t>
            </a:r>
          </a:p>
        </p:txBody>
      </p:sp>
      <p:pic>
        <p:nvPicPr>
          <p:cNvPr id="12" name="Picture 2" descr="C:\Users\Математика\Desktop\УМКД математика\ЕДИНЫЙ урок\2021-2022\декабрь\Косимов 1 место НПК ШБ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071810"/>
            <a:ext cx="2498141" cy="358779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285852" y="564357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IX Всероссийская научно-инновационная конференция «Открой в себе ученого»,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Косимов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Ш. стал лауреатом заочного тура. </a:t>
            </a:r>
            <a:endParaRPr lang="ru-RU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7686" y="71435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2021-22 учебный год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Всероссийская студенческая НПК «Молодежь. Наука. Творчество» в рамках всероссийского научного форума "DIGITAL.EDU/Цифровые компетенции в образовании" с международным участием, 17.02.22, Григорьев Иван с проектом "Фрактальная геометрия: наука и искусство" занял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место.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Григорьев И. диплом 3 ст.JPG"/>
          <p:cNvPicPr>
            <a:picLocks noChangeAspect="1"/>
          </p:cNvPicPr>
          <p:nvPr/>
        </p:nvPicPr>
        <p:blipFill>
          <a:blip r:embed="rId2"/>
          <a:srcRect t="16666" b="15625"/>
          <a:stretch>
            <a:fillRect/>
          </a:stretch>
        </p:blipFill>
        <p:spPr>
          <a:xfrm>
            <a:off x="1428728" y="285728"/>
            <a:ext cx="2617731" cy="36433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0166" y="4357694"/>
            <a:ext cx="33575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II Всероссийский конкурс «Великая Победа», научно-практическая конференция, студент гр. СГО-23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Аржаков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Арчын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проектом "Математика в военном деле" занял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место.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357562"/>
            <a:ext cx="26432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6248" y="142852"/>
            <a:ext cx="450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Конференции, конкурсы: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3500462" cy="496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14414" y="357166"/>
            <a:ext cx="585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Научно-технологическая выставка молодежи "Молодежь, наука, бизнес в год 100-летия ЯАССР» молодежного фестиваля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Muus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uSTAR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 </a:t>
            </a:r>
          </a:p>
        </p:txBody>
      </p:sp>
      <p:pic>
        <p:nvPicPr>
          <p:cNvPr id="8" name="Picture 4" descr="C:\Users\Математика\Desktop\УМКД математика\ЕДИНЫЙ урок\2021-2022\февраль\Лоднева Д олимпиад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714356"/>
            <a:ext cx="1949820" cy="2735249"/>
          </a:xfrm>
          <a:prstGeom prst="rect">
            <a:avLst/>
          </a:prstGeom>
          <a:noFill/>
        </p:spPr>
      </p:pic>
      <p:pic>
        <p:nvPicPr>
          <p:cNvPr id="9" name="Picture 5" descr="C:\Users\Математика\Desktop\УМКД математика\ЕДИНЫЙ урок\2021-2022\февраль\Осипова А олимпиа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285992"/>
            <a:ext cx="2087905" cy="2928958"/>
          </a:xfrm>
          <a:prstGeom prst="rect">
            <a:avLst/>
          </a:prstGeom>
          <a:noFill/>
        </p:spPr>
      </p:pic>
      <p:pic>
        <p:nvPicPr>
          <p:cNvPr id="10" name="Picture 2" descr="C:\Users\Математика\Desktop\УМКД математика\ЕДИНЫЙ урок\2021-2022\Март\Григорьев Н олимпиад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929066"/>
            <a:ext cx="1966804" cy="27590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0"/>
            <a:ext cx="450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Конференции, конкурсы: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игорьев И. сертификат.JPG"/>
          <p:cNvPicPr>
            <a:picLocks noChangeAspect="1"/>
          </p:cNvPicPr>
          <p:nvPr/>
        </p:nvPicPr>
        <p:blipFill>
          <a:blip r:embed="rId2"/>
          <a:srcRect t="16667" b="16666"/>
          <a:stretch>
            <a:fillRect/>
          </a:stretch>
        </p:blipFill>
        <p:spPr>
          <a:xfrm>
            <a:off x="5429256" y="1428736"/>
            <a:ext cx="3336324" cy="4572032"/>
          </a:xfrm>
          <a:prstGeom prst="rect">
            <a:avLst/>
          </a:prstGeom>
        </p:spPr>
      </p:pic>
      <p:pic>
        <p:nvPicPr>
          <p:cNvPr id="5" name="Рисунок 4" descr="Косимов Ш. сертификат.JPG"/>
          <p:cNvPicPr>
            <a:picLocks noChangeAspect="1"/>
          </p:cNvPicPr>
          <p:nvPr/>
        </p:nvPicPr>
        <p:blipFill>
          <a:blip r:embed="rId3"/>
          <a:srcRect t="16667" b="16666"/>
          <a:stretch>
            <a:fillRect/>
          </a:stretch>
        </p:blipFill>
        <p:spPr>
          <a:xfrm>
            <a:off x="1357290" y="1428736"/>
            <a:ext cx="3336324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357166"/>
            <a:ext cx="7786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2022-2023 учебный год 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дистанционный конкурс «Безопасность в сети Интернет», Маисов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Спиридонов Денис, Пермяков Дмитрий, сертификат участника; </a:t>
            </a:r>
          </a:p>
          <a:p>
            <a:pPr marL="342900" indent="-342900">
              <a:buAutoNum type="arabicParenR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Математика\Desktop\УМКД математика\ЕДИНЫЙ урок\2022-2023\Октябрь\Сертификат проекта «Правила Интернета» №2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2714644" cy="3808160"/>
          </a:xfrm>
          <a:prstGeom prst="rect">
            <a:avLst/>
          </a:prstGeom>
          <a:noFill/>
        </p:spPr>
      </p:pic>
      <p:pic>
        <p:nvPicPr>
          <p:cNvPr id="5" name="Picture 4" descr="C:\Users\Математика\Desktop\УМКД математика\ЕДИНЫЙ урок\2022-2023\Октябрь\Сертификат проекта «Правила Интернета» №2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786058"/>
            <a:ext cx="2700641" cy="3788517"/>
          </a:xfrm>
          <a:prstGeom prst="rect">
            <a:avLst/>
          </a:prstGeom>
          <a:noFill/>
        </p:spPr>
      </p:pic>
      <p:pic>
        <p:nvPicPr>
          <p:cNvPr id="6" name="Picture 2" descr="C:\Users\Математика\Desktop\УМКД математика\ЕДИНЫЙ урок\2022-2023\Октябрь\Сертификат проекта «Правила Интернета» №3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928802"/>
            <a:ext cx="2648075" cy="37147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86050" y="0"/>
            <a:ext cx="450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Конференции, конкурсы: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6248" y="0"/>
            <a:ext cx="485775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2022-2023 год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VI Республиканский форум молодых исследователей «Шаг в будущую профессию», посвященный 85-летию Первого Президента РС(Я) М.Е.Николаева: </a:t>
            </a:r>
          </a:p>
          <a:p>
            <a:pPr marL="342900" indent="-342900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Попов Антон, Васильев Илья в симпозиуме "Социально-гуманитарные и экономические науки" с проектом "Синергия подструктур математического мышления в обучении математике" заняли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место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42900" indent="-342900"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Григорьев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Ньургун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симпозиуме "Математика и информационные технологии" с проектом "Геометрический стиль ювелирных украшений" занял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место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Всероссийский научный Форум «DIGITAL EDU. Цифровые компетенции в образовании» с международным участием, Григорьев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Ньургун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проектом "Геометрический стиль ювелирных украшений"; 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X Всероссийская научно-инновационная конференция «Открой в себе ученого», Попов Антон, Васильев Илья стали лауреатами заочного тура.</a:t>
            </a:r>
          </a:p>
          <a:p>
            <a:pPr marL="342900" indent="-342900">
              <a:buAutoNum type="arabicParenR" startAt="2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Математика\Desktop\УМКД математика\Аттестация\Диплом 1 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2500298" cy="3537720"/>
          </a:xfrm>
          <a:prstGeom prst="rect">
            <a:avLst/>
          </a:prstGeom>
          <a:noFill/>
        </p:spPr>
      </p:pic>
      <p:pic>
        <p:nvPicPr>
          <p:cNvPr id="6" name="Picture 3" descr="C:\Users\Математика\Desktop\УМКД математика\Аттестация\Диплом 2 ст. НПК ШБ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143247"/>
            <a:ext cx="2598413" cy="3676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effectLst/>
              </a:rPr>
              <a:t>Образование: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852" y="1000108"/>
            <a:ext cx="3571900" cy="2376264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Высшее:</a:t>
            </a:r>
          </a:p>
          <a:p>
            <a:pPr algn="just"/>
            <a:r>
              <a:rPr lang="ru-RU" sz="3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Якутский ордена Дружбы народов  государственный университет, математический факультет, по специальности «математика», присвоена квалификация «математик  преподаватель», диплом ТВ №208386 рег. № 770 от 29 июня 1989г.</a:t>
            </a:r>
          </a:p>
          <a:p>
            <a:endParaRPr lang="ru-RU" dirty="0"/>
          </a:p>
        </p:txBody>
      </p:sp>
      <p:pic>
        <p:nvPicPr>
          <p:cNvPr id="1029" name="Picture 5" descr="C:\Users\Математика\Desktop\УМКД математика\Аттестация\диплом-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928670"/>
            <a:ext cx="3546473" cy="4914514"/>
          </a:xfrm>
          <a:prstGeom prst="rect">
            <a:avLst/>
          </a:prstGeom>
          <a:noFill/>
        </p:spPr>
      </p:pic>
      <p:pic>
        <p:nvPicPr>
          <p:cNvPr id="9" name="Рисунок 8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974943" y="3168537"/>
            <a:ext cx="2831311" cy="39237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29256" y="4000504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ГАУ ДПО РС(Я) "ИРПО", диплом о профессиональной переподготовке на право ведения профессиональной деятельности в сфере СПО по программе "Методическая деятельность в сфере СПО", 140400001173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рег.№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000037 от 12 ноября 2018г.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4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6282" y="214290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2022-2023 год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VI Республиканский форум молодых исследователей «Шаг в будущую профессию», посвященный 85-летию Первого Президента РС(Я) М.Е.Николаева: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Казаков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Аскалон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Стручков Михаил защитили проект на тему «Влияние индивидуальных особенностей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математического мышления на решение задач»</a:t>
            </a:r>
          </a:p>
        </p:txBody>
      </p:sp>
      <p:pic>
        <p:nvPicPr>
          <p:cNvPr id="5" name="Содержимое 4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071546"/>
            <a:ext cx="3657600" cy="2480592"/>
          </a:xfrm>
          <a:prstGeom prst="rect">
            <a:avLst/>
          </a:prstGeom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643314"/>
            <a:ext cx="4232218" cy="30167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иаграмма 4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000240"/>
            <a:ext cx="2628975" cy="3643338"/>
          </a:xfrm>
          <a:prstGeom prst="rect">
            <a:avLst/>
          </a:prstGeom>
        </p:spPr>
      </p:pic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2786058"/>
            <a:ext cx="2493342" cy="3571876"/>
          </a:xfrm>
          <a:prstGeom prst="rect">
            <a:avLst/>
          </a:prstGeom>
        </p:spPr>
      </p:pic>
      <p:pic>
        <p:nvPicPr>
          <p:cNvPr id="6" name="Рисунок 5" descr="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1571612"/>
            <a:ext cx="2493359" cy="3571900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14414" y="571480"/>
            <a:ext cx="7572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Республиканская читательская конференция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«Путеводная звезда»,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посвященная 85-летию первого Президента Якутии М.Е. Николаева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(написание эссе).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14290"/>
            <a:ext cx="450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Конференции, конкурсы: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яляется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куратором группы по профессии 43.01.07 Слесарь по эксплуатации и ремонту газового оборудования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193925"/>
            <a:ext cx="3255749" cy="4664075"/>
          </a:xfrm>
        </p:spPr>
      </p:pic>
      <p:pic>
        <p:nvPicPr>
          <p:cNvPr id="10" name="Содержимое 9" descr="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43570" y="2193925"/>
            <a:ext cx="3255749" cy="4664075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645920" y="928670"/>
            <a:ext cx="7140922" cy="114300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2022-2023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учебный год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ежегодном конкурсе «Новая звезда» с музыкально-литературной композицией «Мы за Отечество» заняли 1 место;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смотре песни и строя по строевой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подготовке заняли 1 место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498080" cy="63408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5. Результаты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использования новых образовательных технологий: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2736"/>
            <a:ext cx="7818072" cy="54836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5.1. Использует в своей деятельности новые образовательные технологии (в том числе ЭОР,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 др.) и ИКТ: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Преподаватель эффективно использует в своей деятельности новые образовательные технологии: многомерную дидактическую технологию (МДТ), технологию модульного и блочно-модульного обучения,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разноуровневое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обучение, информационно-коммуникационные технологии,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технологии, личностно-ориентированные технологии, проектные методы обучения, исследовательские методы в обучении.                                                                                  На основе ИКТ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проектно-иссследовательской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технологии составлены презентации уроков по разделам алгебры и начал математического анализа, комбинаторики, статистики и теории вероятностей, геометрии.</a:t>
            </a:r>
          </a:p>
          <a:p>
            <a:pPr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5.2. Эффективно использует в своей деятельности новые образовательные технологии (в том числе ЭОР,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 др.) и ИКТ; методические материалы, разработанные педагогическим работником с применением новых образовательных технологий, размещены на официальных сайтах: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Многомерное конструирование понятий алгебры, начал анализа и геометрии преподаватель спроектировала в виде логико-смысловых моделей и представила результаты эффективного использования многомерной дидактической технологии на VI республиканском конкурсе методических разработок «Педагогические идеи» по теме «Технология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фрейминга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как запомнить большой объем информации».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2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2852"/>
            <a:ext cx="7862150" cy="610554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5.3. Аналитически обосновал выбор новых образовательных технологий, применяемых при решении задач урочной/внеурочной деятельности, и представил результаты их эффективного использования; методические материалы, разработанные педагогическим работником с применением новых образовательных технологий, размещены на официальных сайтах.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Преподаватель аналитически обосновал выбор новых образовательных технологий, применяемых при обучении математике и представил результаты их эффективного использования. Методические материалы, разработанные преподавателем с применением новых образовательных технологий, размещены на официальных сайтах: в научно-методическом электронном журнале «Концепт». – 2019. – Т. 25. – С. 105–107. – URL: http://e-koncept.ru/2019/770519.htm.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Преподавателем разработана система использования цифровых образовательных ресурсов (ЦОР) на уроках математики и во внеурочной деятельности: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интернет порталы и сайты общепедагогической направленности, сайты профессиональной направленности по профессиям СПО, сайты методической направленности и взаимопомощи педагогов;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собственные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ЦОРы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размещенные в сети интернет на персональном сайте и хранящиеся в персональном рабочем компьютере (электронные презентации и видеоролики к урокам и кураторским часам);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ЦОРы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единой системы Цифровых образовательных ресурсов;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357166"/>
            <a:ext cx="8005026" cy="5891234"/>
          </a:xfrm>
        </p:spPr>
        <p:txBody>
          <a:bodyPr>
            <a:normAutofit fontScale="32500" lnSpcReduction="20000"/>
          </a:bodyPr>
          <a:lstStyle/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Преподаватель использует элементы дистанционного обучения участников образовательного процесса:                                                                                                                                              применяет интерактивные педагогические технологии при дистанционном формате обучения: 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систему электронного обучения и тестирования MOODLE,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образовательный интернет-проект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(http://infourok.ru), 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систему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онлайн-тестов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https://onlinetestpad.com/, 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платформу для проведения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онлайн-занятий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ZOOM; </a:t>
            </a:r>
          </a:p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офисные прикладные программы и средства ИКТ: текстовые процессоры, электронные таблицы, программы подготовки презентаций; </a:t>
            </a:r>
          </a:p>
          <a:p>
            <a:pPr algn="just"/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электронную библиотечную систему ЭБС. </a:t>
            </a:r>
          </a:p>
          <a:p>
            <a:pPr algn="just"/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Из электронных ресурсов использует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онлайн-тесты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, и примеры сайта: http://infourok.ru/, https://uchi.ru/homeworks/teacher/.                     </a:t>
            </a:r>
          </a:p>
          <a:p>
            <a:pPr algn="just"/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Кабинет оснащен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мультимедийным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комплексом, интерактивной доской. Так как интерактивные доски не сопровождаются готовыми образовательными ресурсами, преподаватель сама разрабатывает и создает модифицируемые электронные разработки уроков. Разработала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онлайн-уроки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по темам алгебры и геометрии: «Показательная функция», «Логарифмическая функция», «Тригонометрические функции», «Обратные тригонометрические функции», «Нестандартные приемы решения квадратных уравнений». </a:t>
            </a:r>
          </a:p>
          <a:p>
            <a:pPr algn="just"/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Использует образовательные комплексы, выполненные на платформе «1С: образование»: учебные материалы по геометрии, дополняющие учебники, «1С:Математический конструктор», «Живая геометрия», «Виртуальная школа Кирилла и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Мефодия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Эффективность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работы по программно-методическому сопровождению образовательного процесса: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4800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6.1.  Преподавателем разработаны в соответствии с требованиями ФГОС СПО учебно-методические комплексы, методические рекомендации, отражающие использование им новых образовательных технологий по профессиям: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08.01.14. Монтажник санитарно-технических, вентиляционных систем и оборудования; 08.01.18 Электромонтажник электрических сетей и электрооборудования;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54.01.02 Ювелир;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15.01.33 Токарь на станках с числовым программным управлением;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13.01.03. Электрослесарь по ремонту оборудования электростанций;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08.01.09. Слесарь по строительно-монтажным работам;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08.01.26. Мастер по ремонту и обслуживанию инженерных систем жилищно-коммунального хозяйства.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8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500042"/>
            <a:ext cx="7498080" cy="574835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6.2. Преподаватель разработал (составил) в соответствии с требованиями учебно-методический комплекс и методические рекомендации, отражающие использование им новых образовательных (производственных) технологий:</a:t>
            </a: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Разработан учебно-методический комплекс (УМКД) учебной дисциплины «Математика»:  нормативный блок (рабочие программы дисциплины, календарно-тематические планы,  методический блок (методические рекомендации к выполнению СРС, практических заданий, лабораторных работ);  диагностический блок (контрольно-оценочные средства, контрольно-измерительные материалы, экзаменационные задания, фонд оценочных средств, оценочные ведомости),  практическая часть (поурочные планы,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презентации, планы практических, лабораторных занятий )  теоретическая часть (лекции,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видеоуроки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электронные учебники).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642918"/>
            <a:ext cx="7498080" cy="5605482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6.3. Преподаватель разработал в соответствии с требованиями учебно-методический комплекс, методические рекомендации, отражающие использование им новых образовательных технологий, фонд оценочных средств: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Учебно-методические комплексы (УМКД) отражают использование новых образовательных технологий: многомерную дидактическую технологию (МДТ), технологию модульного и блочно-модульного обучения,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разноуровневое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обучение, информационно-коммуникационные технологии,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технологии, личностно-ориентированные технологии, проектные методы обучения, исследовательские методы в обучении, интерактивные педагогические технологии при дистанционном формате обучения.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Преподавателем разработан Фонд оценочных средств учебной дисциплины «Математика», профилированный по направлениям профессий.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Преподаватель ведет системную работу по оснащению кабинета математики и пополнению УМК учебной дисциплины.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855270" cy="92869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Обобщение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распространение в педагогических коллективах опыта практических результатов своей профессиональной деятельности: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1000108"/>
            <a:ext cx="7358114" cy="46053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7.1.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период преподаватель неоднократно представляла практические результаты своей профессиональной деятельности на уровне техникума, имеет авторские публикации, отражающие опыт собственной педагогической деятельности: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процессе обучения преподаватель использует инновационные образовательные технологии, уроки проводит в форме деловой игры, дискуссии, интегрированные занятия основанные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межпредметных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связях, защиты творческих работ.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Провела: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открытый урок-конференцию по математике на тему «Нестандартные приемы решения квадратных уравнений»,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открытый урок по математике на тему "Исследование функции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sinx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открытый урок по математике на тему "Исследование функций с помощью производной»;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открытый урок по математике на тему «Площадь криволинейной трапеции»;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интеллектуальную игру «Своя игра по математике»;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конкурс исследовательских проектов на тему: «В мире многогранников";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конкурс исследовательских проектов «Математика потребительского кредитования»</a:t>
            </a:r>
          </a:p>
          <a:p>
            <a:pPr>
              <a:buNone/>
            </a:pPr>
            <a:endParaRPr lang="ru-RU" sz="1600" dirty="0" smtClean="0"/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53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1071546"/>
            <a:ext cx="4000528" cy="578645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2019-2020 учебный год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КПК «Информационные и коммуникационные технологии в СПО», ГАУ ДПО РС(Я) ИРПО,  14 мая 2020г., 24 ч.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2020-2021 учебный  год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КПК «Внедрение системы компьютерной математики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wsMaxima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”, ООО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                    05.04-28.04.2021, 72 ч.</a:t>
            </a:r>
          </a:p>
          <a:p>
            <a:pPr>
              <a:buNone/>
            </a:pPr>
            <a:endParaRPr lang="ru-RU" i="1" dirty="0" smtClean="0"/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Преподаватель защитила зачетную работу «Решение задач в системе компьютерной математики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ws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Maxima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3357586" cy="236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Математика\Desktop\УМКД математика\ЕДИНЫЙ урок\Курсы повышения\2019-20\Без имени -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786190"/>
            <a:ext cx="3330293" cy="2357454"/>
          </a:xfrm>
          <a:prstGeom prst="rect">
            <a:avLst/>
          </a:prstGeom>
          <a:noFill/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0"/>
            <a:ext cx="7933588" cy="6286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Организатор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онлайн-уроков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финансовой грамотности: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«Мечтай. Планируй. Действуй. Как начать бизнес», 12.10.2020                                                                                              2. «С налогами на «Ты»», 05.10.2020                                                                                                                        3. «Азбука страхования», 04.03.2021                                                                                                                         4. «Пять простых правил, чтобы не иметь проблем с долгами», 30.09.2021,                                                                                                                                5. «Что должен знать начинающий инвестор», 21.02.22                                                                                              6. «Как начать свой     бизнес», 18.02.22,                                                                                                                                      7.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Инвестирй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себя, что такое личное страхование», 14.10.2022,                                                8. «С деньгами на «Ты» или зачем быть финансово грамотным?», 26.10.2022.,                                                                                                9. «Акции. Что должен знать начинающий инвестор», 17.11.2022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Преподаватель участвует в работе творческих групп: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конкурсов профессионального мастерства в рамках декад предметно-цикловых комиссий техникума;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 работе творческих групп по разработке ОПОП по профессиям;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участие в разработке Стратегии развития техникума с проектом «Создание учебного полигона для подготовки специалистов по уникальным профессиональным компетенциям»;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ежегодно организовывает и проводит Декаду общеобразовательных дисциплин;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ежегодно организовывает и проводит олимпиаду по математике;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разработала и провела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квест-игру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SVARхиМат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25.2022г.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 рамках декады предметно-цикловой комиссии организовала научно-практическую конференцию среди студентов «Энергетика: проблемы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перспктивы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 рамках декады предметно-цикловой комиссии организовала и провела студенческую интеллектуальную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квест-игру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"Лабиринт памяти".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852" y="1357298"/>
            <a:ext cx="4572032" cy="2500330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sah-RU" sz="26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sah-RU" sz="2600" b="1" dirty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19.02.2019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г. VI Открытый региональный  чемпионат «Молодые профессионалы» по стандартам WSR по компетенциям «Ювелирное дело»,  «Огранка ювелирных вставок», «огранка алмазов», в рамках деловой программы организован  методический семинар «Внедрение стандартов WSR в образовательные программы подготовки по профессиям «Ювелир», «Огранщик алмазов в бриллианты», выступила с докладом "Внедрение стандартов WSR в профессиональные образовательные программы".</a:t>
            </a:r>
          </a:p>
          <a:p>
            <a:pPr algn="just"/>
            <a:endParaRPr lang="ru-RU" dirty="0"/>
          </a:p>
        </p:txBody>
      </p:sp>
      <p:pic>
        <p:nvPicPr>
          <p:cNvPr id="10242" name="Picture 2" descr="C:\Users\Методист\Desktop\Новая папка\Серт дел прог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2985530" cy="4221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2976" y="214290"/>
            <a:ext cx="771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7.3. Преподаватель представила опыт собственной педагогической деятельности на республиканском, всероссийском, международном уровне, имеет авторские публикации: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видетельство конференция infourok.ru №ЖТ14393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3643314"/>
            <a:ext cx="3898351" cy="2786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20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357166"/>
            <a:ext cx="2500330" cy="3555569"/>
          </a:xfrm>
          <a:prstGeom prst="rect">
            <a:avLst/>
          </a:prstGeom>
        </p:spPr>
      </p:pic>
      <p:pic>
        <p:nvPicPr>
          <p:cNvPr id="2055" name="Picture 7" descr="C:\Users\Математика\Desktop\Downloads\1 место грам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1654" y="3929066"/>
            <a:ext cx="1970734" cy="2786082"/>
          </a:xfrm>
          <a:prstGeom prst="rect">
            <a:avLst/>
          </a:prstGeom>
          <a:noFill/>
        </p:spPr>
      </p:pic>
      <p:pic>
        <p:nvPicPr>
          <p:cNvPr id="2056" name="Picture 8" descr="C:\Users\Математика\Desktop\Downloads\1 место в супергон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929066"/>
            <a:ext cx="2071780" cy="2928934"/>
          </a:xfrm>
          <a:prstGeom prst="rect">
            <a:avLst/>
          </a:prstGeom>
          <a:noFill/>
        </p:spPr>
      </p:pic>
      <p:pic>
        <p:nvPicPr>
          <p:cNvPr id="2057" name="Picture 9" descr="C:\Users\Математика\Desktop\Downloads\2 место Весеннее пробужде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47255"/>
            <a:ext cx="2129649" cy="3010745"/>
          </a:xfrm>
          <a:prstGeom prst="rect">
            <a:avLst/>
          </a:prstGeom>
          <a:noFill/>
        </p:spPr>
      </p:pic>
      <p:pic>
        <p:nvPicPr>
          <p:cNvPr id="2058" name="Picture 10" descr="C:\Users\Математика\Desktop\Downloads\Благод письм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20703599">
            <a:off x="547485" y="4111483"/>
            <a:ext cx="1798488" cy="2544716"/>
          </a:xfrm>
          <a:prstGeom prst="rect">
            <a:avLst/>
          </a:prstGeom>
          <a:noFill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4071934" y="428604"/>
            <a:ext cx="478628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Участие в Программе оценки активности учителей России, использующих цифровые образовательные технологии для организации учебного процесса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Активный учитель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образовательной платформе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uchi.ru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1 место;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 Участие в Межрегиональном проекте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PROопережение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(проект включен в 10 лучших проектов); проект "Проектирование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онлайн-курса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3)Участие во Всероссийской Программе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Современный педагог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грамота за личный вклад в развитие цифрового образования в своем регионе.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285728"/>
            <a:ext cx="4576002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2022г.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1) Участие во Всероссийском сетевом конкурсе «Методические разработки в образовательном процессе» по теме «Технология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фрейминга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как запомнить большой объем информации», 2 место;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2) Участие в VI республиканском конкурсе методических разработок «Педагогические идеи» по теме "Инновационные подходы к проектированию КМО учебной дисциплины "Математика"".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3) Участие в мероприятиях республиканского фестиваля по финансовой грамотности «Семья – инвестиции в будущее» с проектом «Математика потребительского кредитования» конкурса методических разработок «Учим и познаем финансовую грамотность» республиканского фестиваля по финансовой грамотности «Семья – инвестиции в будущее», Диплом победителя;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2023г.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во Всероссийском конкурсе профессионального мастерства педагогов в номинации «Лучшая методическая разработка для студентов СПО» по теме "Математика потребительского кредитования". </a:t>
            </a:r>
          </a:p>
          <a:p>
            <a:endParaRPr lang="ru-RU" sz="1400" dirty="0"/>
          </a:p>
        </p:txBody>
      </p:sp>
      <p:pic>
        <p:nvPicPr>
          <p:cNvPr id="4" name="Picture 2" descr="C:\Users\Математика\Desktop\УМКД математика\Аттестация\Диплом ПРИЗЕРА  Всеросс конкурса 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429000"/>
            <a:ext cx="2251996" cy="3185110"/>
          </a:xfrm>
          <a:prstGeom prst="rect">
            <a:avLst/>
          </a:prstGeom>
          <a:noFill/>
        </p:spPr>
      </p:pic>
      <p:pic>
        <p:nvPicPr>
          <p:cNvPr id="6" name="Рисунок 5" descr="фин.гр. -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0"/>
            <a:ext cx="2500330" cy="34650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428604"/>
            <a:ext cx="7498080" cy="557216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Публикаци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в сборнике методических разработок VI республиканского конкурса методических разработок «Педагогические идеи» по теме «Технология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фрейминга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как запомнить большой объем информации».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В сборнике Всероссийского научного форума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Digital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edu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цифровые компетенции в образовании» с международным участием по теме «Цифровые сервисы и программы для создания учебных материалов по математике».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В сборнике II Всероссийского конкурса «Великая Победа» по теме "Математика в военном деле".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Преподаватель является наставником молодого педагога Алферова Алексея Владимировича, преподавателя информатики. Разработаны план и программа наставнической работы. Ведется системная работа по наставничеству.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5201"/>
            <a:ext cx="749808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8. Результаты 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участия и продуктивность методической деятельности преподавателя:</a:t>
            </a:r>
            <a:b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836712"/>
            <a:ext cx="7920880" cy="5760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8.1. Преподаватель участвует в экспертных комиссиях, предметных комиссиях, в составе жюри конкурсов, в работе творческих групп, руководит предметно-цикловой комиссией (ПЦК), методическим объединением на уровне образовательной организации: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уровне техникума преподаватель участвует в экспертных комиссиях, предметных комиссиях, в составе жюри конкурсов, в работе творческих групп: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конкурсов профессионального мастерства в рамках декад предметно-цикловых комиссий техникума;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 работе творческих групп по разработке ОПОП по профессиям;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участие в разработке Стратегии развития техникума с проектом «Создание учебного полигона для подготовки специалистов по уникальным профессиональным компетенциям»;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ежегодно организовывает и проводит Декаду общеобразовательных дисциплин;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ежегодно организовывает и проводит олимпиаду по математике; - разработала и провела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квест-игру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SVARхиМат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25.2022г.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 рамках декады предметно-цикловой комиссии организовала научно-практическую конференцию среди студентов «Энергетика: проблемы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перспктивы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 рамках декады предметно-цикловой комиссии организовала и провела студенческую интеллектуальную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квест-игру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"Лабиринт памяти";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Член комиссии Государственной итоговой аттестации ГАПОУ РС (Я) «ЯПТ им. Т.Г.Десяткина».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0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85728"/>
            <a:ext cx="3696644" cy="2696802"/>
          </a:xfrm>
          <a:prstGeom prst="rect">
            <a:avLst/>
          </a:prstGeom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928934"/>
            <a:ext cx="2714644" cy="3721100"/>
          </a:xfrm>
          <a:prstGeom prst="rect">
            <a:avLst/>
          </a:prstGeom>
        </p:spPr>
      </p:pic>
      <p:pic>
        <p:nvPicPr>
          <p:cNvPr id="10" name="Содержимое 6" descr="серт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643570" y="428604"/>
            <a:ext cx="3296824" cy="46640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500042"/>
            <a:ext cx="4429156" cy="635795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8.3. Участвует в экспертных комиссиях, предметных комиссиях, в составе жюри конкурсов, в работе творческих групп, руководит методическими объединениями, принимает участие в организации и проведении мероприятий на республиканском, всероссийском уровнях: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Соорганизатор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IX Республиканского Интеллектуального Марафона по естественно-математическим дисциплинам среди обучающихся образовательных организаций СПО РС(Я), 2019г; 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Организатор республиканской очной олимпиады по математике среди студентов ОО СПО, 2020г.; 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Содержимое 7" descr="серт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4000528" cy="2669244"/>
          </a:xfrm>
          <a:prstGeom prst="rect">
            <a:avLst/>
          </a:prstGeom>
        </p:spPr>
      </p:pic>
      <p:pic>
        <p:nvPicPr>
          <p:cNvPr id="5" name="Picture 2" descr="C:\Users\Математика\Desktop\УМКД математика\Аттестация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643314"/>
            <a:ext cx="3657600" cy="2523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Межрегиональном проекте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PROопережение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с проектом «Разработка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онлайн-курсов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2021г.;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Участие в ежегодном Республиканском Математическом диктанте, проводимом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ИРОиПК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РС(Я).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Организатор ежегодного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онлайн-диктанта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«Большой этнографический диктант»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Организатор ежегодного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онлайн-диктанта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«Большой географический диктант»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Эксперт Регионального этапа Всероссийского чемпионата по профессиональному мастерству «Профессионалы-2023» по компетенции «Огранка алмазов», 13-26 марта 2023г.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Преподаватель работает в составе творческой группы по разработке ФГОС и  ПОП СПО по профессии 29.01.28 Огранщик алмазов в бриллианты».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9.  Результаты личного участия преподавателя в конкурсах (выставках) профессионального мастерства</a:t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976" y="1071546"/>
            <a:ext cx="7790712" cy="51768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9.3. Преподаватель является призером и победителем конкурса профессионального мастерства на республиканском, всероссийском уровнях: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2021г.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1) Участие в Программе оценки активности учителей России, использующих цифровые образовательные технологии для организации учебного процесса «Активный учитель» на образовательной платформе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uchi.ru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1 место;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2) Участие в Межрегиональном проекте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PROопережение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(проект включен в 10 лучших проектов); проект "Проектирование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онлайн-курса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".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3) Участие во Всероссийской Программе «Современный педагог», грамота за личный вклад в развитие цифрового образования в своем регионе.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4) Всероссийский сетевой конкурс «Методические разработки в образовательном процессе», заняла 2 место с проектом «Использование технологии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фрейминга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уроках математики»;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3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2378" y="785794"/>
            <a:ext cx="3718778" cy="5857892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2021-2022 учебный  год</a:t>
            </a: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1. ФГАОУ ДПО «Академия реализации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госполитики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и ПРРО МП РФ»  КПК «Методика преподавания общеобразовательной дисциплины «Математика» с учетом профессиональной направленности ООП СПО», 18.10-19.11.21г. 40 часов;</a:t>
            </a: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Защитила итоговую  работу, подготовленную в рамках курсов повышения квалификации по теме «Преподавание общеобразовательной дисциплины «Математика» с учетом профессиональной направленности в ГАПОУ РС(Я) «ЯПТ им. Т.Г. Десяткина».</a:t>
            </a: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2. КПК «Развитие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ИКТ-компетенций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педагога для повышения образовательных результатов учеников», ООО «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Учи.ру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», центр ДПО, 04.10-01.11.2021г., 36 ч.;</a:t>
            </a: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3. АНО ДПО «ЦОПП РС(Я) «Проектирование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онлайн-курса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», 04.10-08.10.2021, 36ч.</a:t>
            </a:r>
            <a:endParaRPr lang="en-US" sz="5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5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Преподаватель защитила проект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онлайн-курса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по основам 3D моделирования ювелирных изделий «Секреты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Сарумана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: как изготовить кольцо Всевластия». </a:t>
            </a: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4. ГАУ ДПО РС(Я) ИРПО КПК «Куратор группы  обучающихся по программам СПО», сентябрь 2021г., 34 часа;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83757" y="545079"/>
            <a:ext cx="1643073" cy="226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285992"/>
            <a:ext cx="2082118" cy="14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80976" y="4562834"/>
            <a:ext cx="1928802" cy="266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Повышение квалификации 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143248"/>
            <a:ext cx="244615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214290"/>
            <a:ext cx="4576002" cy="642942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5) VI республиканский конкурс методических разработок «Педагогические идеи» по теме "Инновационные подходы к проектированию КМО учебной дисциплины "Математика"".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2022г.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1) Всероссийская олимпиада «Функция куратора в ОО, реализующей программы профобразования», Диплом победителя;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2) Республиканский фестиваль по финансовой грамотности «Семья – инвестиции в будущее» с проектом «Математика потребительского кредитования» конкурса методических разработок «Учим и познаем финансовую грамотность», Диплом победителя.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2023г.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Всероссийский конкурс профессионального мастерства педагогов в номинации «Лучшая методическая разработка для студентов СПО» с проектом «Математика потребительского кредитования».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Математика\Desktop\УМКД математика\Аттестация\Диплом победителя Крюкова В.Р. олимпиада куратор СП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14290"/>
            <a:ext cx="2357454" cy="3335516"/>
          </a:xfrm>
          <a:prstGeom prst="rect">
            <a:avLst/>
          </a:prstGeom>
          <a:noFill/>
        </p:spPr>
      </p:pic>
      <p:pic>
        <p:nvPicPr>
          <p:cNvPr id="6" name="Рисунок 5" descr="фин.гр. -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3143248"/>
            <a:ext cx="2500330" cy="34650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тематика\Desktop\УМКД математика\Аттестация\Диплом ПРИЗЕРА  Всеросс конкурса 2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714488"/>
            <a:ext cx="2727510" cy="3857652"/>
          </a:xfrm>
          <a:prstGeom prst="rect">
            <a:avLst/>
          </a:prstGeom>
          <a:noFill/>
        </p:spPr>
      </p:pic>
      <p:pic>
        <p:nvPicPr>
          <p:cNvPr id="6" name="Picture 1" descr="C:\Users\Математика\Desktop\УМКД математика\ЕДИНЫЙ урок\2021-2022\декабрь\Сертификат зачет по Ф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714620"/>
            <a:ext cx="2659495" cy="3902083"/>
          </a:xfrm>
          <a:prstGeom prst="rect">
            <a:avLst/>
          </a:prstGeom>
          <a:noFill/>
        </p:spPr>
      </p:pic>
      <p:pic>
        <p:nvPicPr>
          <p:cNvPr id="5" name="Содержимое 5" descr="Сертификат проекта infourok.ru №ЮА79771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57166"/>
            <a:ext cx="2857520" cy="40439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8143900" cy="67468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Результаты проведенных преподавателем  конференций, выставок, иных конкурсов и аналогичных мероприятий (в области преподаваемого учебного предмета)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071538" y="1500174"/>
            <a:ext cx="764386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10.3. Победители, проведенных преподавателем конференций, выставок, иных конкурсов и аналогичных мероприятий (в области преподаваемого учебного предмета)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заняли призовые места  на всероссийском уровне и  приняли участие на международном уровне: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2019-2020 учебный год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 Международная олимпиада по математике: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Капитонов Роман, 2 место, студент гр. СГО-22;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Косыгин Илья, 2 место, студент гр. ЭМ-29.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Шмалев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Максим, 2 место, студент гр. ЭМ-29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Владислав, 2 место, студент гр.СГО-22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2020-21 учебный год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по математике «Мега-Талант» , Парфенов Алексей, 1 место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0562" y="285728"/>
            <a:ext cx="44291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2021-22 учебный год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олимпиада по математике (углубленный уровень), Тимофеев Леонид, студент гр. Т-30 занял 3 место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IX международный конкурс «Старт» по математике: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Парфенов Николай занял 1 место;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Азаров Владимир занял 3 место;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2022-2023 учебный год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Республиканская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метапредметная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олимпиада 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Олимпиум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Лоднева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Дарья, 1 место;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2) Тимофеев Евгений, 1 место;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 Карамзин Александр, 2 место.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Математика\Desktop\УМКД математика\ЕДИНЫЙ урок\2021-2022\Март\Свидетельство проекта infourok.ru №ПО48674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2902681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тематика\Desktop\УМКД математика\ЕДИНЫЙ урок\2020-21\МАЙ\655153_thank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620112" cy="3263383"/>
          </a:xfrm>
          <a:prstGeom prst="rect">
            <a:avLst/>
          </a:prstGeom>
          <a:noFill/>
        </p:spPr>
      </p:pic>
      <p:pic>
        <p:nvPicPr>
          <p:cNvPr id="5" name="Picture 8" descr="C:\Users\Математика\Desktop\УМКД математика\ЕДИНЫЙ урок\2020-21\МАЙ\655152_than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4143404" cy="2926664"/>
          </a:xfrm>
          <a:prstGeom prst="rect">
            <a:avLst/>
          </a:prstGeom>
          <a:noFill/>
        </p:spPr>
      </p:pic>
      <p:pic>
        <p:nvPicPr>
          <p:cNvPr id="6" name="Picture 9" descr="C:\Users\Математика\Desktop\УМКД математика\ЕДИНЫЙ урок\2020-21\МАЙ\655153_svi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247790" cy="3000396"/>
          </a:xfrm>
          <a:prstGeom prst="rect">
            <a:avLst/>
          </a:prstGeom>
          <a:noFill/>
        </p:spPr>
      </p:pic>
      <p:pic>
        <p:nvPicPr>
          <p:cNvPr id="8" name="Рисунок 7" descr="серт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14752"/>
            <a:ext cx="4308844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500042"/>
            <a:ext cx="7498080" cy="542928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Конференции, конкурсы: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2019-2020 учебный год 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I Республиканский молодежный форум «IT – Арктика 2021», Капитонов Роман занял 1 место с проектом "Мой дом Арктика" в направлении «3D, 2D графики, компьютерная анимация»;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2021-22 учебный год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1) Республиканский форум молодых исследователей "Шаг в будущую профессию",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Косимов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Шахрухбек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занял 1 место в секции "Энергетика, электротехника, электроника, связь" с проектом "Разработка датчиков для микроконтроллера "Умного дома";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2) Республиканский конкурс «Духовно-нравственные идеалы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Олонхо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Аржаков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Арчын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занял 3 место;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3) Всероссийская студенческая НПК «Молодежь. Наука. Творчество» в рамках всероссийского научного форума "DIGITAL.EDU/Цифровые компетенции в образовании" с международным участием, 17.02.22, Григорьев Иван занял 3 место с проектом "Фрактальная геометрия: наука и искусство"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4) Научно-технологическая выставка молодежи "Молодежь, наука, бизнес в год 100-летия ЯАССР» молодежного фестиваля «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Muus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uSTAR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5) IX Всероссийская научно-инновационная конференция «Открой в себе ученого»,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Косимов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Ш. стал лауреатом заочного тура; 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6) II Всероссийский конкурс «Великая Победа», научно-практическая конференция, студент гр. СГО-23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Аржаков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Арчын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с проектом "Математика в военном деле" занял 2 место; </a:t>
            </a:r>
          </a:p>
          <a:p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тематика\Desktop\УМКД математика\ЕДИНЫЙ урок\2021-2022\февраль\Сертификат НПК 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2714612" cy="3755687"/>
          </a:xfrm>
          <a:prstGeom prst="rect">
            <a:avLst/>
          </a:prstGeom>
          <a:noFill/>
        </p:spPr>
      </p:pic>
      <p:pic>
        <p:nvPicPr>
          <p:cNvPr id="9" name="Содержимое 8" descr="Свидетельство о подготовке олимпиадников infourok.ru №ЭН472948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00364" y="1500174"/>
            <a:ext cx="2945303" cy="4164009"/>
          </a:xfrm>
          <a:prstGeom prst="rect">
            <a:avLst/>
          </a:prstGeom>
        </p:spPr>
      </p:pic>
      <p:pic>
        <p:nvPicPr>
          <p:cNvPr id="11" name="Содержимое 15" descr="Свидетельство проекта «Правила Интернета» №1274515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571744"/>
            <a:ext cx="2928958" cy="410880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214290"/>
            <a:ext cx="77867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2022-2023 учебный год 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дистанционный конкурс «Безопасность в сети Интернет», Маисов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Спиридонов Денис, Пермяков Дмитрий, сертификат участника; </a:t>
            </a:r>
          </a:p>
          <a:p>
            <a:pPr marL="342900" indent="-342900">
              <a:buAutoNum type="arabicParenR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VI Республиканский форум молодых исследователей «Шаг в будущую профессию», посвященный 85-летию Первого Президента РС(Я) М.Е.Николаева: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Попов Антон, Васильев Илья в симпозиуме "Социально-гуманитарные и экономические науки" с проектом "Синергия подструктур математического мышления в обучении математике" заняли 1 место;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Григорьев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Ньургун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симпозиуме "Математика и информационные технологии" с проектом "Геометрический стиль ювелирных украшений" занял 2 место; 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Всероссийский научный Форум «DIGITAL EDU. Цифровые компетенции в образовании» с международным участием, Григорьев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Ньургун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проектом "Геометрический стиль ювелирных украшений";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 X Всероссийская научно-инновационная конференция «Открой в себе ученого», Попов Антон, Васильев Илья стали лауреатами заочного тура.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537049" cy="698604"/>
          </a:xfrm>
        </p:spPr>
        <p:txBody>
          <a:bodyPr>
            <a:noAutofit/>
          </a:bodyPr>
          <a:lstStyle/>
          <a:p>
            <a:r>
              <a:rPr lang="ru-RU" sz="2800" b="1" dirty="0"/>
              <a:t>Повышение квалификации 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00562" y="928670"/>
            <a:ext cx="4461056" cy="5195664"/>
          </a:xfrm>
        </p:spPr>
        <p:txBody>
          <a:bodyPr>
            <a:normAutofit fontScale="40000" lnSpcReduction="20000"/>
          </a:bodyPr>
          <a:lstStyle/>
          <a:p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2022-2023 учебный год</a:t>
            </a:r>
          </a:p>
          <a:p>
            <a:pPr algn="just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ООО "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" КПК "Куратор учебной группы в рамках реализации Федерального проекта "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",                         24.01 - 01.03.2023, 180 ч.</a:t>
            </a:r>
          </a:p>
          <a:p>
            <a:pPr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Защитила итоговую  работу, подготовленную в рамках курсов повышения квалификации по теме 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"Куратор учебной группы СГО-24 в рамках реализации Федерального проекта "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в ГАПОУ РС(Я) «ЯПТ им. Т.Г. Десяткина»</a:t>
            </a:r>
          </a:p>
          <a:p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365" y="1857364"/>
            <a:ext cx="356094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354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Группы, в которых преподает аттестуемый работник, их специализация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428736"/>
            <a:ext cx="7786710" cy="5028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08.01.14. Монтажник санитарно-технических, вентиляционных систем и оборудования;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08.01.18 Электромонтажник электрических сетей и электрооборудования;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54.01.02 Ювелир;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15.01.26. Токарь-универсал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15.01.33 Токарь на станках с числовым программным управлением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13.01.03. Электрослесарь по ремонту оборудования электростанций; 08.01.09. Слесарь по строительно-монтажным работам;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08.01.26. Мастер по ремонту и обслуживанию инженерных систем жилищно-коммунального хозяйства.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ТЧ-1, ТЧ-2, ЭМ-28, ЭМ-29, ЭМ-30, СВМ-29, СВМ-30, СВМ-31, Ю-37, Ю-38, Ю-39, ЭС-5, МРО-1, СМР-1, Т-30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0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2. Результаты учебной деятельности по итогам мониторинга ПОО (общеобразовательный цикл)</a:t>
            </a:r>
            <a:endParaRPr lang="ru-RU" sz="2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u="sng" dirty="0" smtClean="0"/>
              <a:t>Высшая квалификационная категория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2.3.3. Качество знаний обучающихся по программам </a:t>
            </a:r>
            <a:r>
              <a:rPr lang="ru-RU" u="sng" dirty="0" smtClean="0"/>
              <a:t>ПКР </a:t>
            </a:r>
            <a:r>
              <a:rPr lang="ru-RU" dirty="0" smtClean="0"/>
              <a:t>– выше 50%; имеется положительная динамика качества знаний.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2018-2019 учебный год </a:t>
            </a:r>
          </a:p>
          <a:p>
            <a:pPr>
              <a:buNone/>
            </a:pPr>
            <a:r>
              <a:rPr lang="ru-RU" dirty="0" smtClean="0"/>
              <a:t>       успеваемость 100%, качество 51% </a:t>
            </a:r>
          </a:p>
          <a:p>
            <a:r>
              <a:rPr lang="ru-RU" dirty="0" smtClean="0"/>
              <a:t>2019-2020 учебный год </a:t>
            </a:r>
          </a:p>
          <a:p>
            <a:pPr>
              <a:buNone/>
            </a:pPr>
            <a:r>
              <a:rPr lang="ru-RU" dirty="0" smtClean="0"/>
              <a:t>       успеваемость 100%, качество 50% </a:t>
            </a:r>
          </a:p>
          <a:p>
            <a:r>
              <a:rPr lang="ru-RU" dirty="0" smtClean="0"/>
              <a:t>2020-2021 учебный год </a:t>
            </a:r>
          </a:p>
          <a:p>
            <a:pPr>
              <a:buNone/>
            </a:pPr>
            <a:r>
              <a:rPr lang="ru-RU" dirty="0" smtClean="0"/>
              <a:t>      успеваемость 99,5% качество 48% </a:t>
            </a:r>
          </a:p>
          <a:p>
            <a:r>
              <a:rPr lang="ru-RU" dirty="0" smtClean="0"/>
              <a:t>2021-2022 учебный год </a:t>
            </a:r>
          </a:p>
          <a:p>
            <a:pPr>
              <a:buNone/>
            </a:pPr>
            <a:r>
              <a:rPr lang="ru-RU" dirty="0" smtClean="0"/>
              <a:t>      успеваемость 99,8%, качество 48% </a:t>
            </a:r>
          </a:p>
          <a:p>
            <a:r>
              <a:rPr lang="ru-RU" dirty="0" smtClean="0"/>
              <a:t>2022-2023 учебный год (1 полугодие)</a:t>
            </a:r>
          </a:p>
          <a:p>
            <a:pPr>
              <a:buNone/>
            </a:pPr>
            <a:r>
              <a:rPr lang="ru-RU" dirty="0" smtClean="0"/>
              <a:t>      успеваемость 100% качество 52%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Итого: успеваемость 100% качество 51%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33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7406640" cy="86409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3. Результаты 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освоения обучающимися образовательных программ по итогам мониторинга системы образования</a:t>
            </a:r>
            <a:b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(общеобразовательный цикл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285852" y="1071546"/>
            <a:ext cx="764386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3.2.2. По итогам мониторинга (итоговая форма контроля (аттестации) по дисциплине) положительных результатов в освоении образовательных программ достигли 50 % обучающихся: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2018-2019 учебный год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успеваемость 100%, качество 51%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2019-2020учебный год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успеваемость 100%, качество 50%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2020-2021 учебный год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успеваемость 100% качество 48%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2021-2022 учебный год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успеваемость 100% качество 49%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2022-2023 учебный год (1 полугодие)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успеваемость 100% качество 52%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Итого: успеваемость 100% качество 51%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3580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433325328"/>
              </p:ext>
            </p:extLst>
          </p:nvPr>
        </p:nvGraphicFramePr>
        <p:xfrm>
          <a:off x="1331640" y="1397000"/>
          <a:ext cx="748883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415929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2446</TotalTime>
  <Words>4113</Words>
  <Application>Microsoft Office PowerPoint</Application>
  <PresentationFormat>Экран (4:3)</PresentationFormat>
  <Paragraphs>335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Солнцестояние</vt:lpstr>
      <vt:lpstr>Слайд 1</vt:lpstr>
      <vt:lpstr>Образование:</vt:lpstr>
      <vt:lpstr>1. Результаты повышения квалификации по профилю педагогической деятельности  </vt:lpstr>
      <vt:lpstr>Повышение квалификации  </vt:lpstr>
      <vt:lpstr>Повышение квалификации  </vt:lpstr>
      <vt:lpstr>Группы, в которых преподает аттестуемый работник, их специализация </vt:lpstr>
      <vt:lpstr>2. Результаты учебной деятельности по итогам мониторинга ПОО (общеобразовательный цикл)</vt:lpstr>
      <vt:lpstr>3. Результаты освоения обучающимися образовательных программ по итогам мониторинга системы образования (общеобразовательный цикл) </vt:lpstr>
      <vt:lpstr>Слайд 9</vt:lpstr>
      <vt:lpstr>4. Результаты участия обучающихся в выставках, конкурсах, олимпиадах, конференциях, соревнованиях по преподаваемой дисциплине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Преподаватель яляется куратором группы по профессии 43.01.07 Слесарь по эксплуатации и ремонту газового оборудования</vt:lpstr>
      <vt:lpstr>5. Результаты использования новых образовательных технологий:  </vt:lpstr>
      <vt:lpstr>Слайд 24</vt:lpstr>
      <vt:lpstr>Слайд 25</vt:lpstr>
      <vt:lpstr>6. Эффективность работы по программно-методическому сопровождению образовательного процесса: </vt:lpstr>
      <vt:lpstr>Слайд 27</vt:lpstr>
      <vt:lpstr>Слайд 28</vt:lpstr>
      <vt:lpstr>7. Обобщение и распространение в педагогических коллективах опыта практических результатов своей профессиональной деятельности: </vt:lpstr>
      <vt:lpstr>Слайд 30</vt:lpstr>
      <vt:lpstr>Слайд 31</vt:lpstr>
      <vt:lpstr>Слайд 32</vt:lpstr>
      <vt:lpstr>Слайд 33</vt:lpstr>
      <vt:lpstr>Слайд 34</vt:lpstr>
      <vt:lpstr>8. Результаты участия и продуктивность методической деятельности преподавателя: </vt:lpstr>
      <vt:lpstr>Слайд 36</vt:lpstr>
      <vt:lpstr>Слайд 37</vt:lpstr>
      <vt:lpstr>Слайд 38</vt:lpstr>
      <vt:lpstr>9.  Результаты личного участия преподавателя в конкурсах (выставках) профессионального мастерства </vt:lpstr>
      <vt:lpstr>Слайд 40</vt:lpstr>
      <vt:lpstr>Слайд 41</vt:lpstr>
      <vt:lpstr>10. Результаты проведенных преподавателем  конференций, выставок, иных конкурсов и аналогичных мероприятий (в области преподаваемого учебного предмета)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Крюкова  Вера  Романовна</dc:title>
  <dc:creator>Сашенька</dc:creator>
  <cp:lastModifiedBy>Математика</cp:lastModifiedBy>
  <cp:revision>69</cp:revision>
  <dcterms:created xsi:type="dcterms:W3CDTF">2013-05-03T11:46:34Z</dcterms:created>
  <dcterms:modified xsi:type="dcterms:W3CDTF">2023-04-05T05:34:21Z</dcterms:modified>
</cp:coreProperties>
</file>