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0" r:id="rId1"/>
  </p:sldMasterIdLst>
  <p:notesMasterIdLst>
    <p:notesMasterId r:id="rId44"/>
  </p:notesMasterIdLst>
  <p:sldIdLst>
    <p:sldId id="257" r:id="rId2"/>
    <p:sldId id="292" r:id="rId3"/>
    <p:sldId id="258" r:id="rId4"/>
    <p:sldId id="306" r:id="rId5"/>
    <p:sldId id="337" r:id="rId6"/>
    <p:sldId id="321" r:id="rId7"/>
    <p:sldId id="320" r:id="rId8"/>
    <p:sldId id="319" r:id="rId9"/>
    <p:sldId id="318" r:id="rId10"/>
    <p:sldId id="302" r:id="rId11"/>
    <p:sldId id="317" r:id="rId12"/>
    <p:sldId id="334" r:id="rId13"/>
    <p:sldId id="327" r:id="rId14"/>
    <p:sldId id="316" r:id="rId15"/>
    <p:sldId id="301" r:id="rId16"/>
    <p:sldId id="331" r:id="rId17"/>
    <p:sldId id="328" r:id="rId18"/>
    <p:sldId id="315" r:id="rId19"/>
    <p:sldId id="300" r:id="rId20"/>
    <p:sldId id="314" r:id="rId21"/>
    <p:sldId id="303" r:id="rId22"/>
    <p:sldId id="322" r:id="rId23"/>
    <p:sldId id="304" r:id="rId24"/>
    <p:sldId id="305" r:id="rId25"/>
    <p:sldId id="313" r:id="rId26"/>
    <p:sldId id="312" r:id="rId27"/>
    <p:sldId id="311" r:id="rId28"/>
    <p:sldId id="310" r:id="rId29"/>
    <p:sldId id="323" r:id="rId30"/>
    <p:sldId id="272" r:id="rId31"/>
    <p:sldId id="335" r:id="rId32"/>
    <p:sldId id="329" r:id="rId33"/>
    <p:sldId id="324" r:id="rId34"/>
    <p:sldId id="338" r:id="rId35"/>
    <p:sldId id="330" r:id="rId36"/>
    <p:sldId id="325" r:id="rId37"/>
    <p:sldId id="339" r:id="rId38"/>
    <p:sldId id="326" r:id="rId39"/>
    <p:sldId id="283" r:id="rId40"/>
    <p:sldId id="309" r:id="rId41"/>
    <p:sldId id="332" r:id="rId42"/>
    <p:sldId id="333" r:id="rId43"/>
  </p:sldIdLst>
  <p:sldSz cx="9685338" cy="6911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77">
          <p15:clr>
            <a:srgbClr val="A4A3A4"/>
          </p15:clr>
        </p15:guide>
        <p15:guide id="4" pos="30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1" autoAdjust="0"/>
  </p:normalViewPr>
  <p:slideViewPr>
    <p:cSldViewPr>
      <p:cViewPr varScale="1">
        <p:scale>
          <a:sx n="68" d="100"/>
          <a:sy n="68" d="100"/>
        </p:scale>
        <p:origin x="1332" y="66"/>
      </p:cViewPr>
      <p:guideLst>
        <p:guide orient="horz" pos="2160"/>
        <p:guide pos="2880"/>
        <p:guide orient="horz" pos="2177"/>
        <p:guide pos="30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72A8-A7EB-4A3B-9EAD-852B54B72A1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685800"/>
            <a:ext cx="48037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FB5D2-1FDE-44E8-8047-F0DD67A5CB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9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967" y="-8533"/>
            <a:ext cx="9714271" cy="69290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531" y="2423458"/>
            <a:ext cx="6171669" cy="165926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531" y="4082716"/>
            <a:ext cx="6171669" cy="1105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3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89" y="614398"/>
            <a:ext cx="6723508" cy="3430388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9" y="4505585"/>
            <a:ext cx="6723508" cy="158332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3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59" y="614398"/>
            <a:ext cx="6431664" cy="304638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6259" y="3660788"/>
            <a:ext cx="5740664" cy="38399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9" y="4505585"/>
            <a:ext cx="6723509" cy="158332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11291" y="796599"/>
            <a:ext cx="484393" cy="58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7175" y="2909274"/>
            <a:ext cx="484393" cy="58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46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89" y="1947194"/>
            <a:ext cx="6723509" cy="2615887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9" y="4563081"/>
            <a:ext cx="6723509" cy="152583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9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59" y="614398"/>
            <a:ext cx="6431664" cy="304638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5686" y="4044786"/>
            <a:ext cx="6723510" cy="5182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9" y="4563081"/>
            <a:ext cx="6723509" cy="152583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11291" y="796599"/>
            <a:ext cx="484393" cy="58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7175" y="2909274"/>
            <a:ext cx="484393" cy="589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20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08" y="614398"/>
            <a:ext cx="6716889" cy="304638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5686" y="4044786"/>
            <a:ext cx="6723510" cy="51829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9" y="4563081"/>
            <a:ext cx="6723509" cy="152583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6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6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1178" y="614399"/>
            <a:ext cx="1036759" cy="5292782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5688" y="614399"/>
            <a:ext cx="5502579" cy="529278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8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89" y="2722125"/>
            <a:ext cx="6723509" cy="184095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9" y="4563081"/>
            <a:ext cx="6723509" cy="867172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7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89" y="614399"/>
            <a:ext cx="6723508" cy="13311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92" y="2177596"/>
            <a:ext cx="3270930" cy="39113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266" y="2177596"/>
            <a:ext cx="3270931" cy="391131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90" y="614399"/>
            <a:ext cx="6723507" cy="133119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8" y="2177991"/>
            <a:ext cx="3273644" cy="580798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688" y="2758790"/>
            <a:ext cx="3273644" cy="33301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95551" y="2177991"/>
            <a:ext cx="3273644" cy="580798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95551" y="2758790"/>
            <a:ext cx="3273644" cy="33301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7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88" y="614399"/>
            <a:ext cx="6723508" cy="13311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4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8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88" y="1510399"/>
            <a:ext cx="2955365" cy="128852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00" y="518978"/>
            <a:ext cx="3586495" cy="556993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688" y="2798927"/>
            <a:ext cx="2955365" cy="26047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9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88" y="4838384"/>
            <a:ext cx="6723508" cy="57119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688" y="614398"/>
            <a:ext cx="6723508" cy="387598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688" y="5409583"/>
            <a:ext cx="6723508" cy="67932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9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967" y="-8533"/>
            <a:ext cx="9714272" cy="6929043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690" y="614399"/>
            <a:ext cx="6723507" cy="1331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688" y="2177596"/>
            <a:ext cx="6723508" cy="391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5257" y="6088913"/>
            <a:ext cx="724634" cy="36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691" y="6088913"/>
            <a:ext cx="4896660" cy="36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6210" y="6088913"/>
            <a:ext cx="542987" cy="36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  <p:sldLayoutId id="2147484195" r:id="rId15"/>
    <p:sldLayoutId id="21474841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427496836_115" TargetMode="External"/><Relationship Id="rId2" Type="http://schemas.openxmlformats.org/officeDocument/2006/relationships/hyperlink" Target="http://vk.com/wall427496836_113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user/popova-nyurguyana-nyurgustanovna/progress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user/popova-nyurguyana-nyurgustanovna/progress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user/popova-nyurguyana-nyurgustanovna/progress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jpeg"/><Relationship Id="rId4" Type="http://schemas.openxmlformats.org/officeDocument/2006/relationships/image" Target="../media/image82.png"/><Relationship Id="rId9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453" y="4968155"/>
            <a:ext cx="6755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Попова Нюргуяна Нюргустановна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мастер производственного обучения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профессии 54.01.02 Ювелир</a:t>
            </a:r>
            <a:endParaRPr lang="ru-RU" sz="2000" b="1" kern="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b="1" kern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«Отличник профессионального образования </a:t>
            </a:r>
          </a:p>
          <a:p>
            <a:pPr algn="ctr"/>
            <a:r>
              <a:rPr lang="ru-RU" sz="2000" b="1" kern="0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Республики Саха (Якутия)»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77A10-6CF3-C0CB-080A-45A41F12890F}"/>
              </a:ext>
            </a:extLst>
          </p:cNvPr>
          <p:cNvSpPr txBox="1"/>
          <p:nvPr/>
        </p:nvSpPr>
        <p:spPr>
          <a:xfrm>
            <a:off x="109946" y="91464"/>
            <a:ext cx="7400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Министерство образования и науки Республики Саха (Якутия)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Государственное автономное профессиональное образовательное учреждение Республики Саха (Якутия)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«Якутский промышленный техникум им. Т.Г. Десяткина»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2A6B3-EB11-83E1-5805-6061FF25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"/>
          <a:stretch/>
        </p:blipFill>
        <p:spPr>
          <a:xfrm>
            <a:off x="2441427" y="1439763"/>
            <a:ext cx="2745755" cy="327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49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24-03-26 мои достижения\мои достижения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"/>
          <a:stretch/>
        </p:blipFill>
        <p:spPr bwMode="auto">
          <a:xfrm>
            <a:off x="45248" y="3637115"/>
            <a:ext cx="2356750" cy="32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2024-03-26 мои достижения\мои достижения 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r="154"/>
          <a:stretch/>
        </p:blipFill>
        <p:spPr bwMode="auto">
          <a:xfrm>
            <a:off x="4867179" y="3660458"/>
            <a:ext cx="2356750" cy="3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2024-03-26 мои достижения\мои достижения 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" b="9"/>
          <a:stretch/>
        </p:blipFill>
        <p:spPr bwMode="auto">
          <a:xfrm>
            <a:off x="3549508" y="45708"/>
            <a:ext cx="2676336" cy="36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2024-03-26 мои достижения\мои достижения 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"/>
          <a:stretch/>
        </p:blipFill>
        <p:spPr bwMode="auto">
          <a:xfrm>
            <a:off x="696707" y="35935"/>
            <a:ext cx="2565105" cy="356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2024-03-26 мои достижения\мои достижения 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332" y="45708"/>
            <a:ext cx="2676336" cy="35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2024-03-26 мои достижения\мои достижения 00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" b="32"/>
          <a:stretch/>
        </p:blipFill>
        <p:spPr bwMode="auto">
          <a:xfrm>
            <a:off x="2440918" y="3677274"/>
            <a:ext cx="2356750" cy="31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2024-03-26 мои достижения\мои достижения 01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6" t="-1590" r="75" b="113"/>
          <a:stretch/>
        </p:blipFill>
        <p:spPr bwMode="auto">
          <a:xfrm>
            <a:off x="7293445" y="3635126"/>
            <a:ext cx="2339605" cy="3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9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685337" cy="69119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Васильева Саида (группа Ю-34) «Мисс профессионального образования Республики Саха (Якутия) – 2019»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Филиппова Мария НПК Шаг в будущую профессию», Фестиваль молодых модельеров и дизайнеров, 1-2 декабря 2022г., диплом 1 степени.;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Филиппова Мария, Студент года РС(Я) в номинации «Профессионал года», 2022г., лауреат 1 степени;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Филиппова Мария Диплом 1 степени, Региональный этап чемпионата по профессиональному мастерству “Профессионалы ” -2023 по компетенции Ювелирное дело. Якутск 2023 г .;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Васильев Радмир Диплом 3 степени, Региональный этап чемпионата по профессиональному мастерству “Профессионалы -2023» по компетенции Ювелирное дело. Якутск 2023 г.;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Татаринов Эрхан Диплом 1 степени. Региональный этап чемпионата по профессиональному мастерству “Профессионалы ” -2023 по компетенции Ювелирное дело (юниоры). Якутск 2023 г.;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Филиппова Мария, Республиканский конкурс «Мисс и Мистер СПО-2023», титул  «Мисс интернет»;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Христофоров Даниил, Республиканский конкурс «Мисс и Мистер СПО-2023», титул «Мистер харизматичность»;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286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10"/>
          <a:stretch/>
        </p:blipFill>
        <p:spPr bwMode="auto">
          <a:xfrm>
            <a:off x="86349" y="32634"/>
            <a:ext cx="52276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114" r="181" b="92"/>
          <a:stretch/>
        </p:blipFill>
        <p:spPr bwMode="auto">
          <a:xfrm>
            <a:off x="5336586" y="-1"/>
            <a:ext cx="2220761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96" r="199" b="87"/>
          <a:stretch/>
        </p:blipFill>
        <p:spPr bwMode="auto">
          <a:xfrm>
            <a:off x="7568565" y="2375867"/>
            <a:ext cx="188679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 r="96"/>
          <a:stretch/>
        </p:blipFill>
        <p:spPr bwMode="auto">
          <a:xfrm>
            <a:off x="2719854" y="3317668"/>
            <a:ext cx="2697733" cy="341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148" r="76" b="109"/>
          <a:stretch/>
        </p:blipFill>
        <p:spPr bwMode="auto">
          <a:xfrm>
            <a:off x="5383973" y="2441615"/>
            <a:ext cx="2147549" cy="257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"/>
          <a:stretch/>
        </p:blipFill>
        <p:spPr bwMode="auto">
          <a:xfrm>
            <a:off x="5850781" y="4977163"/>
            <a:ext cx="3004215" cy="183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108" r="120"/>
          <a:stretch/>
        </p:blipFill>
        <p:spPr bwMode="auto">
          <a:xfrm>
            <a:off x="7589551" y="32290"/>
            <a:ext cx="1742536" cy="25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" y="3354024"/>
            <a:ext cx="2598179" cy="34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49" y="6300621"/>
            <a:ext cx="23762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Васильева Саида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«Мисс СПО»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2374" y="6306169"/>
            <a:ext cx="25042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«Мисс и Мистер ЯПТ»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3225" y="71611"/>
            <a:ext cx="301877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Мисс и Мистер СПО 2023 </a:t>
            </a:r>
          </a:p>
        </p:txBody>
      </p:sp>
    </p:spTree>
    <p:extLst>
      <p:ext uri="{BB962C8B-B14F-4D97-AF65-F5344CB8AC3E}">
        <p14:creationId xmlns:p14="http://schemas.microsoft.com/office/powerpoint/2010/main" val="21220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39" r="126" b="104"/>
          <a:stretch/>
        </p:blipFill>
        <p:spPr bwMode="auto">
          <a:xfrm>
            <a:off x="162149" y="4856410"/>
            <a:ext cx="182801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103"/>
          <a:stretch/>
        </p:blipFill>
        <p:spPr bwMode="auto">
          <a:xfrm>
            <a:off x="2106365" y="4772687"/>
            <a:ext cx="3209027" cy="173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0181" y="82837"/>
            <a:ext cx="504056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XVII Республиканский форум молодых исследователей «Шаг в будущую профессию» Фестиваль молодых модельеров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96" y="1028983"/>
            <a:ext cx="1517338" cy="328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"/>
          <a:stretch/>
        </p:blipFill>
        <p:spPr bwMode="auto">
          <a:xfrm>
            <a:off x="8469186" y="4631173"/>
            <a:ext cx="1043548" cy="210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"/>
          <a:stretch/>
        </p:blipFill>
        <p:spPr bwMode="auto">
          <a:xfrm>
            <a:off x="5494040" y="4324154"/>
            <a:ext cx="1188763" cy="241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/>
          <a:stretch/>
        </p:blipFill>
        <p:spPr bwMode="auto">
          <a:xfrm rot="5400000" flipH="1">
            <a:off x="1419252" y="973372"/>
            <a:ext cx="2454345" cy="471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r="-890" b="24"/>
          <a:stretch/>
        </p:blipFill>
        <p:spPr bwMode="auto">
          <a:xfrm>
            <a:off x="5508900" y="1028983"/>
            <a:ext cx="2347805" cy="219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43" y="4631174"/>
            <a:ext cx="1579993" cy="210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742" y="1292845"/>
            <a:ext cx="2088232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Коллекция брошей-оберегов «Тотемные животные Якутии»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2742" y="3329213"/>
            <a:ext cx="1800122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Коллекция «Якутия - Алмазный край»</a:t>
            </a:r>
          </a:p>
        </p:txBody>
      </p:sp>
    </p:spTree>
    <p:extLst>
      <p:ext uri="{BB962C8B-B14F-4D97-AF65-F5344CB8AC3E}">
        <p14:creationId xmlns:p14="http://schemas.microsoft.com/office/powerpoint/2010/main" val="315840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3" y="262700"/>
            <a:ext cx="9152516" cy="6386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Петрова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Сардана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Васильева Алиса, XVII Республиканский форум молодых исследователей «Шаг в будущую профессию», Фестиваль молодых модельеров, направление «Ремесло», коллекция «Тотемные животные Якутии», Диплом 1 степени, 2023 г.;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Васильев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Радмир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Петрова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Ариана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Максимов Николай, XVII Республиканский форум молодых исследователей «Шаг в будущую профессию», Фестиваль молодых модельеров, направление «Ремесло», коллекция «Якутия-алмазный край»,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спецприз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2023 г.;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Дорогунов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Манчаары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Финал Национального чемпионата «Молодые профессионалы» по WSR г. Казань, июль 2019 г., по компетенции «Ювелирное дело», сертификат;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Филиппова Мария, Финал Национального чемпионата «Молодые профессионалы» по WSR (Юниоры) г. Уфа, 25-29 августа 2021г., по компетенции «Ювелирное дело», диплом 3 степени; 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2023 г. Васильева Алиса, Петрова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Сардана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коллекцией «Тотемные животные Якутии», Диплом за 1 место в первом межрегиональном конкурсе «Декоративно-прикладного искусства» в формате ФМВДК «Таланты России»;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1969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4-03-26 мои достижения\мои достижения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" b="44"/>
          <a:stretch/>
        </p:blipFill>
        <p:spPr bwMode="auto">
          <a:xfrm rot="5400000">
            <a:off x="670063" y="-139081"/>
            <a:ext cx="2077440" cy="308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2024-03-25 мои достижения\мои достижения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5" y="2754856"/>
            <a:ext cx="2986353" cy="39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2024-03-26 мои достижения\мои достижения 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r="116" b="57"/>
          <a:stretch/>
        </p:blipFill>
        <p:spPr bwMode="auto">
          <a:xfrm>
            <a:off x="3317138" y="349819"/>
            <a:ext cx="3155993" cy="20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2024-03-26 мои достижения\мои достижения 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21" b="220"/>
          <a:stretch/>
        </p:blipFill>
        <p:spPr bwMode="auto">
          <a:xfrm>
            <a:off x="6541180" y="362501"/>
            <a:ext cx="3068925" cy="205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2024-03-25 мои достижения\Ю-38 грамо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55" y="2694560"/>
            <a:ext cx="2986353" cy="40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2024-03-25 мои достижения\0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08" y="2688146"/>
            <a:ext cx="2894288" cy="38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8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1" y="455591"/>
            <a:ext cx="3922154" cy="266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1" y="455591"/>
            <a:ext cx="4332462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9" y="3598863"/>
            <a:ext cx="4064485" cy="254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"/>
          <a:stretch/>
        </p:blipFill>
        <p:spPr bwMode="auto">
          <a:xfrm>
            <a:off x="4771231" y="3598863"/>
            <a:ext cx="4278313" cy="255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6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t="65" r="106"/>
          <a:stretch/>
        </p:blipFill>
        <p:spPr bwMode="auto">
          <a:xfrm>
            <a:off x="6518787" y="2292901"/>
            <a:ext cx="3048530" cy="202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17"/>
          <a:stretch/>
        </p:blipFill>
        <p:spPr bwMode="auto">
          <a:xfrm>
            <a:off x="6518787" y="112727"/>
            <a:ext cx="3048530" cy="203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r="31"/>
          <a:stretch/>
        </p:blipFill>
        <p:spPr bwMode="auto">
          <a:xfrm>
            <a:off x="2569716" y="4597923"/>
            <a:ext cx="3544290" cy="21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137" r="130"/>
          <a:stretch/>
        </p:blipFill>
        <p:spPr bwMode="auto">
          <a:xfrm>
            <a:off x="3690541" y="112727"/>
            <a:ext cx="2703338" cy="203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5" y="2275570"/>
            <a:ext cx="1479056" cy="211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143" r="268"/>
          <a:stretch/>
        </p:blipFill>
        <p:spPr bwMode="auto">
          <a:xfrm>
            <a:off x="1810892" y="2267928"/>
            <a:ext cx="1517647" cy="212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5" y="4619064"/>
            <a:ext cx="2341591" cy="213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07" r="114" b="124"/>
          <a:stretch/>
        </p:blipFill>
        <p:spPr bwMode="auto">
          <a:xfrm>
            <a:off x="6114006" y="4630256"/>
            <a:ext cx="3507642" cy="207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/>
          <a:stretch/>
        </p:blipFill>
        <p:spPr bwMode="auto">
          <a:xfrm>
            <a:off x="228125" y="112728"/>
            <a:ext cx="3236393" cy="203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4532" y="2519883"/>
            <a:ext cx="2176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Патриотическое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89620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3" y="262700"/>
            <a:ext cx="9152516" cy="6386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	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Седалищева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Нарыйаана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 заняла 1 место в Региональном этапе чемпионата по профессиональному мастерству «Профессионалы» РС (Я) 2024 г. по компетенции «Огранка ювелирных вставок»;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	Петрова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Ариана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 заняла 2 место в Региональном этапе чемпионата по профессиональному мастерству «Профессионалы» РС (Я) 2024 г. по компетенции «Огранка ювелирных вставок»;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	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Лоднева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 Дарья заняла 3 место в Региональном этапе чемпионата по профессиональному мастерству «Профессионалы» РС (Я) 2024 г. по компетенции «Огранка ювелирных вставок»;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	Васильев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Радмир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 занял 1 место в Региональном этапе чемпионата по профессиональному мастерству «Профессионалы» РС (Я) 2024 г. по компетенции «Ювелирное дело»;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	Татаринов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Эрхан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  <a:t> занял 2 место в Региональном этапе чемпионата по профессиональному мастерству «Профессионалы» РС (Я) 2024 г. по компетенции «Ювелирное дело»;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5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4" y="180500"/>
            <a:ext cx="2593099" cy="349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40" y="117549"/>
            <a:ext cx="2768063" cy="362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0" y="3306913"/>
            <a:ext cx="2593100" cy="348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E:\2024-03-25 мои достижения\0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29" y="3280794"/>
            <a:ext cx="2613380" cy="35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2024-03-25 мои достижения\Ю-38 Шаг в будуще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72" y="117548"/>
            <a:ext cx="2613380" cy="35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5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8953" y="552999"/>
            <a:ext cx="8771162" cy="5475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Стаж педагогической деятельности: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 лет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Профессиональный модуль: </a:t>
            </a:r>
            <a:r>
              <a:rPr lang="ru-RU" sz="1600" u="sng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ПМ.01. Изготовление ювелирных и художественных изделий из цветных и драгоценных металлов.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u="sng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ПМ.03. Изготовление ювелирных изделий со вставками, ПМ.04. Ремонт и реставрация ювелирных и художественных изделий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Заявленная квалификационная категория </a:t>
            </a:r>
            <a:r>
              <a:rPr lang="ru-RU" sz="1600" u="sng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высшая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Образование: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среднее специальное 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1994 г. Вилюйское педагогическое училище им. Н. Г. Чернышевского. Специальность: Преподавание в начальных классах якутской общеобразовательной школы. Квалификация: «Учитель начальных классов»;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1998 г. Начальное-профессиональное: «Профессиональное училище № 16».Профессия: «Ювелир». Квалификация: «Ювелир-монтировщик 4 разряд»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2000 г. Якутский технический лицей № 1. Специальность: «Профессиональное образование». Квалификация: «Мастер производственного обучения»;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040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1" y="262700"/>
            <a:ext cx="9152517" cy="6386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Участие мастера производственного обучения на конкурсах профессионального мастерства </a:t>
            </a:r>
            <a:b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sah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.1. Результат участия мастера производственного обучения в профессиональном творческом конкурсе на уровне образовательной организации</a:t>
            </a:r>
            <a:b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г</a:t>
            </a:r>
            <a:r>
              <a:rPr lang="sah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смотр – конкурс кабинетов и мастерских -3 место.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4.2. Результат участия мастера производственного обучения в республиканском профессиональном творческом конкурсе:</a:t>
            </a:r>
            <a:b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2019 г. VII Открытый региональный чемпионат «Молодые профессионалы» WSR по компетенции Ювелирное дело в качестве эксперта-наставника;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Региональный этап Чемпионата по профессиональному мастерству "Профессионалы" - 2023 в Республике Саха (Якутия) с 14.03.2023 по 18.03.2023, компетенция «Ювелирное дело», в качестве эксперта-наставника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VII 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фестиваль-конкурс профессиональных проб «</a:t>
            </a:r>
            <a:r>
              <a:rPr lang="ru-RU" sz="16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-старт», приуроченный Году семьи в РФ, Году детства в РС (Я) в качестве эксперта компетенции «Ювелирное дело»;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Республиканская научно-практическая конференция «Сохраняя традиции - вперед в будущее», посвященная 95-летию Героя Социалистического труда Тараса Гавриловича Десяткина и Году педагога наставника, 2023 г., 3 место;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Участие в Форуме классных руководителей в 2023 г. , прошла до 5 этапа (</a:t>
            </a:r>
            <a:r>
              <a:rPr lang="en-US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http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://</a:t>
            </a:r>
            <a:r>
              <a:rPr lang="en-US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vk.com/wall427496836_113</a:t>
            </a:r>
            <a:r>
              <a:rPr lang="en-US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Участие во всероссийском конкурсе видеороликов «Педагогический блог» ко Дню СПО 2023.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https://vk.com/wall427496836_115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64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E:\2024-03-25 мои достижения\мои достижения 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" b="119"/>
          <a:stretch/>
        </p:blipFill>
        <p:spPr bwMode="auto">
          <a:xfrm>
            <a:off x="4842669" y="3478361"/>
            <a:ext cx="2440671" cy="330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2024-03-25 мои достижения\мои достижения 0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"/>
          <a:stretch/>
        </p:blipFill>
        <p:spPr bwMode="auto">
          <a:xfrm>
            <a:off x="1780670" y="3504173"/>
            <a:ext cx="2418352" cy="331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:\2024-03-25 мои достижения\0185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88" y="121915"/>
            <a:ext cx="2415010" cy="324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37" r="80" b="122"/>
          <a:stretch/>
        </p:blipFill>
        <p:spPr bwMode="auto">
          <a:xfrm>
            <a:off x="1181665" y="190125"/>
            <a:ext cx="2325885" cy="317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3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лешка\ВСР награждение и победители\IMG_40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140"/>
          <a:stretch/>
        </p:blipFill>
        <p:spPr bwMode="auto">
          <a:xfrm>
            <a:off x="285670" y="2681909"/>
            <a:ext cx="3404761" cy="17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флешка\ВСР награждение и победители\IMG_39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186" r="46" b="155"/>
          <a:stretch/>
        </p:blipFill>
        <p:spPr bwMode="auto">
          <a:xfrm>
            <a:off x="1972913" y="540764"/>
            <a:ext cx="1717518" cy="20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флешка\ВСР награждение и победители\IMG_40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94" r="78" b="152"/>
          <a:stretch/>
        </p:blipFill>
        <p:spPr bwMode="auto">
          <a:xfrm>
            <a:off x="285670" y="523026"/>
            <a:ext cx="1690365" cy="20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058"/>
            <a:ext cx="419459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Конкурсы профессионального мастерства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107" r="65" b="35"/>
          <a:stretch/>
        </p:blipFill>
        <p:spPr bwMode="auto">
          <a:xfrm>
            <a:off x="3825158" y="1847843"/>
            <a:ext cx="2149665" cy="249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143" r="113" b="48"/>
          <a:stretch/>
        </p:blipFill>
        <p:spPr bwMode="auto">
          <a:xfrm>
            <a:off x="6029317" y="1825203"/>
            <a:ext cx="2011332" cy="249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46" r="10" b="56"/>
          <a:stretch/>
        </p:blipFill>
        <p:spPr bwMode="auto">
          <a:xfrm>
            <a:off x="7543784" y="4417118"/>
            <a:ext cx="1911940" cy="224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t="56" r="109" b="74"/>
          <a:stretch/>
        </p:blipFill>
        <p:spPr bwMode="auto">
          <a:xfrm>
            <a:off x="3825158" y="4417118"/>
            <a:ext cx="1743954" cy="240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175" r="74" b="155"/>
          <a:stretch/>
        </p:blipFill>
        <p:spPr bwMode="auto">
          <a:xfrm>
            <a:off x="5592524" y="4417118"/>
            <a:ext cx="1833254" cy="226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199319">
            <a:off x="8031702" y="3607392"/>
            <a:ext cx="9361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2023 г.</a:t>
            </a:r>
          </a:p>
        </p:txBody>
      </p:sp>
      <p:sp>
        <p:nvSpPr>
          <p:cNvPr id="4" name="TextBox 3"/>
          <p:cNvSpPr txBox="1"/>
          <p:nvPr/>
        </p:nvSpPr>
        <p:spPr>
          <a:xfrm rot="1202936">
            <a:off x="7932849" y="2472362"/>
            <a:ext cx="153250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Призеры все из группы Ю-38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774" y="285335"/>
            <a:ext cx="1504950" cy="1485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205" r="103" b="82"/>
          <a:stretch/>
        </p:blipFill>
        <p:spPr bwMode="auto">
          <a:xfrm>
            <a:off x="450181" y="4630619"/>
            <a:ext cx="2160239" cy="217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 rot="1396549">
            <a:off x="3478429" y="708546"/>
            <a:ext cx="9252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2019 г.</a:t>
            </a:r>
          </a:p>
        </p:txBody>
      </p:sp>
      <p:sp>
        <p:nvSpPr>
          <p:cNvPr id="7" name="TextBox 6"/>
          <p:cNvSpPr txBox="1"/>
          <p:nvPr/>
        </p:nvSpPr>
        <p:spPr>
          <a:xfrm rot="1328735">
            <a:off x="2061087" y="4588486"/>
            <a:ext cx="92525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2022 г.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56" b="105"/>
          <a:stretch/>
        </p:blipFill>
        <p:spPr bwMode="auto">
          <a:xfrm>
            <a:off x="4889054" y="176707"/>
            <a:ext cx="2784381" cy="164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4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2024-03-25 мои достижения\0186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7" y="174960"/>
            <a:ext cx="2629134" cy="353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2024-03-25 мои достижения\мои достижения 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"/>
          <a:stretch/>
        </p:blipFill>
        <p:spPr bwMode="auto">
          <a:xfrm rot="5400000">
            <a:off x="1127294" y="3561317"/>
            <a:ext cx="2514662" cy="380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2024-03-25 мои достижения\мои достижения 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112"/>
          <a:stretch/>
        </p:blipFill>
        <p:spPr bwMode="auto">
          <a:xfrm>
            <a:off x="3026770" y="174960"/>
            <a:ext cx="2753097" cy="371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4-03-25 мои достижения\мои достижения 0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"/>
          <a:stretch/>
        </p:blipFill>
        <p:spPr bwMode="auto">
          <a:xfrm>
            <a:off x="6067332" y="150690"/>
            <a:ext cx="2669484" cy="366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2024-03-25 мои достижения\мои достижения 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2180" y="3638865"/>
            <a:ext cx="2554098" cy="369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31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24-03-25 мои достижения\мои достижения 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114" r="133" b="200"/>
          <a:stretch/>
        </p:blipFill>
        <p:spPr bwMode="auto">
          <a:xfrm>
            <a:off x="151736" y="752895"/>
            <a:ext cx="3036397" cy="198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024-03-25 мои достижения\мои достижения 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3"/>
          <a:stretch/>
        </p:blipFill>
        <p:spPr bwMode="auto">
          <a:xfrm>
            <a:off x="6697839" y="752895"/>
            <a:ext cx="2882368" cy="198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70" r="14" b="43"/>
          <a:stretch/>
        </p:blipFill>
        <p:spPr bwMode="auto">
          <a:xfrm>
            <a:off x="647766" y="3093117"/>
            <a:ext cx="2359866" cy="326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Нюра\Downloads\WhatsApp Image 2023-12-18 at 12.17.4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" r="-79" b="72"/>
          <a:stretch/>
        </p:blipFill>
        <p:spPr bwMode="auto">
          <a:xfrm>
            <a:off x="3282892" y="3613952"/>
            <a:ext cx="3103198" cy="20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юра\Downloads\WhatsApp Image 2023-12-18 at 12.19.10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1"/>
          <a:stretch/>
        </p:blipFill>
        <p:spPr bwMode="auto">
          <a:xfrm>
            <a:off x="3282894" y="784392"/>
            <a:ext cx="3215876" cy="21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0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42" y="190125"/>
            <a:ext cx="9305058" cy="65317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Эффективность работы по программно-методическому сопровождению образовательного процесса</a:t>
            </a:r>
            <a:b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5.3 Мастер п/о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средств: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методические рекомендации по проведению уроков производственного обучения, отражающие использование им новых образовательных (производственных) технологий; 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программы учебной и производственной практики по программе подготовки квалифицированных рабочих, служащих по профессии;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фонд оценочных средств по ПМ.03. Изготовление ювелирных изделий со вставками ПМ.04. Ремонт и реставрация ювелирных и художественных изделий; ОП.01 Основы  изобразительного искусства; ОП.02 Основы композиции и дизайна;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программа итоговой государственной аттестации выпускников по профессии 54.01.02 Ювелир;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Нормативно-правовое обеспечение деятельности мастерских: </a:t>
            </a:r>
            <a:b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паспорт мастерских;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график производственной практики;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документы по пожарной безопасности и технике безопасности;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комплект методических материалов по учебно-производственных работ:</a:t>
            </a:r>
            <a:br>
              <a:rPr lang="ru-RU" sz="16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перечень учебно-производственных работ;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образцы по темам перечня учебно- производственных работ;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инструкционно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-технологические карты;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планы занятий;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задания для самостоятельной работы;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дидактические материалы для закрепления;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методические рекомендации по выполнению проекта ВКР по профессии 54.01.02 Ювелир </a:t>
            </a:r>
          </a:p>
        </p:txBody>
      </p:sp>
    </p:spTree>
    <p:extLst>
      <p:ext uri="{BB962C8B-B14F-4D97-AF65-F5344CB8AC3E}">
        <p14:creationId xmlns:p14="http://schemas.microsoft.com/office/powerpoint/2010/main" val="2238018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3" y="262700"/>
            <a:ext cx="9152516" cy="6386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ru-RU" sz="1800" b="1" dirty="0">
                <a:solidFill>
                  <a:srgbClr val="E40059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Результаты использования новых образовательных технологий </a:t>
            </a:r>
            <a:br>
              <a:rPr lang="ru-RU" sz="1800" b="1" dirty="0">
                <a:solidFill>
                  <a:srgbClr val="E40059">
                    <a:lumMod val="75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6.1 Использует в своей деятельности новые образовательные технологии (в том числе ЭОР и ИКТ):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Информационно-коммуникационные технологии;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Здоровьесберегающие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технологии;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Проектно-исследовательские технологии;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Дистанционное обучение.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6.2 Эффективно использует в своей деятельности новые образовательные технологии (в том числе ЭОР и ИКТ); методические материалы, разработанные педагогическим работником с применением новых образовательных технологий, размещены на официальных сайтах: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На основе ИКТ составлены мультимедийные презентации уроков по учебной практике по темам: «Глухая и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крапановая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закрепка вставок», «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Корнеровая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закрепка вставок», «Современные стили ювелирных украшений», «Виды фантазийных закрепок», «Компьютерный дизайн и моделирование», «Использование </a:t>
            </a:r>
            <a:r>
              <a:rPr lang="en-US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Autodesk Fusion 360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проектирования ювелирных изделий»;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u="sng" dirty="0">
                <a:hlinkClick r:id="rId2"/>
              </a:rPr>
              <a:t>https://infourok.ru/user/popova-nyurguyana-nyurgustanovna/progress</a:t>
            </a:r>
            <a:r>
              <a:rPr lang="en-US" sz="1400" dirty="0"/>
              <a:t> </a:t>
            </a:r>
            <a:r>
              <a:rPr lang="ru-RU" sz="1400" dirty="0"/>
              <a:t> 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120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2" y="190126"/>
            <a:ext cx="9152517" cy="64591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600" b="1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6.3 Аналитически обосновала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</a:t>
            </a:r>
            <a:br>
              <a:rPr lang="ru-RU" sz="1600" b="1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</a:t>
            </a:r>
            <a:b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Разработана система использования электронных образовательных ресурсов (ЭОР) на занятиях по МДК.03.01, МДК.04.01, учебной практики во внеурочной деятельности:</a:t>
            </a:r>
            <a:b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Собственные </a:t>
            </a:r>
            <a:r>
              <a:rPr lang="ru-RU" sz="1600" dirty="0" err="1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ЭОРы</a:t>
            </a: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размещенные в сети интернет и хранящиеся в персональном рабочем компьютере (электронные презентации и видеоролики к урокам: «Изготовление кольца с </a:t>
            </a:r>
            <a:r>
              <a:rPr lang="ru-RU" sz="1600" dirty="0" err="1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корнеровой</a:t>
            </a: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закрепкой», «Изготовление подвески со вставкой», «Ремонт ювелирных изделий» и воспитательным часам);</a:t>
            </a:r>
            <a:b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Интернет порталы и сайты для ювелиров; </a:t>
            </a:r>
            <a:b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Электронные книги по профессии;</a:t>
            </a:r>
            <a:b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49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1" y="262700"/>
            <a:ext cx="9152517" cy="6386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600" dirty="0"/>
              <a:t>	</a:t>
            </a:r>
            <a:br>
              <a:rPr lang="ru-RU" sz="1600" dirty="0"/>
            </a:br>
            <a:r>
              <a:rPr lang="ru-RU" sz="1600" dirty="0"/>
              <a:t>	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7. Обобщение и распространение опыта практических результатов своей профессиональной деятельности, публикация трудов</a:t>
            </a:r>
            <a:b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1800" b="1" dirty="0"/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7.1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межаттестационный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период неоднократно представлял практические результаты своей профессиональной деятельности на уровне ПОО, имеет авторские публикации, отражающие опыт собственной педагогической деятельности: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Методическая разработка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Aharoni" pitchFamily="2" charset="-79"/>
              </a:rPr>
              <a:t>открытого урока на тему: «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haroni" pitchFamily="2" charset="-79"/>
              </a:rPr>
              <a:t>Изготовление подвески для серег»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Aharoni" pitchFamily="2" charset="-79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Aharoni" pitchFamily="2" charset="-79"/>
              </a:rPr>
              <a:t>Программы профессиональных модулей по профессии 54.02.01. «Ювелир»; 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Aharoni" pitchFamily="2" charset="-79"/>
              </a:rPr>
            </a:br>
            <a:r>
              <a:rPr lang="ru-RU" sz="1600" dirty="0">
                <a:cs typeface="Aharoni" pitchFamily="2" charset="-79"/>
              </a:rPr>
              <a:t>Выступление с разработкой Программ профессиональных модулей по профессии 54.02.01. «Ювелир», адаптационных рабочих программ по профессии 54.02.01. «Ювелир» на заседаниях ПЦК Ювелиров и огранщиков.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Aharoni" pitchFamily="2" charset="-79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7.2 В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межаттестационный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период неоднократно представил опыт собственной педагогической деятельности на муниципальном уровне и на уровне УМО в системе СПО, имеет авторские публикации:</a:t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«Современные стили ювелирных украшений», «Методические указания к выполнению СРС»,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Методическая разработка открытого урока на тему: «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Изготовление подвески для серег»;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US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https://infourok.ru/user/popova-nyurguyana-nyurgustanovna/progress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b="1" dirty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29793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767BD-8A47-1D44-4660-38B21907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7" y="215627"/>
            <a:ext cx="9217023" cy="6408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7.3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межаттестационный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период представил опыт собственной педагогической деятельности на республиканском уровне, имеет авторские публикации: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	Региональный этап Чемпионата по профессиональному мастерству "Профессионалы" - 2023 в Республике Саха (Якутия) с 14.03.2023 по 18.03.2023, компетенция «Ювелирное дело», в качестве эксперта-наставника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	VII фестиваль-конкурс профессиональных проб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-старт», приуроченный Году семьи в РФ, Году детства в РС (Я) в качестве эксперта компетенции «Ювелирное дело»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презентация мастер-класса на тему "Изготовление подвески с чернением"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	Участие в профориентационном мероприятии с мастер-классом «Изготовление серег в якутском стиле» в МОБУ СОШ№10, 2024 г.;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•	Участник образовательной программы направления «Перспектива в познании» в рамках молодежного фестиваля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Муус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», 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мастер-класс «Изготовление серег в якутском стиле» 2024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.;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Публикации на сайте </a:t>
            </a:r>
            <a:r>
              <a:rPr lang="ru-RU" sz="16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инфоурок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презентации «Современные стили ювелирных украшений», методическая разработка «Методические указания к выполнению СРС».</a:t>
            </a:r>
            <a:b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https://infourok.ru/user/popova-nyurguyana-nyurgustanovna/progress</a:t>
            </a:r>
            <a:r>
              <a:rPr lang="ru-RU" sz="16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749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BF887F-FAA3-A632-CE85-E0D6E7BFDBC6}"/>
              </a:ext>
            </a:extLst>
          </p:cNvPr>
          <p:cNvSpPr txBox="1"/>
          <p:nvPr/>
        </p:nvSpPr>
        <p:spPr>
          <a:xfrm>
            <a:off x="10394" y="108756"/>
            <a:ext cx="9674944" cy="66944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Результаты повышения квалификации по профилю педагогической деятельности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Удостоверение о повышении квалификации 140400068374 № 2902 25.11.2021 ГАУ ДПО РС (Я) «ИРПО» по дополнительной профессиональной программе «Куратор группы обучающихся по программам СПО» -34 ч.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Союз «Молодые профессионалы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Ворлдскиллс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Россия)» с 14 по 15 февраля 2019 года, «Эксперт чемпионата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Ворлдскиллс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Россия (очная форма с применением дистанционных образовательных технологий», 25,5 часов;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ГАУ ДПО РС (Я) «ИРПО» с 1 по 15 октября 2021 года «Куратор группы (курса) обучающихся по программам среднего профессионального образования», 34 часа;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ООО «Центр инновационного образования и воспитания» повышение квалификации «Защита детей от информации, причиняющей вред их здоровью и (или) развитию», 36 часов, 2022 г.;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ГАУ ДПО РС (Я) «ИРПО» с 24 по 25 августа 2023 г. «Механизмы реализации государственной политики в сфере воспитания», 20 часов;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Удостоверение о повышении квалификации 140400132005 №5686 12.04.2024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BC356F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ГАУ ДПО РС (Я) «ИРПО» по дополнительной профессиональной программе  «Внедрение бережливых технологий в деятельность образовательных учреждений и педагогов» – 24 ч.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Сертификат о прохождении стажировки в ювелирной компании ООО «</a:t>
            </a:r>
            <a:r>
              <a:rPr lang="ru-RU" sz="1600" dirty="0" err="1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Аурифекс</a:t>
            </a:r>
            <a:r>
              <a:rPr lang="ru-RU" sz="1600" dirty="0">
                <a:solidFill>
                  <a:srgbClr val="BC356F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по направлению Ювелирное дело – 72 ч. 2023 г.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BC356F">
                  <a:lumMod val="5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4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юра\Downloads\1714281996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8" y="6338"/>
            <a:ext cx="1672130" cy="22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9" r="10" b="149"/>
          <a:stretch/>
        </p:blipFill>
        <p:spPr bwMode="auto">
          <a:xfrm>
            <a:off x="0" y="4668211"/>
            <a:ext cx="1692993" cy="22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58" r="192" b="182"/>
          <a:stretch/>
        </p:blipFill>
        <p:spPr bwMode="auto">
          <a:xfrm>
            <a:off x="3353365" y="4726912"/>
            <a:ext cx="1539024" cy="213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135" r="108" b="46"/>
          <a:stretch/>
        </p:blipFill>
        <p:spPr bwMode="auto">
          <a:xfrm>
            <a:off x="1660372" y="4695559"/>
            <a:ext cx="1683831" cy="221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82" y="1"/>
            <a:ext cx="4842460" cy="34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82" y="3456137"/>
            <a:ext cx="4842460" cy="34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B99C24-5F58-4E2E-6DE6-09F4DFA70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360" y="21968"/>
            <a:ext cx="1585097" cy="22374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24EFF-DFF2-6130-CA13-3C8342BBA7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891" y="17727"/>
            <a:ext cx="1579001" cy="22374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66F94A-22BF-3905-3C17-879AB49613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504" y="2352334"/>
            <a:ext cx="1627773" cy="2304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3D15DF-2087-3E82-AA4B-7500824B6C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8314" y="2340945"/>
            <a:ext cx="1658646" cy="23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4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57"/>
          <a:stretch/>
        </p:blipFill>
        <p:spPr bwMode="auto">
          <a:xfrm>
            <a:off x="1746325" y="143619"/>
            <a:ext cx="5206011" cy="336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28" r="71" b="27"/>
          <a:stretch/>
        </p:blipFill>
        <p:spPr bwMode="auto">
          <a:xfrm>
            <a:off x="1746325" y="3685607"/>
            <a:ext cx="517983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23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53"/>
          <a:stretch/>
        </p:blipFill>
        <p:spPr bwMode="auto">
          <a:xfrm>
            <a:off x="0" y="0"/>
            <a:ext cx="54551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63"/>
          <a:stretch/>
        </p:blipFill>
        <p:spPr bwMode="auto">
          <a:xfrm>
            <a:off x="5490741" y="0"/>
            <a:ext cx="4194597" cy="244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3" y="3455987"/>
            <a:ext cx="3103490" cy="232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"/>
          <a:stretch/>
        </p:blipFill>
        <p:spPr bwMode="auto">
          <a:xfrm flipH="1">
            <a:off x="3258493" y="3347974"/>
            <a:ext cx="2368882" cy="254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9" r="39" b="159"/>
          <a:stretch/>
        </p:blipFill>
        <p:spPr bwMode="auto">
          <a:xfrm>
            <a:off x="5850781" y="2735907"/>
            <a:ext cx="3390183" cy="33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2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D679A-9A93-7C52-9230-6EB12D78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7" y="143619"/>
            <a:ext cx="9217023" cy="66967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algn="l" defTabSz="457200" rtl="0">
              <a:lnSpc>
                <a:spcPct val="150000"/>
              </a:lnSpc>
              <a:defRPr/>
            </a:pP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8. Результативность внеурочной деятельности мастера производственного обучения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8.2 Участвуют в работе кружка по профессии от 20% до 50% обучающихся от общего количества обучающихся группы:</a:t>
            </a: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1600" kern="1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кружок "Юный оформитель"                                                                                                                                      2019 г.  посещают 8 чел. из 23 обучающихся группы Ю-35;                                                                                   2020 г. 1 полугодие посещают 12 чел. из 48 обучающихся группы Ю-35, Ю-36;                                                                                                2021 г. посещают 11 чел. из 25 обучающихся группы Ю-38;                                                                                  2022 г. посещают 12 чел. из 48 обучающихся группы Ю-38, Ю-39;                                                                                                                                     2023 г. посещают 11 чел. из 43 обучающихся группы Ю-38, Ю-39                                                                         2024 г. посещают 11 чел. из 43 обучающихся группы Ю-38, Ю-39                                                                                              </a:t>
            </a:r>
            <a:br>
              <a:rPr lang="ru-RU" sz="1600" kern="1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r>
              <a:rPr lang="ru-RU" sz="1600" kern="1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</a:t>
            </a:r>
            <a:br>
              <a:rPr lang="ru-RU" sz="1600" kern="1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</a:b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0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66" y="294779"/>
            <a:ext cx="8928990" cy="60324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8.3 </a:t>
            </a:r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Участвуют в работе кружка по профессии 50% и более обучающихся группы.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кружок по профессии Ювелир:                                                                                                                                  2019 г. посещали 12 студентов из 23 обучающихся  группы Ю-35,14 студентов из 25 обучающихся группы Ю-36;                                                                                                                                                                            2020 г. 1 полугодие посещают 14 студентов из 25 обучающихся группы Ю-36;                                                                                                 2021 г. посещали 13 чел. из 25 обучающихся группы Ю-38;                                                                                        2022 г. посещали 25 чел. из 48 обучающихся группы Ю-38, Ю-39;                                                                                                                                     2023 г. посещали 22 чел. из 43 обучающихся группы Ю-38, Ю-39                                                                         2024 г. посещают 22 чел. из 43 обучающихся группы Ю-38, Ю-39 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Студенты во внеурочное время дополнительно занимаются созданием ювелирных изделий по собственному дизайну и участвуют в различных мероприятиях: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Филиппова Мария НПК Шаг в будущую профессию», Фестиваль молодых модельеров и дизайнеров, 1-2 декабря 2022г., диплом 1 степени;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Петрова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Сардана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Васильева Алиса, XVII Республиканский форум молодых исследователей «Шаг в будущую профессию», Фестиваль молодых модельеров, направление «Ремесло», коллекция «Тотемные животные Якутии», Диплом 1 степени, 2023 г.;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Васильев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Радмир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Петрова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Ариана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Максимов Николай, XVII Республиканский форум молодых исследователей «Шаг в будущую профессию», Фестиваль молодых модельеров, направление «Ремесло», коллекция «Якутия-алмазный край»,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спецприз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2023 г.;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- 2023 г. Васильева Алиса, Петрова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Сардана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 коллекцией «Тотемные животные Якутии», Диплом за 1 место в первом межрегиональном конкурсе «Декоративно-прикладного искусства» в формате ФМВДК «Таланты России»;</a:t>
            </a:r>
            <a:br>
              <a:rPr lang="ru-RU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54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6" y="724503"/>
            <a:ext cx="3219889" cy="279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1" y="724503"/>
            <a:ext cx="2088232" cy="279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5"/>
          <a:stretch/>
        </p:blipFill>
        <p:spPr bwMode="auto">
          <a:xfrm>
            <a:off x="450182" y="3672011"/>
            <a:ext cx="3528392" cy="24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/>
          <a:stretch/>
        </p:blipFill>
        <p:spPr bwMode="auto">
          <a:xfrm>
            <a:off x="4300439" y="3699136"/>
            <a:ext cx="2316065" cy="277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2"/>
          <a:stretch/>
        </p:blipFill>
        <p:spPr bwMode="auto">
          <a:xfrm>
            <a:off x="6138813" y="724503"/>
            <a:ext cx="3455894" cy="279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4"/>
          <a:stretch/>
        </p:blipFill>
        <p:spPr bwMode="auto">
          <a:xfrm>
            <a:off x="6930901" y="3672011"/>
            <a:ext cx="2519790" cy="211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7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A49E8-E0B2-D419-AE25-0E4E9B64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" y="287635"/>
            <a:ext cx="9361040" cy="6408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9. Результативность работы в рамках социального партнёрства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9.1.	Подготовка, переподготовка кадров по договорам с предприятиями, центрами занятости населения, с физическими лицами по дополнительным образовательным программам и наличие договоров с предприятиями, организациями о прохождении производственной практики обучающихся;</a:t>
            </a:r>
            <a:b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Заключение договоров о прохождении производственной практики обучающихся с такими  предприятиями как ООО «Драгоценности Якутии», ЮФ «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Киэргэ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», ООО ЮФ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Аурифекс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ЮК «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Уруу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»;</a:t>
            </a:r>
            <a:b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9.2. Изготовление качественной продукции, изделий совместно с предприятиями, организациями.</a:t>
            </a:r>
            <a:b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020 г. Изготовление серебряных изделий в общем объеме 250 штук.,                                       2021 г. Изготовление серебряных булавок Герб Республики Саха (Якутия) в объеме 500 штук.,                                                                                                                                     2022 г. Изготовление серебряных булавок Герб Республики Саха (Якутия) в объеме 500 штук.,                                                                                                                                     2023 г. Изготовление бронзовых ювелирных изделий ООО ЮФ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Аурифекс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директор Иванов Альберт Аркадьевич в объеме 500 штук.,                                                                                       2024 г. Изготовление бронзовых ювелирных изделий ООО ЮФ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Аурифекс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, директор Иванов Альберт Аркадьевич в объеме 500 штук., </a:t>
            </a:r>
            <a:b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b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b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28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188" y="287635"/>
            <a:ext cx="8784977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B400">
                    <a:lumMod val="50000"/>
                  </a:srgbClr>
                </a:solidFill>
              </a:rPr>
              <a:t>9.3 Организация оказания услуг населению совместно с предприятиями, организациями</a:t>
            </a:r>
            <a:br>
              <a:rPr lang="ru-RU" dirty="0">
                <a:solidFill>
                  <a:srgbClr val="CCB400">
                    <a:lumMod val="50000"/>
                  </a:srgbClr>
                </a:solidFill>
              </a:rPr>
            </a:br>
            <a:r>
              <a:rPr lang="ru-RU" dirty="0"/>
              <a:t>2020 г. Изготовление серебряных изделий в общем объеме 250 штук;                          2021 г. Изготовление серебряных булавок Герб Республики Саха (Якутия) в объеме 500 штук;                                                                                                                                     2022 г. Изготовление серебряных булавок Герб Республики Саха (Якутия) в объеме 500 штук;                                                                                                                                     2023 г. Изготовление бронзовых ювелирных изделий ООО ЮФ </a:t>
            </a:r>
            <a:r>
              <a:rPr lang="ru-RU" dirty="0" err="1"/>
              <a:t>Аурифекс</a:t>
            </a:r>
            <a:r>
              <a:rPr lang="ru-RU" dirty="0"/>
              <a:t>, директор Иванов Альберт Аркадьевич в объеме 500 штук;                                                             2024 г. Изготовление бронзовых ювелирных изделий ООО ЮФ </a:t>
            </a:r>
            <a:r>
              <a:rPr lang="ru-RU" dirty="0" err="1"/>
              <a:t>Аурифекс</a:t>
            </a:r>
            <a:r>
              <a:rPr lang="ru-RU" dirty="0"/>
              <a:t>, директор Иванов Альберт Аркадьевич в объеме 500 штук.</a:t>
            </a:r>
          </a:p>
        </p:txBody>
      </p:sp>
    </p:spTree>
    <p:extLst>
      <p:ext uri="{BB962C8B-B14F-4D97-AF65-F5344CB8AC3E}">
        <p14:creationId xmlns:p14="http://schemas.microsoft.com/office/powerpoint/2010/main" val="3775163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A4599-3280-2F2C-4AB8-0F2A3C6C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7" y="287635"/>
            <a:ext cx="9145015" cy="63367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 Результаты проведенных мастером производственного обучения   конференций, выставок, конкурсов профессионального мастерства, иных конкурсов и аналогичных мероприятий (в области обучаемого ПМ, курса обучающихся)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10.1.	Обучающиеся становятся призерами, проведенных мастером производственного обучения конференций, выставок, конкурсов профессионального мастерства, иных конкурсов и аналогичных мероприятий (в области преподаваемого учебного курса, ПМ (модуля)) в ПОО, приняли участие на уровне УМО в системе СПО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Татаринов Эрхан, конкурс профессионального мастерства «Лучший ювелир» среди студентов 1 курса ГАПОУ РС (Я) «ЯПТ им. Т. Г. Десяткина», 1 место, 2023 г.;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Седалищева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Нарыйаана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конкурс профессионального мастерства «Лучший ювелир» среди студентов 1 курса ГАПОУ РС (Я) «ЯПТ им. Т. Г. Десяткина», 2 место, 2023 г.;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Корякин Дархан, конкурс профессионального мастерства «Лучший ювелир» среди студентов 1 курса ГАПОУ РС (Я) «ЯПТ им. Т. Г. Десяткина», 3 место, 2023 г.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96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157" y="287635"/>
            <a:ext cx="9145016" cy="62234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Поощрения за профессиональную деятельность </a:t>
            </a:r>
          </a:p>
          <a:p>
            <a:pPr marL="21590" indent="-21590">
              <a:lnSpc>
                <a:spcPct val="150000"/>
              </a:lnSpc>
              <a:spcAft>
                <a:spcPts val="0"/>
              </a:spcAft>
            </a:pPr>
            <a:endParaRPr lang="ru-RU" sz="1600" u="sng" dirty="0">
              <a:solidFill>
                <a:schemeClr val="accent6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1590" indent="-21590">
              <a:lnSpc>
                <a:spcPct val="150000"/>
              </a:lnSpc>
              <a:spcAft>
                <a:spcPts val="0"/>
              </a:spcAft>
            </a:pPr>
            <a:r>
              <a:rPr lang="ru-RU" sz="1600" u="sng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Имеет поощрения республиканского уровня: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/>
              <a:buChar char=""/>
              <a:tabLst>
                <a:tab pos="201295" algn="l"/>
              </a:tabLs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очетная грамота Государственного собрания Ил Тумэн Республики Саха (Якутия), Комитета по науке, образованию, культуре, средствам массовой информации и делам общественных организаций за многолетний добросовестный труд и вклад в развитие образования РС (Я), 2019 г.;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/>
              <a:buChar char=""/>
              <a:tabLst>
                <a:tab pos="201295" algn="l"/>
              </a:tabLs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Памятный юбилейный знак «100 лет профсоюзам Якутии» от Федерации профсоюзов РС (Я), 2021 г.;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/>
              <a:buChar char=""/>
              <a:tabLst>
                <a:tab pos="201295" algn="l"/>
              </a:tabLs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Благодарственное письмо Горно-металлургического профсоюза России, Федерации профсоюзов РС (Я), Территориальной организации Профессиональный союз работников золотодобывающей промышленности РС (Я)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Профзолото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» за добросовестный труд, 2022 г.;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Symbol"/>
              <a:buChar char=""/>
              <a:tabLst>
                <a:tab pos="201295" algn="l"/>
              </a:tabLst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Почетная грамота Территориальной организации Профессиональный союз работников золотодобывающей промышленности РС (Я) «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Профзолото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» за активную работу в профсоюзе, 2023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г.</a:t>
            </a:r>
            <a:endParaRPr lang="ru-RU" sz="16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23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697C45-B22F-455A-1876-2D89D3FD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9418">
            <a:off x="187128" y="106391"/>
            <a:ext cx="4700226" cy="3437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89A3E-C533-65C2-7B7E-D3648277F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77191">
            <a:off x="4840064" y="105680"/>
            <a:ext cx="4675073" cy="33653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35A237-DC9A-8AC7-B2B9-380AF1DAE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3039">
            <a:off x="4910655" y="3243129"/>
            <a:ext cx="4642237" cy="3420224"/>
          </a:xfrm>
          <a:prstGeom prst="rect">
            <a:avLst/>
          </a:prstGeom>
        </p:spPr>
      </p:pic>
      <p:pic>
        <p:nvPicPr>
          <p:cNvPr id="5122" name="Picture 2" descr="E:\2024-03-25 мои достижения\мои достижения 0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7" b="66"/>
          <a:stretch/>
        </p:blipFill>
        <p:spPr bwMode="auto">
          <a:xfrm rot="5400000">
            <a:off x="1111816" y="2762149"/>
            <a:ext cx="2923210" cy="43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12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4" y="117549"/>
            <a:ext cx="2363020" cy="330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45" r="128" b="67"/>
          <a:stretch/>
        </p:blipFill>
        <p:spPr bwMode="auto">
          <a:xfrm>
            <a:off x="3319436" y="117551"/>
            <a:ext cx="2436299" cy="330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80" r="164" b="16"/>
          <a:stretch/>
        </p:blipFill>
        <p:spPr bwMode="auto">
          <a:xfrm>
            <a:off x="6139278" y="52261"/>
            <a:ext cx="2515746" cy="343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78" r="12" b="55"/>
          <a:stretch/>
        </p:blipFill>
        <p:spPr bwMode="auto">
          <a:xfrm>
            <a:off x="2401997" y="3713224"/>
            <a:ext cx="4271175" cy="283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603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r="49" b="81"/>
          <a:stretch/>
        </p:blipFill>
        <p:spPr bwMode="auto">
          <a:xfrm>
            <a:off x="136808" y="71611"/>
            <a:ext cx="502869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" b="118"/>
          <a:stretch/>
        </p:blipFill>
        <p:spPr bwMode="auto">
          <a:xfrm>
            <a:off x="5288007" y="71610"/>
            <a:ext cx="4091166" cy="207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158" r="163" b="161"/>
          <a:stretch/>
        </p:blipFill>
        <p:spPr bwMode="auto">
          <a:xfrm>
            <a:off x="7748859" y="4113786"/>
            <a:ext cx="1630313" cy="264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45" r="96"/>
          <a:stretch/>
        </p:blipFill>
        <p:spPr bwMode="auto">
          <a:xfrm>
            <a:off x="5259247" y="4113786"/>
            <a:ext cx="2489612" cy="261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75"/>
          <a:stretch/>
        </p:blipFill>
        <p:spPr bwMode="auto">
          <a:xfrm>
            <a:off x="151129" y="2735907"/>
            <a:ext cx="1883228" cy="29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76" r="86" b="44"/>
          <a:stretch/>
        </p:blipFill>
        <p:spPr bwMode="auto">
          <a:xfrm>
            <a:off x="5288007" y="2159843"/>
            <a:ext cx="4091166" cy="192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177" r="27" b="8"/>
          <a:stretch/>
        </p:blipFill>
        <p:spPr bwMode="auto">
          <a:xfrm>
            <a:off x="2394397" y="4827231"/>
            <a:ext cx="2353046" cy="20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t="67" b="19"/>
          <a:stretch/>
        </p:blipFill>
        <p:spPr bwMode="auto">
          <a:xfrm>
            <a:off x="2106365" y="2735907"/>
            <a:ext cx="3059142" cy="208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2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31" y="3527995"/>
            <a:ext cx="56605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9" y="251631"/>
            <a:ext cx="49492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33" y="226537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9" y="3641103"/>
            <a:ext cx="3730827" cy="27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10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0" y="1799803"/>
            <a:ext cx="47626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0CCF5-CD4B-1D0D-FDF1-757E6E08B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" t="140" r="214" b="140"/>
          <a:stretch/>
        </p:blipFill>
        <p:spPr>
          <a:xfrm>
            <a:off x="5562749" y="1367755"/>
            <a:ext cx="331236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49" y="143619"/>
            <a:ext cx="9361040" cy="66247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Результаты освоения обучающимися образовательных программ (по итогам мониторингов, проводимых организацией)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8A5F4-7A02-AFBB-20E9-995748D94754}"/>
              </a:ext>
            </a:extLst>
          </p:cNvPr>
          <p:cNvSpPr txBox="1"/>
          <p:nvPr/>
        </p:nvSpPr>
        <p:spPr>
          <a:xfrm>
            <a:off x="666204" y="798578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Высшая квалификационная категория</a:t>
            </a:r>
          </a:p>
          <a:p>
            <a:r>
              <a:rPr lang="ru-RU" sz="1600" dirty="0"/>
              <a:t>2.2. Качество знаний обучающихся по программам ПССЗ составляет выше 70%; по программам ПКР – выше 60%; имеется положительная динамика качества знаний;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15653B3-800E-89CE-29AE-7C50B20D0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16134"/>
              </p:ext>
            </p:extLst>
          </p:nvPr>
        </p:nvGraphicFramePr>
        <p:xfrm>
          <a:off x="915689" y="1906574"/>
          <a:ext cx="7853958" cy="499040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71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856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Группа, курс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Год обучения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бучающихся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Учебная практика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Производственная практика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Успеваемость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Качество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Успеваемость 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Качество 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Ю-35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курс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1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Ю-36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курс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Согласно</a:t>
                      </a:r>
                      <a:r>
                        <a:rPr lang="ru-RU" sz="1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РУП не предусмотрено ПП 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Ю-38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курс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2021-2022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Согласно</a:t>
                      </a:r>
                      <a:r>
                        <a:rPr lang="ru-RU" sz="9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РУП не предусмотрено ПП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Ю-38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курс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2022-2023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8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Ю-39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курс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2022-2023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Согласно</a:t>
                      </a:r>
                      <a:r>
                        <a:rPr lang="ru-RU" sz="9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РУП не предусмотрено ПП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2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Ю-38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курс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2023-2024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8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Ю-39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курс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2023-2024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Согласно</a:t>
                      </a:r>
                      <a:r>
                        <a:rPr lang="ru-RU" sz="10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РУП не предусмотрено ПП 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0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3" y="262700"/>
            <a:ext cx="9152516" cy="6386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Качество освоения компетенций по результатам промежуточной аттестации </a:t>
            </a:r>
            <a:b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BCE0FB5-7A34-C73D-F2EC-F83F95A46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29069"/>
              </p:ext>
            </p:extLst>
          </p:nvPr>
        </p:nvGraphicFramePr>
        <p:xfrm>
          <a:off x="985059" y="1535747"/>
          <a:ext cx="7715220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6501">
                  <a:extLst>
                    <a:ext uri="{9D8B030D-6E8A-4147-A177-3AD203B41FA5}">
                      <a16:colId xmlns:a16="http://schemas.microsoft.com/office/drawing/2014/main" val="4060558076"/>
                    </a:ext>
                  </a:extLst>
                </a:gridCol>
                <a:gridCol w="920298">
                  <a:extLst>
                    <a:ext uri="{9D8B030D-6E8A-4147-A177-3AD203B41FA5}">
                      <a16:colId xmlns:a16="http://schemas.microsoft.com/office/drawing/2014/main" val="3882575510"/>
                    </a:ext>
                  </a:extLst>
                </a:gridCol>
                <a:gridCol w="1039505">
                  <a:extLst>
                    <a:ext uri="{9D8B030D-6E8A-4147-A177-3AD203B41FA5}">
                      <a16:colId xmlns:a16="http://schemas.microsoft.com/office/drawing/2014/main" val="1675111469"/>
                    </a:ext>
                  </a:extLst>
                </a:gridCol>
                <a:gridCol w="1306509">
                  <a:extLst>
                    <a:ext uri="{9D8B030D-6E8A-4147-A177-3AD203B41FA5}">
                      <a16:colId xmlns:a16="http://schemas.microsoft.com/office/drawing/2014/main" val="192992544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81193571"/>
                    </a:ext>
                  </a:extLst>
                </a:gridCol>
                <a:gridCol w="1358695">
                  <a:extLst>
                    <a:ext uri="{9D8B030D-6E8A-4147-A177-3AD203B41FA5}">
                      <a16:colId xmlns:a16="http://schemas.microsoft.com/office/drawing/2014/main" val="3138885734"/>
                    </a:ext>
                  </a:extLst>
                </a:gridCol>
                <a:gridCol w="1233592">
                  <a:extLst>
                    <a:ext uri="{9D8B030D-6E8A-4147-A177-3AD203B41FA5}">
                      <a16:colId xmlns:a16="http://schemas.microsoft.com/office/drawing/2014/main" val="2208365497"/>
                    </a:ext>
                  </a:extLst>
                </a:gridCol>
              </a:tblGrid>
              <a:tr h="234767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Группы, курс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Год обучения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Профессиональные модули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1543"/>
                          </a:solidFill>
                          <a:effectLst/>
                          <a:uLnTx/>
                          <a:uFillTx/>
                        </a:rPr>
                        <a:t>Учебная практика</a:t>
                      </a:r>
                    </a:p>
                    <a:p>
                      <a:endParaRPr lang="ru-RU" sz="1600" dirty="0">
                        <a:solidFill>
                          <a:srgbClr val="651543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Производственная практика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455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успеваемость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качество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успеваемость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качество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5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1543"/>
                          </a:solidFill>
                          <a:effectLst/>
                          <a:uLnTx/>
                          <a:uFillTx/>
                        </a:rPr>
                        <a:t>Ю-35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6515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ПМ.02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ПМ.03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ПМ.04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62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62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62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62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68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68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62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Ю-38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2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Ю-38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ПМ.01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68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0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Ю-39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ПМ.01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651543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6515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65154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0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11" y="262699"/>
            <a:ext cx="9228787" cy="64591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3. Результаты участия обучающихся в выставках, конкурсах, олимпиадах, конференциях, соревнованиях</a:t>
            </a:r>
            <a:b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	3.1 Обучающиеся становятся призерами/победителями различных мероприятий на уровне образовательной организации:</a:t>
            </a:r>
            <a:b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- Васильев Радмир, конкурс профессионального мастерства «Лучший ювелир» среди студентов 1 курса ГАПОУ РС (Я) «ЯПТ им. Т. Г. Десяткина», 1 место, 2022 г.;</a:t>
            </a:r>
            <a:b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- Попова Марианна Кирилловна, конкурс профессионального мастерства «Лучший ювелир» среди студентов 1 курса ГАПОУ РС (Я) «ЯПТ им. Т. Г. Десяткина», 2 место, 2022 г.;</a:t>
            </a:r>
            <a:b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- Трофимов Николай, конкурс профессионального мастерства «Лучший ювелир» среди студентов 1 курса ГАПОУ РС (Я) «ЯПТ им. Т. Г. Десяткина», 3 место, 2022 г.;</a:t>
            </a:r>
            <a:b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- Татаринов </a:t>
            </a:r>
            <a:r>
              <a:rPr lang="ru-RU" sz="1800" kern="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Эрхан</a:t>
            </a: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, конкурс профессионального мастерства «Лучший ювелир» среди студентов 1 курса ГАПОУ РС (Я) «ЯПТ им. Т. Г. Десяткина», 1 место, 2023 г.;</a:t>
            </a:r>
            <a:b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- </a:t>
            </a:r>
            <a:r>
              <a:rPr lang="ru-RU" sz="1800" kern="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Седалищева</a:t>
            </a: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lang="ru-RU" sz="1800" kern="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Нарыйаана</a:t>
            </a: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, конкурс профессионального мастерства «Лучший ювелир» среди студентов 1 курса ГАПОУ РС (Я) «ЯПТ им. Т. Г. Десяткина», 2 место, 2023 г.;</a:t>
            </a:r>
            <a:b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lang="ru-RU" sz="18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  <a:t>Корякин Дархан, конкурс профессионального мастерства «Лучший ювелир» среди студентов 1 курса ГАПОУ РС (Я) «ЯПТ им. Т. Г. Десяткина», 3 место, 2023 г.;</a:t>
            </a:r>
            <a:br>
              <a:rPr lang="ru-RU" sz="1600" kern="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33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85338" cy="69119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85750" lvl="0" indent="-285750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3.2 Обучающиеся становятся призерами/победителями на муниципальном уровне и принимают участие на республиканских мероприятиях: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Гуляева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Аина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Республиканская Олимпиада по дизайну среди студентов ССУЗ и ВУЗ, 2019г, диплом 3 степени;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Филиппова Мария Республиканский конкурс «Арт-выставка молодых ювелиров» среди ювелирных предприятий республики: «Изготовление нагрудного украшения с применением техники холодной эмали», февраль 2021г.; 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Филиппова Мария, студентка группы Ю-38, диплом за I место 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40059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номинации «Лучший ювелир» 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конкурса профессионального мастерства среди рабочих специальностей СПО на призы ЯГД, в 2022г.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Васильев Радмир, студент группы Ю-38, диплом II место в номинации «Лучший ювелир» конкурса профессионального мастерства среди рабочих специальностей СПО на призы Якутской городской Думы, 2022 г.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3.3 Обучающиеся становятся призерами/победителями республиканских, всероссийских/международных мероприятий: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- 2019 г. VII Открытый региональный чемпионат «Молодые профессионалы» WSR по компетенции Ювелирное дело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Дорогунов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Манчаары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 место, Тетина Ляля 2 место, по компетенции «Огранка ювелирных вставок» </a:t>
            </a:r>
            <a:r>
              <a:rPr lang="ru-RU" sz="1800" dirty="0" err="1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Бетюнская</a:t>
            </a:r>
            <a: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Милена 1 место, Бояров Артур 2 место;</a:t>
            </a:r>
            <a:br>
              <a:rPr lang="ru-RU" sz="1800" dirty="0">
                <a:solidFill>
                  <a:srgbClr val="E40059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389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4886</TotalTime>
  <Words>3713</Words>
  <Application>Microsoft Office PowerPoint</Application>
  <PresentationFormat>Произвольный</PresentationFormat>
  <Paragraphs>185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Aharoni</vt:lpstr>
      <vt:lpstr>Arial</vt:lpstr>
      <vt:lpstr>Calibri</vt:lpstr>
      <vt:lpstr>Courier New</vt:lpstr>
      <vt:lpstr>Segoe UI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Результаты освоения обучающимися образовательных программ (по итогам мониторингов, проводимых организацией)</vt:lpstr>
      <vt:lpstr> Качество освоения компетенций по результатам промежуточной аттестации  </vt:lpstr>
      <vt:lpstr> 3. Результаты участия обучающихся в выставках, конкурсах, олимпиадах, конференциях, соревнованиях  3.1 Обучающиеся становятся призерами/победителями различных мероприятий на уровне образовательной организации: - Васильев Радмир, конкурс профессионального мастерства «Лучший ювелир» среди студентов 1 курса ГАПОУ РС (Я) «ЯПТ им. Т. Г. Десяткина», 1 место, 2022 г.; - Попова Марианна Кирилловна, конкурс профессионального мастерства «Лучший ювелир» среди студентов 1 курса ГАПОУ РС (Я) «ЯПТ им. Т. Г. Десяткина», 2 место, 2022 г.; - Трофимов Николай, конкурс профессионального мастерства «Лучший ювелир» среди студентов 1 курса ГАПОУ РС (Я) «ЯПТ им. Т. Г. Десяткина», 3 место, 2022 г.; - Татаринов Эрхан, конкурс профессионального мастерства «Лучший ювелир» среди студентов 1 курса ГАПОУ РС (Я) «ЯПТ им. Т. Г. Десяткина», 1 место, 2023 г.; - Седалищева Нарыйаана, конкурс профессионального мастерства «Лучший ювелир» среди студентов 1 курса ГАПОУ РС (Я) «ЯПТ им. Т. Г. Десяткина», 2 место, 2023 г.; Корякин Дархан, конкурс профессионального мастерства «Лучший ювелир» среди студентов 1 курса ГАПОУ РС (Я) «ЯПТ им. Т. Г. Десяткина», 3 место, 2023 г.; </vt:lpstr>
      <vt:lpstr>3.2 Обучающиеся становятся призерами/победителями на муниципальном уровне и принимают участие на республиканских мероприятиях: - Гуляева Аина, Республиканская Олимпиада по дизайну среди студентов ССУЗ и ВУЗ, 2019г, диплом 3 степени; - Филиппова Мария Республиканский конкурс «Арт-выставка молодых ювелиров» среди ювелирных предприятий республики: «Изготовление нагрудного украшения с применением техники холодной эмали», февраль 2021г.;   - Филиппова Мария, студентка группы Ю-38, диплом за I место в номинации «Лучший ювелир» конкурса профессионального мастерства среди рабочих специальностей СПО на призы ЯГД, в 2022г. - Васильев Радмир, студент группы Ю-38, диплом II место в номинации «Лучший ювелир» конкурса профессионального мастерства среди рабочих специальностей СПО на призы Якутской городской Думы, 2022 г. 3.3 Обучающиеся становятся призерами/победителями республиканских, всероссийских/международных мероприятий: - 2019 г. VII Открытый региональный чемпионат «Молодые профессионалы» WSR по компетенции Ювелирное дело Дорогунов Манчаары 1 место, Тетина Ляля 2 место, по компетенции «Огранка ювелирных вставок» Бетюнская Милена 1 место, Бояров Артур 2 место; </vt:lpstr>
      <vt:lpstr>Презентация PowerPoint</vt:lpstr>
      <vt:lpstr>- Васильева Саида (группа Ю-34) «Мисс профессионального образования Республики Саха (Якутия) – 2019» - Филиппова Мария НПК Шаг в будущую профессию», Фестиваль молодых модельеров и дизайнеров, 1-2 декабря 2022г., диплом 1 степени.; - Филиппова Мария, Студент года РС(Я) в номинации «Профессионал года», 2022г., лауреат 1 степени; - Филиппова Мария Диплом 1 степени, Региональный этап чемпионата по профессиональному мастерству “Профессионалы ” -2023 по компетенции Ювелирное дело. Якутск 2023 г .; - Васильев Радмир Диплом 3 степени, Региональный этап чемпионата по профессиональному мастерству “Профессионалы -2023» по компетенции Ювелирное дело. Якутск 2023 г.; - Татаринов Эрхан Диплом 1 степени. Региональный этап чемпионата по профессиональному мастерству “Профессионалы ” -2023 по компетенции Ювелирное дело (юниоры). Якутск 2023 г.; - Филиппова Мария, Республиканский конкурс «Мисс и Мистер СПО-2023», титул  «Мисс интернет»; - Христофоров Даниил, Республиканский конкурс «Мисс и Мистер СПО-2023», титул «Мистер харизматичность»; </vt:lpstr>
      <vt:lpstr>Презентация PowerPoint</vt:lpstr>
      <vt:lpstr>Презентация PowerPoint</vt:lpstr>
      <vt:lpstr> Петрова Сардана, Васильева Алиса, XVII Республиканский форум молодых исследователей «Шаг в будущую профессию», Фестиваль молодых модельеров, направление «Ремесло», коллекция «Тотемные животные Якутии», Диплом 1 степени, 2023 г.;  Васильев Радмир, Петрова Ариана, Максимов Николай, XVII Республиканский форум молодых исследователей «Шаг в будущую профессию», Фестиваль молодых модельеров, направление «Ремесло», коллекция «Якутия-алмазный край», спецприз, 2023 г.;  Дорогунов Манчаары, Финал Национального чемпионата «Молодые профессионалы» по WSR г. Казань, июль 2019 г., по компетенции «Ювелирное дело», сертификат;  Филиппова Мария, Финал Национального чемпионата «Молодые профессионалы» по WSR (Юниоры) г. Уфа, 25-29 августа 2021г., по компетенции «Ювелирное дело», диплом 3 степени;   2023 г. Васильева Алиса, Петрова Сардана с коллекцией «Тотемные животные Якутии», Диплом за 1 место в первом межрегиональном конкурсе «Декоративно-прикладного искусства» в формате ФМВДК «Таланты России»; </vt:lpstr>
      <vt:lpstr>Презентация PowerPoint</vt:lpstr>
      <vt:lpstr>Презентация PowerPoint</vt:lpstr>
      <vt:lpstr>Презентация PowerPoint</vt:lpstr>
      <vt:lpstr> Седалищева Нарыйаана заняла 1 место в Региональном этапе чемпионата по профессиональному мастерству «Профессионалы» РС (Я) 2024 г. по компетенции «Огранка ювелирных вставок»;  Петрова Ариана заняла 2 место в Региональном этапе чемпионата по профессиональному мастерству «Профессионалы» РС (Я) 2024 г. по компетенции «Огранка ювелирных вставок»;  Лоднева Дарья заняла 3 место в Региональном этапе чемпионата по профессиональному мастерству «Профессионалы» РС (Я) 2024 г. по компетенции «Огранка ювелирных вставок»;  Васильев Радмир занял 1 место в Региональном этапе чемпионата по профессиональному мастерству «Профессионалы» РС (Я) 2024 г. по компетенции «Ювелирное дело»;  Татаринов Эрхан занял 2 место в Региональном этапе чемпионата по профессиональному мастерству «Профессионалы» РС (Я) 2024 г. по компетенции «Ювелирное дело»; </vt:lpstr>
      <vt:lpstr>Презентация PowerPoint</vt:lpstr>
      <vt:lpstr>4. Участие мастера производственного обучения на конкурсах профессионального мастерства   4.1. Результат участия мастера производственного обучения в профессиональном творческом конкурсе на уровне образовательной организации 2019 г. смотр – конкурс кабинетов и мастерских -3 место.  4.2. Результат участия мастера производственного обучения в республиканском профессиональном творческом конкурсе: 2019 г. VII Открытый региональный чемпионат «Молодые профессионалы» WSR по компетенции Ювелирное дело в качестве эксперта-наставника;  Региональный этап Чемпионата по профессиональному мастерству "Профессионалы" - 2023 в Республике Саха (Якутия) с 14.03.2023 по 18.03.2023, компетенция «Ювелирное дело», в качестве эксперта-наставника VII фестиваль-конкурс профессиональных проб «Проф-старт», приуроченный Году семьи в РФ, Году детства в РС (Я) в качестве эксперта компетенции «Ювелирное дело»; Республиканская научно-практическая конференция «Сохраняя традиции - вперед в будущее», посвященная 95-летию Героя Социалистического труда Тараса Гавриловича Десяткина и Году педагога наставника, 2023 г., 3 место;  Участие в Форуме классных руководителей в 2023 г. , прошла до 5 этапа (http://vk.com/wall427496836_113); Участие во всероссийском конкурсе видеороликов «Педагогический блог» ко Дню СПО 2023. https://vk.com/wall427496836_115 </vt:lpstr>
      <vt:lpstr>Презентация PowerPoint</vt:lpstr>
      <vt:lpstr>Презентация PowerPoint</vt:lpstr>
      <vt:lpstr>Презентация PowerPoint</vt:lpstr>
      <vt:lpstr>Презентация PowerPoint</vt:lpstr>
      <vt:lpstr>5. Эффективность работы по программно-методическому сопровождению образовательного процесса 5.3 Мастер п/о разработал (составил) в соответствии с требованиями учебно-методический комплекс, методические рекомендации, отражающие использование им новых образовательных (производственных) технологий, фонд оценочных средств: методические рекомендации по проведению уроков производственного обучения, отражающие использование им новых образовательных (производственных) технологий;   программы учебной и производственной практики по программе подготовки квалифицированных рабочих, служащих по профессии;  фонд оценочных средств по ПМ.03. Изготовление ювелирных изделий со вставками ПМ.04. Ремонт и реставрация ювелирных и художественных изделий; ОП.01 Основы  изобразительного искусства; ОП.02 Основы композиции и дизайна; программа итоговой государственной аттестации выпускников по профессии 54.01.02 Ювелир; Нормативно-правовое обеспечение деятельности мастерских:  паспорт мастерских;  график производственной практики;  документы по пожарной безопасности и технике безопасности; комплект методических материалов по учебно-производственных работ: перечень учебно-производственных работ;  образцы по темам перечня учебно- производственных работ; инструкционно-технологические карты; планы занятий;  задания для самостоятельной работы;  дидактические материалы для закрепления; методические рекомендации по выполнению проекта ВКР по профессии 54.01.02 Ювелир </vt:lpstr>
      <vt:lpstr>6. Результаты использования новых образовательных технологий  6.1 Использует в своей деятельности новые образовательные технологии (в том числе ЭОР и ИКТ): - Информационно-коммуникационные технологии; - Здоровьесберегающие технологии; - Проектно-исследовательские технологии; - Дистанционное обучение. 6.2 Эффективно использует в своей деятельности новые образовательные технологии (в том числе ЭОР и ИКТ); методические материалы, разработанные педагогическим работником с применением новых образовательных технологий, размещены на официальных сайтах: - На основе ИКТ составлены мультимедийные презентации уроков по учебной практике по темам: «Глухая и крапановая закрепка вставок», «Корнеровая закрепка вставок», «Современные стили ювелирных украшений», «Виды фантазийных закрепок», «Компьютерный дизайн и моделирование», «Использование Autodesk Fusion 360 для проектирования ювелирных изделий»; https://infourok.ru/user/popova-nyurguyana-nyurgustanovna/progress   </vt:lpstr>
      <vt:lpstr>6.3 Аналитически обосновала выбор новых образовательных технологий, применяемых при решении задач урочной/внеурочной деятельности, и представил результаты их эффективного использования; методические материалы, разработанные педагогическим работником с применением новых образовательных технологий, размещены на официальных сайтах.        Разработана система использования электронных образовательных ресурсов (ЭОР) на занятиях по МДК.03.01, МДК.04.01, учебной практики во внеурочной деятельности: Собственные ЭОРы, размещенные в сети интернет и хранящиеся в персональном рабочем компьютере (электронные презентации и видеоролики к урокам: «Изготовление кольца с корнеровой закрепкой», «Изготовление подвески со вставкой», «Ремонт ювелирных изделий» и воспитательным часам); Интернет порталы и сайты для ювелиров;  Электронные книги по профессии;  </vt:lpstr>
      <vt:lpstr>   7. Обобщение и распространение опыта практических результатов своей профессиональной деятельности, публикация трудов  7.1 В межаттестационный период неоднократно представлял практические результаты своей профессиональной деятельности на уровне ПОО, имеет авторские публикации, отражающие опыт собственной педагогической деятельности: Методическая разработка открытого урока на тему: «Изготовление подвески для серег» Программы профессиональных модулей по профессии 54.02.01. «Ювелир»;  Выступление с разработкой Программ профессиональных модулей по профессии 54.02.01. «Ювелир», адаптационных рабочих программ по профессии 54.02.01. «Ювелир» на заседаниях ПЦК Ювелиров и огранщиков. 7.2 В межаттестационный период неоднократно представил опыт собственной педагогической деятельности на муниципальном уровне и на уровне УМО в системе СПО, имеет авторские публикации: «Современные стили ювелирных украшений», «Методические указания к выполнению СРС», Методическая разработка открытого урока на тему: «Изготовление подвески для серег»; https://infourok.ru/user/popova-nyurguyana-nyurgustanovna/progress       </vt:lpstr>
      <vt:lpstr> 7.3 В В межаттестационный период представил опыт собственной педагогической деятельности на республиканском уровне, имеет авторские публикации:  • Региональный этап Чемпионата по профессиональному мастерству "Профессионалы" - 2023 в Республике Саха (Якутия) с 14.03.2023 по 18.03.2023, компетенция «Ювелирное дело», в качестве эксперта-наставника • VII фестиваль-конкурс профессиональных проб «Проф-старт», приуроченный Году семьи в РФ, Году детства в РС (Я) в качестве эксперта компетенции «Ювелирное дело» презентация мастер-класса на тему "Изготовление подвески с чернением" • Участие в профориентационном мероприятии с мастер-классом «Изготовление серег в якутском стиле» в МОБУ СОШ№10, 2024 г.; • Участник образовательной программы направления «Перспектива в познании» в рамках молодежного фестиваля «Муус устар», мастер-класс «Изготовление серег в якутском стиле» 2024 г.; - Публикации на сайте инфоурок презентации «Современные стили ювелирных украшений», методическая разработка «Методические указания к выполнению СРС». https://infourok.ru/user/popova-nyurguyana-nyurgustanovna/progress </vt:lpstr>
      <vt:lpstr>Презентация PowerPoint</vt:lpstr>
      <vt:lpstr>Презентация PowerPoint</vt:lpstr>
      <vt:lpstr>Презентация PowerPoint</vt:lpstr>
      <vt:lpstr> 8. Результативность внеурочной деятельности мастера производственного обучения 8.2 Участвуют в работе кружка по профессии от 20% до 50% обучающихся от общего количества обучающихся группы: кружок "Юный оформитель"                                                                                                                                      2019 г.  посещают 8 чел. из 23 обучающихся группы Ю-35;                                                                                   2020 г. 1 полугодие посещают 12 чел. из 48 обучающихся группы Ю-35, Ю-36;                                                                                                2021 г. посещают 11 чел. из 25 обучающихся группы Ю-38;                                                                                  2022 г. посещают 12 чел. из 48 обучающихся группы Ю-38, Ю-39;                                                                                                                                     2023 г. посещают 11 чел. из 43 обучающихся группы Ю-38, Ю-39                                                                         2024 г. посещают 11 чел. из 43 обучающихся группы Ю-38, Ю-39                                                                                                     </vt:lpstr>
      <vt:lpstr>Презентация PowerPoint</vt:lpstr>
      <vt:lpstr>Презентация PowerPoint</vt:lpstr>
      <vt:lpstr>9. Результативность работы в рамках социального партнёрства 9.1. Подготовка, переподготовка кадров по договорам с предприятиями, центрами занятости населения, с физическими лицами по дополнительным образовательным программам и наличие договоров с предприятиями, организациями о прохождении производственной практики обучающихся; Заключение договоров о прохождении производственной практики обучающихся с такими  предприятиями как ООО «Драгоценности Якутии», ЮФ «Киэргэ», ООО ЮФ Аурифекс, ЮК «Уруу»;  9.2. Изготовление качественной продукции, изделий совместно с предприятиями, организациями. 2020 г. Изготовление серебряных изделий в общем объеме 250 штук.,                                       2021 г. Изготовление серебряных булавок Герб Республики Саха (Якутия) в объеме 500 штук.,                                                                                                                                     2022 г. Изготовление серебряных булавок Герб Республики Саха (Якутия) в объеме 500 штук.,                                                                                                                                     2023 г. Изготовление бронзовых ювелирных изделий ООО ЮФ Аурифекс, директор Иванов Альберт Аркадьевич в объеме 500 штук.,                                                                                       2024 г. Изготовление бронзовых ювелирных изделий ООО ЮФ Аурифекс, директор Иванов Альберт Аркадьевич в объеме 500 штук.,    </vt:lpstr>
      <vt:lpstr>Презентация PowerPoint</vt:lpstr>
      <vt:lpstr>10. Результаты проведенных мастером производственного обучения   конференций, выставок, конкурсов профессионального мастерства, иных конкурсов и аналогичных мероприятий (в области обучаемого ПМ, курса обучающихся)   10.1. Обучающиеся становятся призерами, проведенных мастером производственного обучения конференций, выставок, конкурсов профессионального мастерства, иных конкурсов и аналогичных мероприятий (в области преподаваемого учебного курса, ПМ (модуля)) в ПОО, приняли участие на уровне УМО в системе СПО  - Татаринов Эрхан, конкурс профессионального мастерства «Лучший ювелир» среди студентов 1 курса ГАПОУ РС (Я) «ЯПТ им. Т. Г. Десяткина», 1 место, 2023 г.; - Седалищева Нарыйаана, конкурс профессионального мастерства «Лучший ювелир» среди студентов 1 курса ГАПОУ РС (Я) «ЯПТ им. Т. Г. Десяткина», 2 место, 2023 г.; - Корякин Дархан, конкурс профессионального мастерства «Лучший ювелир» среди студентов 1 курса ГАПОУ РС (Я) «ЯПТ им. Т. Г. Десяткина», 3 место, 2023 г.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Саха (Якутия) Государственное автономное профессиональное образовательное учреждение  Республики Саха (Якутия)  «Якутский промышленный техникум имени Т. Г. Десяткина»</dc:title>
  <dc:creator>Нюра</dc:creator>
  <cp:lastModifiedBy>410134-332</cp:lastModifiedBy>
  <cp:revision>141</cp:revision>
  <dcterms:created xsi:type="dcterms:W3CDTF">2019-04-07T03:07:05Z</dcterms:created>
  <dcterms:modified xsi:type="dcterms:W3CDTF">2024-05-07T01:44:47Z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4258201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