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8" r:id="rId4"/>
    <p:sldId id="259" r:id="rId5"/>
    <p:sldId id="323" r:id="rId6"/>
    <p:sldId id="261" r:id="rId7"/>
    <p:sldId id="315" r:id="rId8"/>
    <p:sldId id="325" r:id="rId9"/>
    <p:sldId id="265" r:id="rId10"/>
    <p:sldId id="266" r:id="rId11"/>
    <p:sldId id="267" r:id="rId12"/>
    <p:sldId id="317" r:id="rId13"/>
    <p:sldId id="273" r:id="rId14"/>
    <p:sldId id="274" r:id="rId15"/>
    <p:sldId id="299" r:id="rId16"/>
    <p:sldId id="300" r:id="rId17"/>
    <p:sldId id="303" r:id="rId18"/>
    <p:sldId id="304" r:id="rId19"/>
    <p:sldId id="276" r:id="rId20"/>
    <p:sldId id="320" r:id="rId21"/>
    <p:sldId id="279" r:id="rId22"/>
    <p:sldId id="314" r:id="rId23"/>
    <p:sldId id="327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614187956227283E-2"/>
          <c:y val="4.5114267138959913E-2"/>
          <c:w val="0.89474229509315406"/>
          <c:h val="0.6574458838100043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2018-2019 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dLbls>
            <c:dLbl>
              <c:idx val="0"/>
              <c:layout>
                <c:manualLayout>
                  <c:x val="9.5579126722870455E-3"/>
                  <c:y val="-2.8218497380567992E-3"/>
                </c:manualLayout>
              </c:layout>
              <c:showVal val="1"/>
            </c:dLbl>
            <c:dLbl>
              <c:idx val="1"/>
              <c:layout>
                <c:manualLayout>
                  <c:x val="3.185970890762349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778956336143510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0.10673002484053858"/>
                  <c:y val="2.5866657118357201E-17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2018-2019 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</c:v>
                </c:pt>
                <c:pt idx="1">
                  <c:v>65</c:v>
                </c:pt>
                <c:pt idx="2">
                  <c:v>65.400000000000006</c:v>
                </c:pt>
                <c:pt idx="3">
                  <c:v>66</c:v>
                </c:pt>
              </c:numCache>
            </c:numRef>
          </c:val>
        </c:ser>
        <c:dLbls>
          <c:showVal val="1"/>
        </c:dLbls>
        <c:gapWidth val="75"/>
        <c:shape val="cylinder"/>
        <c:axId val="63485824"/>
        <c:axId val="63487360"/>
        <c:axId val="54274240"/>
      </c:bar3DChart>
      <c:catAx>
        <c:axId val="634858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ru-RU"/>
          </a:p>
        </c:txPr>
        <c:crossAx val="63487360"/>
        <c:crosses val="autoZero"/>
        <c:auto val="1"/>
        <c:lblAlgn val="ctr"/>
        <c:lblOffset val="100"/>
      </c:catAx>
      <c:valAx>
        <c:axId val="63487360"/>
        <c:scaling>
          <c:orientation val="minMax"/>
        </c:scaling>
        <c:axPos val="l"/>
        <c:numFmt formatCode="General" sourceLinked="1"/>
        <c:majorTickMark val="none"/>
        <c:tickLblPos val="nextTo"/>
        <c:crossAx val="63485824"/>
        <c:crosses val="autoZero"/>
        <c:crossBetween val="between"/>
      </c:valAx>
      <c:serAx>
        <c:axId val="54274240"/>
        <c:scaling>
          <c:orientation val="minMax"/>
        </c:scaling>
        <c:delete val="1"/>
        <c:axPos val="b"/>
        <c:tickLblPos val="nextTo"/>
        <c:crossAx val="63487360"/>
        <c:crosses val="autoZero"/>
      </c:serAx>
    </c:plotArea>
    <c:legend>
      <c:legendPos val="b"/>
      <c:layout/>
      <c:txPr>
        <a:bodyPr/>
        <a:lstStyle/>
        <a:p>
          <a:pPr>
            <a:defRPr b="1">
              <a:solidFill>
                <a:srgbClr val="0070C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A3384-9DCF-4F32-B57B-30D7DD92CF6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3EF7-2243-45B1-BB46-72B66982E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rebuchet MS" pitchFamily="34" charset="0"/>
              </a:rPr>
              <a:t>Хаметова Нина Валентиновна </a:t>
            </a:r>
            <a:endParaRPr lang="ru-RU" b="1" i="1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4291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  <a:latin typeface="Trebuchet MS" pitchFamily="34" charset="0"/>
              </a:rPr>
              <a:t>	</a:t>
            </a:r>
            <a:r>
              <a:rPr lang="ru-RU" b="1" i="1" dirty="0" smtClean="0">
                <a:solidFill>
                  <a:srgbClr val="00B050"/>
                </a:solidFill>
                <a:latin typeface="Trebuchet MS" pitchFamily="34" charset="0"/>
              </a:rPr>
              <a:t>Преподаватель  Электротехники,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rebuchet MS" pitchFamily="34" charset="0"/>
              </a:rPr>
              <a:t>   Охраны труда,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rebuchet MS" pitchFamily="34" charset="0"/>
              </a:rPr>
              <a:t>  Материаловедения.</a:t>
            </a:r>
          </a:p>
          <a:p>
            <a:pPr>
              <a:buNone/>
            </a:pPr>
            <a:r>
              <a:rPr lang="ru-RU" b="1" i="1" dirty="0">
                <a:solidFill>
                  <a:srgbClr val="00B050"/>
                </a:solidFill>
                <a:latin typeface="Trebuchet MS" pitchFamily="34" charset="0"/>
              </a:rPr>
              <a:t>	</a:t>
            </a:r>
            <a:endParaRPr lang="ru-RU" b="1" i="1" dirty="0" smtClean="0">
              <a:solidFill>
                <a:srgbClr val="00B050"/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rebuchet MS" pitchFamily="34" charset="0"/>
              </a:rPr>
              <a:t>	Общий стаж -32 года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rebuchet MS" pitchFamily="34" charset="0"/>
              </a:rPr>
              <a:t>   Педагогический стаж  - 30 лет</a:t>
            </a:r>
          </a:p>
          <a:p>
            <a:endParaRPr lang="ru-RU" dirty="0"/>
          </a:p>
        </p:txBody>
      </p:sp>
      <p:sp>
        <p:nvSpPr>
          <p:cNvPr id="21506" name="AutoShape 2" descr="blob:https://web.whatsapp.com/fe5eabf5-e790-439c-82b2-2444ea1386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blob:https://web.whatsapp.com/fe5eabf5-e790-439c-82b2-2444ea1386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0000"/>
          </a:blip>
          <a:srcRect t="6314"/>
          <a:stretch>
            <a:fillRect/>
          </a:stretch>
        </p:blipFill>
        <p:spPr bwMode="auto">
          <a:xfrm>
            <a:off x="714348" y="1500174"/>
            <a:ext cx="3246375" cy="42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rebuchet MS" pitchFamily="34" charset="0"/>
              </a:rPr>
              <a:t>Результаты освоения обучающимися образовательных программ по итогам мониторинга системы образования</a:t>
            </a:r>
            <a:br>
              <a:rPr lang="ru-RU" sz="2400" b="1" i="1" dirty="0" smtClean="0">
                <a:solidFill>
                  <a:srgbClr val="C00000"/>
                </a:solidFill>
                <a:latin typeface="Trebuchet MS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rebuchet MS" pitchFamily="34" charset="0"/>
              </a:rPr>
              <a:t>(профессиональный цикл)</a:t>
            </a: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  <a:latin typeface="Trebuchet MS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rebuchet MS" pitchFamily="34" charset="0"/>
              </a:rPr>
            </a:br>
            <a:endParaRPr lang="ru-RU" sz="2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714488"/>
            <a:ext cx="8543956" cy="441167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2018-2019 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уч.г</a:t>
            </a:r>
            <a:r>
              <a:rPr lang="ru-RU" sz="2400" b="1" i="1" dirty="0" smtClean="0">
                <a:solidFill>
                  <a:srgbClr val="002060"/>
                </a:solidFill>
              </a:rPr>
              <a:t>. – 100% успеваемости, 71 % качества;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2019-2020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уч.г</a:t>
            </a:r>
            <a:r>
              <a:rPr lang="ru-RU" sz="2400" b="1" i="1" dirty="0" smtClean="0">
                <a:solidFill>
                  <a:srgbClr val="002060"/>
                </a:solidFill>
              </a:rPr>
              <a:t>. – 100% успеваемости, 71,4% качества;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2020-2021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уч.г</a:t>
            </a:r>
            <a:r>
              <a:rPr lang="ru-RU" sz="2400" b="1" i="1" dirty="0" smtClean="0">
                <a:solidFill>
                  <a:srgbClr val="002060"/>
                </a:solidFill>
              </a:rPr>
              <a:t>. – 100% успеваемости, 72.4 % качества.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2021-2022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уч.г</a:t>
            </a:r>
            <a:r>
              <a:rPr lang="ru-RU" sz="2400" b="1" i="1" dirty="0" smtClean="0">
                <a:solidFill>
                  <a:srgbClr val="002060"/>
                </a:solidFill>
              </a:rPr>
              <a:t>. – 100% успеваемости, 72.8 % качества.</a:t>
            </a:r>
          </a:p>
          <a:p>
            <a:pPr algn="ctr">
              <a:buNone/>
            </a:pPr>
            <a:endParaRPr lang="ru-RU" sz="2400" b="1" i="1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0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2498711" cy="35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00042"/>
            <a:ext cx="2141521" cy="302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\\10.14.141.205\общая папка\SharedFolder\Артахинова Т.И\2020-2021\ФОТОГРАФИИ 2020-2021\ВСР 2021\IMG_83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429132"/>
            <a:ext cx="2970212" cy="190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428736"/>
            <a:ext cx="2070083" cy="292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072098"/>
          </a:xfrm>
        </p:spPr>
        <p:txBody>
          <a:bodyPr>
            <a:normAutofit fontScale="62500" lnSpcReduction="20000"/>
          </a:bodyPr>
          <a:lstStyle/>
          <a:p>
            <a:endParaRPr lang="ru-RU" sz="2400" dirty="0" smtClean="0"/>
          </a:p>
          <a:p>
            <a:r>
              <a:rPr lang="ru-RU" sz="2900" b="1" dirty="0" smtClean="0">
                <a:solidFill>
                  <a:srgbClr val="C00000"/>
                </a:solidFill>
              </a:rPr>
              <a:t>2019г -Давиденко Виктор Региональная олимпиада в сфере профессионального образования по дисциплине Электротехника и электроника АПОУ РС(Я) «МРТК» - 2 место</a:t>
            </a:r>
          </a:p>
          <a:p>
            <a:r>
              <a:rPr lang="ru-RU" sz="2900" b="1" dirty="0" smtClean="0">
                <a:solidFill>
                  <a:srgbClr val="C00000"/>
                </a:solidFill>
              </a:rPr>
              <a:t>2021 г- Всероссийская олимпиада «Время знаний» по электротехнике </a:t>
            </a:r>
            <a:r>
              <a:rPr lang="ru-RU" sz="2900" b="1" dirty="0" err="1" smtClean="0">
                <a:solidFill>
                  <a:srgbClr val="C00000"/>
                </a:solidFill>
              </a:rPr>
              <a:t>Бобиев</a:t>
            </a:r>
            <a:r>
              <a:rPr lang="ru-RU" sz="2900" b="1" dirty="0" smtClean="0">
                <a:solidFill>
                  <a:srgbClr val="C00000"/>
                </a:solidFill>
              </a:rPr>
              <a:t> Иван 1 место.</a:t>
            </a:r>
          </a:p>
          <a:p>
            <a:r>
              <a:rPr lang="ru-RU" sz="2900" b="1" dirty="0" smtClean="0">
                <a:solidFill>
                  <a:srgbClr val="C00000"/>
                </a:solidFill>
              </a:rPr>
              <a:t>2021- Всероссийская олимпиада по материаловедению Павлов Сергей -2 место. Институт профессиональных компетенций Самарская обл.</a:t>
            </a:r>
          </a:p>
          <a:p>
            <a:r>
              <a:rPr lang="ru-RU" sz="2900" b="1" dirty="0" smtClean="0">
                <a:solidFill>
                  <a:srgbClr val="C00000"/>
                </a:solidFill>
              </a:rPr>
              <a:t>2021 г- Всероссийская олимпиада по Охране труда для студентов СПО и ВУЗов- </a:t>
            </a:r>
            <a:r>
              <a:rPr lang="ru-RU" sz="2900" b="1" dirty="0" err="1" smtClean="0">
                <a:solidFill>
                  <a:srgbClr val="C00000"/>
                </a:solidFill>
              </a:rPr>
              <a:t>Иманканов</a:t>
            </a:r>
            <a:r>
              <a:rPr lang="ru-RU" sz="2900" b="1" dirty="0" smtClean="0">
                <a:solidFill>
                  <a:srgbClr val="C00000"/>
                </a:solidFill>
              </a:rPr>
              <a:t> </a:t>
            </a:r>
            <a:r>
              <a:rPr lang="ru-RU" sz="2900" b="1" dirty="0" err="1" smtClean="0">
                <a:solidFill>
                  <a:srgbClr val="C00000"/>
                </a:solidFill>
              </a:rPr>
              <a:t>Самат</a:t>
            </a:r>
            <a:r>
              <a:rPr lang="ru-RU" sz="2900" b="1" dirty="0" smtClean="0">
                <a:solidFill>
                  <a:srgbClr val="C00000"/>
                </a:solidFill>
              </a:rPr>
              <a:t> 3 место. Образовательный </a:t>
            </a:r>
            <a:r>
              <a:rPr lang="ru-RU" sz="2900" b="1" dirty="0" err="1" smtClean="0">
                <a:solidFill>
                  <a:srgbClr val="C00000"/>
                </a:solidFill>
              </a:rPr>
              <a:t>Онлайн</a:t>
            </a:r>
            <a:r>
              <a:rPr lang="ru-RU" sz="2900" b="1" dirty="0" smtClean="0">
                <a:solidFill>
                  <a:srgbClr val="C00000"/>
                </a:solidFill>
              </a:rPr>
              <a:t> –проект г Омск</a:t>
            </a:r>
          </a:p>
          <a:p>
            <a:r>
              <a:rPr lang="ru-RU" sz="2900" b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2900" b="1" dirty="0" smtClean="0">
                <a:solidFill>
                  <a:srgbClr val="C00000"/>
                </a:solidFill>
              </a:rPr>
              <a:t>2021г IX региональный чемпионат «Молодые профессионалы» (</a:t>
            </a:r>
            <a:r>
              <a:rPr lang="ru-RU" sz="2900" b="1" dirty="0" err="1" smtClean="0">
                <a:solidFill>
                  <a:srgbClr val="C00000"/>
                </a:solidFill>
              </a:rPr>
              <a:t>WorldSkills</a:t>
            </a:r>
            <a:r>
              <a:rPr lang="ru-RU" sz="2900" b="1" dirty="0" smtClean="0">
                <a:solidFill>
                  <a:srgbClr val="C00000"/>
                </a:solidFill>
              </a:rPr>
              <a:t> </a:t>
            </a:r>
            <a:r>
              <a:rPr lang="ru-RU" sz="2900" b="1" dirty="0" err="1" smtClean="0">
                <a:solidFill>
                  <a:srgbClr val="C00000"/>
                </a:solidFill>
              </a:rPr>
              <a:t>Russia</a:t>
            </a:r>
            <a:r>
              <a:rPr lang="ru-RU" sz="2900" b="1" dirty="0" smtClean="0">
                <a:solidFill>
                  <a:srgbClr val="C00000"/>
                </a:solidFill>
              </a:rPr>
              <a:t>) </a:t>
            </a:r>
            <a:r>
              <a:rPr lang="ru-RU" sz="2900" b="1" dirty="0" err="1" smtClean="0">
                <a:solidFill>
                  <a:srgbClr val="C00000"/>
                </a:solidFill>
              </a:rPr>
              <a:t>Яковенко</a:t>
            </a:r>
            <a:r>
              <a:rPr lang="ru-RU" sz="2900" b="1" dirty="0" smtClean="0">
                <a:solidFill>
                  <a:srgbClr val="C00000"/>
                </a:solidFill>
              </a:rPr>
              <a:t> Антон 2 место</a:t>
            </a:r>
          </a:p>
          <a:p>
            <a:r>
              <a:rPr lang="ru-RU" sz="2900" b="1" dirty="0" smtClean="0">
                <a:solidFill>
                  <a:srgbClr val="C00000"/>
                </a:solidFill>
              </a:rPr>
              <a:t>2022г -конкурс профессионального мастерства «Лучший по профессии по компетенции Электромонтаж» </a:t>
            </a:r>
            <a:r>
              <a:rPr lang="ru-RU" sz="2900" b="1" dirty="0" err="1" smtClean="0">
                <a:solidFill>
                  <a:srgbClr val="C00000"/>
                </a:solidFill>
              </a:rPr>
              <a:t>Подлужный</a:t>
            </a:r>
            <a:r>
              <a:rPr lang="ru-RU" sz="2900" b="1" dirty="0" smtClean="0">
                <a:solidFill>
                  <a:srgbClr val="C00000"/>
                </a:solidFill>
              </a:rPr>
              <a:t> Александр 1 место </a:t>
            </a:r>
          </a:p>
          <a:p>
            <a:r>
              <a:rPr lang="ru-RU" sz="2900" b="1" dirty="0" smtClean="0">
                <a:solidFill>
                  <a:srgbClr val="C00000"/>
                </a:solidFill>
              </a:rPr>
              <a:t>2022г- Конкурс профессионального мастерства среди рабочих специальностей СПО на призы Якутской городской думы «Лучший по профессии по компетенции Электромонтаж» </a:t>
            </a:r>
            <a:r>
              <a:rPr lang="ru-RU" sz="2900" b="1" dirty="0" err="1" smtClean="0">
                <a:solidFill>
                  <a:srgbClr val="C00000"/>
                </a:solidFill>
              </a:rPr>
              <a:t>Подлужный</a:t>
            </a:r>
            <a:r>
              <a:rPr lang="ru-RU" sz="2900" b="1" dirty="0" smtClean="0">
                <a:solidFill>
                  <a:srgbClr val="C00000"/>
                </a:solidFill>
              </a:rPr>
              <a:t> Александр 1 место </a:t>
            </a:r>
          </a:p>
          <a:p>
            <a:endParaRPr lang="ru-RU" sz="24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6841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rebuchet MS" pitchFamily="34" charset="0"/>
              </a:rPr>
              <a:t>Результаты участия обучающихся в конкурсах, олимпиадах, конференциях, </a:t>
            </a:r>
            <a:br>
              <a:rPr lang="ru-RU" sz="2400" b="1" i="1" dirty="0" smtClean="0">
                <a:solidFill>
                  <a:srgbClr val="002060"/>
                </a:solidFill>
                <a:latin typeface="Trebuchet MS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rebuchet MS" pitchFamily="34" charset="0"/>
              </a:rPr>
              <a:t>соревнованиях </a:t>
            </a: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  <a:latin typeface="Trebuchet MS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rebuchet MS" pitchFamily="34" charset="0"/>
              </a:rPr>
            </a:br>
            <a:endParaRPr lang="ru-RU" sz="2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3357586" cy="475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33502"/>
            <a:ext cx="3357586" cy="475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rebuchet MS" pitchFamily="34" charset="0"/>
              </a:rPr>
              <a:t>Использует в своей деятельности новые образовательные технологии (в том числе ЭОР, здоровьесберегающие и др.) и ИКТ:</a:t>
            </a:r>
            <a:endParaRPr lang="ru-RU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b="1" dirty="0" smtClean="0">
              <a:solidFill>
                <a:srgbClr val="00B050"/>
              </a:solidFill>
              <a:latin typeface="Trebuchet MS" pitchFamily="34" charset="0"/>
            </a:endParaRPr>
          </a:p>
          <a:p>
            <a:pPr lvl="0"/>
            <a:r>
              <a:rPr lang="ru-RU" sz="3300" b="1" i="1" dirty="0" smtClean="0">
                <a:solidFill>
                  <a:srgbClr val="002060"/>
                </a:solidFill>
                <a:latin typeface="Trebuchet MS" pitchFamily="34" charset="0"/>
              </a:rPr>
              <a:t>Технология модульного и блочно-модульного обучения</a:t>
            </a:r>
            <a:endParaRPr lang="ru-RU" sz="33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0"/>
            <a:r>
              <a:rPr lang="ru-RU" sz="3300" b="1" i="1" dirty="0" smtClean="0">
                <a:solidFill>
                  <a:srgbClr val="002060"/>
                </a:solidFill>
                <a:latin typeface="Trebuchet MS" pitchFamily="34" charset="0"/>
              </a:rPr>
              <a:t>Разноуровневое обучение</a:t>
            </a:r>
            <a:endParaRPr lang="ru-RU" sz="33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0"/>
            <a:r>
              <a:rPr lang="ru-RU" sz="3300" b="1" i="1" dirty="0" smtClean="0">
                <a:solidFill>
                  <a:srgbClr val="002060"/>
                </a:solidFill>
                <a:latin typeface="Trebuchet MS" pitchFamily="34" charset="0"/>
              </a:rPr>
              <a:t>Информационно-коммуникационные технологии</a:t>
            </a:r>
            <a:endParaRPr lang="ru-RU" sz="33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0"/>
            <a:r>
              <a:rPr lang="ru-RU" sz="3300" b="1" i="1" dirty="0" smtClean="0">
                <a:solidFill>
                  <a:srgbClr val="002060"/>
                </a:solidFill>
                <a:latin typeface="Trebuchet MS" pitchFamily="34" charset="0"/>
              </a:rPr>
              <a:t>Здоровьесберегающие технологии</a:t>
            </a:r>
            <a:endParaRPr lang="ru-RU" sz="33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0"/>
            <a:r>
              <a:rPr lang="ru-RU" sz="3300" b="1" i="1" dirty="0" smtClean="0">
                <a:solidFill>
                  <a:srgbClr val="002060"/>
                </a:solidFill>
                <a:latin typeface="Trebuchet MS" pitchFamily="34" charset="0"/>
              </a:rPr>
              <a:t>Личностно-ориентированные технологии </a:t>
            </a:r>
            <a:endParaRPr lang="ru-RU" sz="33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0"/>
            <a:r>
              <a:rPr lang="ru-RU" sz="3300" b="1" i="1" dirty="0" smtClean="0">
                <a:solidFill>
                  <a:srgbClr val="002060"/>
                </a:solidFill>
                <a:latin typeface="Trebuchet MS" pitchFamily="34" charset="0"/>
              </a:rPr>
              <a:t>Проектные методы обучения</a:t>
            </a:r>
            <a:endParaRPr lang="ru-RU" sz="33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0"/>
            <a:r>
              <a:rPr lang="ru-RU" sz="3300" b="1" i="1" dirty="0" smtClean="0">
                <a:solidFill>
                  <a:srgbClr val="002060"/>
                </a:solidFill>
                <a:latin typeface="Trebuchet MS" pitchFamily="34" charset="0"/>
              </a:rPr>
              <a:t>Исследовательские методы в обучении </a:t>
            </a:r>
            <a:endParaRPr lang="ru-RU" sz="33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just"/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150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rebuchet MS" pitchFamily="34" charset="0"/>
              </a:rPr>
              <a:t>На основе ИКТ и </a:t>
            </a:r>
            <a:r>
              <a:rPr lang="ru-RU" sz="2000" b="1" i="1" dirty="0" err="1" smtClean="0">
                <a:solidFill>
                  <a:srgbClr val="002060"/>
                </a:solidFill>
                <a:latin typeface="Trebuchet MS" pitchFamily="34" charset="0"/>
              </a:rPr>
              <a:t>проектно-иссследовательской</a:t>
            </a:r>
            <a:r>
              <a:rPr lang="ru-RU" sz="2000" b="1" i="1" dirty="0" smtClean="0">
                <a:solidFill>
                  <a:srgbClr val="002060"/>
                </a:solidFill>
                <a:latin typeface="Trebuchet MS" pitchFamily="34" charset="0"/>
              </a:rPr>
              <a:t> технологии составлены методические разработки  уроков «Классификация электроизмерительных приборов», «Расчет электрических сетей  по току нагрузки», «Трансформаторы», «Общие сведения об электрических машинах» и </a:t>
            </a:r>
            <a:r>
              <a:rPr lang="ru-RU" sz="2000" b="1" i="1" dirty="0" err="1" smtClean="0">
                <a:solidFill>
                  <a:srgbClr val="002060"/>
                </a:solidFill>
                <a:latin typeface="Trebuchet MS" pitchFamily="34" charset="0"/>
              </a:rPr>
              <a:t>др</a:t>
            </a:r>
            <a:r>
              <a:rPr lang="ru-RU" sz="2000" b="1" i="1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Свидетельство о публикации на сайте 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Инфоурок</a:t>
            </a:r>
            <a:r>
              <a:rPr lang="ru-RU" sz="2000" b="1" i="1" dirty="0" smtClean="0">
                <a:solidFill>
                  <a:srgbClr val="002060"/>
                </a:solidFill>
              </a:rPr>
              <a:t>» «Презентация на тему Электроизмерительные приборы»»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Свидетельство о публикации на сайте 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Инфоурок</a:t>
            </a:r>
            <a:r>
              <a:rPr lang="ru-RU" sz="2000" b="1" i="1" dirty="0" smtClean="0">
                <a:solidFill>
                  <a:srgbClr val="002060"/>
                </a:solidFill>
              </a:rPr>
              <a:t>» методической разработки «Формы и методы самостоятельной работы на уроке»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В период дистанционного обучения широко используются электронные образовательные ресурсы: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систему электронного обучения и тестирования MOODLE (</a:t>
            </a:r>
            <a:r>
              <a:rPr lang="ru-RU" sz="2000" b="1" i="1" dirty="0" err="1" smtClean="0">
                <a:solidFill>
                  <a:srgbClr val="002060"/>
                </a:solidFill>
              </a:rPr>
              <a:t>yafek.su</a:t>
            </a:r>
            <a:r>
              <a:rPr lang="ru-RU" sz="2000" b="1" i="1" dirty="0" smtClean="0">
                <a:solidFill>
                  <a:srgbClr val="002060"/>
                </a:solidFill>
              </a:rPr>
              <a:t>), образовательный интернет-проект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Инфоурок</a:t>
            </a:r>
            <a:r>
              <a:rPr lang="ru-RU" sz="2000" b="1" i="1" dirty="0" smtClean="0">
                <a:solidFill>
                  <a:srgbClr val="002060"/>
                </a:solidFill>
              </a:rPr>
              <a:t> (http://infourok.ru), систему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онлайн-тестов</a:t>
            </a:r>
            <a:r>
              <a:rPr lang="ru-RU" sz="2000" b="1" i="1" dirty="0" smtClean="0">
                <a:solidFill>
                  <a:srgbClr val="002060"/>
                </a:solidFill>
              </a:rPr>
              <a:t> https://onlinetestpad.com/, платформу для проведения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онлайн-занятий</a:t>
            </a:r>
            <a:r>
              <a:rPr lang="ru-RU" sz="2000" b="1" i="1" dirty="0" smtClean="0">
                <a:solidFill>
                  <a:srgbClr val="002060"/>
                </a:solidFill>
              </a:rPr>
              <a:t> ZOOM.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rebuchet MS" pitchFamily="34" charset="0"/>
              </a:rPr>
              <a:t>Эффективность работы по программно-методическому сопровождению образовательного процесса</a:t>
            </a:r>
            <a:endParaRPr lang="ru-RU" sz="2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/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Дисциплина «Электротехника», «Материаловедение», «Охрана труда» преподается  согласно программам подготовки квалифицированных рабочих и служащих по профессиям:</a:t>
            </a:r>
          </a:p>
          <a:p>
            <a:pPr lvl="0"/>
            <a:r>
              <a:rPr lang="sah-RU" sz="1800" b="1" dirty="0" smtClean="0">
                <a:solidFill>
                  <a:srgbClr val="002060"/>
                </a:solidFill>
              </a:rPr>
              <a:t>08.01.14 Монтажник санитарно-технических, вентиляционных систем и оборудования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0"/>
            <a:r>
              <a:rPr lang="sah-RU" sz="1800" b="1" dirty="0" smtClean="0">
                <a:solidFill>
                  <a:srgbClr val="002060"/>
                </a:solidFill>
              </a:rPr>
              <a:t>08.01.18 Электромонтажник электрических сетей и электрооборудования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13.01.03. Электрослесарь по ремонту оборудования электростанций</a:t>
            </a:r>
          </a:p>
          <a:p>
            <a:pPr lvl="0"/>
            <a:r>
              <a:rPr lang="sah-RU" sz="1800" b="1" dirty="0" smtClean="0">
                <a:solidFill>
                  <a:srgbClr val="002060"/>
                </a:solidFill>
              </a:rPr>
              <a:t>13.01.05. Электромонтер по техническому обслуживанию электростанций и сетей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15.01.05 Сварщик (ручной и частично механизированной сварки (наплавки))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15.01.20. Слесарь по контрольно – измерительным приборам и автоматике</a:t>
            </a:r>
          </a:p>
          <a:p>
            <a:pPr lvl="0"/>
            <a:r>
              <a:rPr lang="sah-RU" sz="1800" b="1" dirty="0" smtClean="0">
                <a:solidFill>
                  <a:srgbClr val="002060"/>
                </a:solidFill>
              </a:rPr>
              <a:t>15.01.26 Токарь-универсал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43.01.07     Слесарь  по  эксплуатации  и  ремонту  газового оборудования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	</a:t>
            </a:r>
            <a:r>
              <a:rPr lang="ru-RU" b="1" dirty="0" smtClean="0">
                <a:solidFill>
                  <a:srgbClr val="C00000"/>
                </a:solidFill>
                <a:latin typeface="Trebuchet MS" pitchFamily="34" charset="0"/>
              </a:rPr>
              <a:t>Для всех профессий по дисциплинам, в соответствии с требованиями ФГОС, разработаны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рабочие программы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календарно-тематические планы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фонд оценочных средств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методические рекомендации по выполнению практических работ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методические рекомендации по выполнению самостоятельной работы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методические разработки планов уроков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опорные конспекты по темам уроков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rebuchet MS" pitchFamily="34" charset="0"/>
              </a:rPr>
              <a:t>В межаттестационный период неоднократно представлял практические результаты своей профессиональной деятельности на уровне ПОО и муниципальном уровне, имеет авторские публикации, отражающие опыт собственной педагогической деятельности</a:t>
            </a:r>
            <a:endParaRPr lang="ru-RU" sz="2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2019г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</a:rPr>
              <a:t>Открытый урок по дисциплине «Основы электротехники и микроэлектроники» на тему: «Классификация электроизмерительных приборов», гр КИПиА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</a:rPr>
              <a:t>Открытый урок по дисциплине «Общая технология электромонтажных работ» на тему «Приспособления и механизмы, используемые при электромонтажных работах»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2021г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</a:rPr>
              <a:t>Открытый урок по дисциплине «Электротехника» на тему «Общие сведения о трансформаторах»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</a:rPr>
              <a:t>Участие в работе Школы молодых педагогов : «Разработка методических рекомендаций по проведению  лабораторно-практических занятий»,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2022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</a:rPr>
              <a:t>Участие в работе Школы молодых педагогов : «Разработка рабочей программы дисциплин общепрофессионального цикла», «Составление плана урока теоретического обучения»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rebuchet MS" pitchFamily="34" charset="0"/>
              </a:rPr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rebuchet MS" pitchFamily="34" charset="0"/>
              </a:rPr>
              <a:t>В межаттестационный период представил опыт собственной педагогической деятельности на всероссийском, международном уровне, имеет авторские публикации.</a:t>
            </a:r>
            <a:endParaRPr lang="ru-RU" sz="24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5214974"/>
          </a:xfrm>
        </p:spPr>
        <p:txBody>
          <a:bodyPr>
            <a:normAutofit lnSpcReduction="10000"/>
          </a:bodyPr>
          <a:lstStyle/>
          <a:p>
            <a:r>
              <a:rPr lang="ru-RU" sz="2400" i="1" dirty="0" smtClean="0"/>
              <a:t>	</a:t>
            </a:r>
            <a:r>
              <a:rPr lang="ru-RU" sz="2000" b="1" i="1" dirty="0" smtClean="0">
                <a:solidFill>
                  <a:srgbClr val="002060"/>
                </a:solidFill>
              </a:rPr>
              <a:t>2018 г – сертификат о публикации 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вебкафедре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http</a:t>
            </a:r>
            <a:r>
              <a:rPr lang="ru-RU" sz="2000" b="1" i="1" dirty="0" smtClean="0">
                <a:solidFill>
                  <a:srgbClr val="002060"/>
                </a:solidFill>
              </a:rPr>
              <a:t>://</a:t>
            </a:r>
            <a:r>
              <a:rPr lang="en-US" sz="2000" b="1" i="1" dirty="0" err="1" smtClean="0">
                <a:solidFill>
                  <a:srgbClr val="002060"/>
                </a:solidFill>
              </a:rPr>
              <a:t>inpo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r>
              <a:rPr lang="en-US" sz="2000" b="1" i="1" dirty="0" smtClean="0">
                <a:solidFill>
                  <a:srgbClr val="002060"/>
                </a:solidFill>
              </a:rPr>
              <a:t>s</a:t>
            </a:r>
            <a:r>
              <a:rPr lang="ru-RU" sz="2000" b="1" i="1" dirty="0" smtClean="0">
                <a:solidFill>
                  <a:srgbClr val="002060"/>
                </a:solidFill>
              </a:rPr>
              <a:t>-</a:t>
            </a:r>
            <a:r>
              <a:rPr lang="en-US" sz="2000" b="1" i="1" dirty="0" err="1" smtClean="0">
                <a:solidFill>
                  <a:srgbClr val="002060"/>
                </a:solidFill>
              </a:rPr>
              <a:t>vfu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r>
              <a:rPr lang="en-US" sz="2000" b="1" i="1" dirty="0" err="1" smtClean="0">
                <a:solidFill>
                  <a:srgbClr val="002060"/>
                </a:solidFill>
              </a:rPr>
              <a:t>ru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2021 г – Благодарственное письмо проекта 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Инфоурок</a:t>
            </a:r>
            <a:r>
              <a:rPr lang="ru-RU" sz="2000" b="1" i="1" dirty="0" smtClean="0">
                <a:solidFill>
                  <a:srgbClr val="002060"/>
                </a:solidFill>
              </a:rPr>
              <a:t>» за существенный вклад методическое обеспечение учебного процесса по преподаваемой дисциплине в рамках крупнейшей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онлайн-библиотеки</a:t>
            </a:r>
            <a:r>
              <a:rPr lang="ru-RU" sz="2000" b="1" i="1" dirty="0" smtClean="0">
                <a:solidFill>
                  <a:srgbClr val="002060"/>
                </a:solidFill>
              </a:rPr>
              <a:t> методических разработок для учителей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2021 г Свидетельство о публикации на сайте 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Инфоурок</a:t>
            </a:r>
            <a:r>
              <a:rPr lang="ru-RU" sz="2000" b="1" i="1" dirty="0" smtClean="0">
                <a:solidFill>
                  <a:srgbClr val="002060"/>
                </a:solidFill>
              </a:rPr>
              <a:t>» «Презентация на тему Электроизмерительные приборы»»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2021г Свидетельство о публикации на сайте 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Инфоурок</a:t>
            </a:r>
            <a:r>
              <a:rPr lang="ru-RU" sz="2000" b="1" i="1" dirty="0" smtClean="0">
                <a:solidFill>
                  <a:srgbClr val="002060"/>
                </a:solidFill>
              </a:rPr>
              <a:t>» методической разработки «Формы и методы самостоятельной работы на уроке»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2022г –авторское свидетельство о публикации материала на образовательном портале ООО«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Знанио</a:t>
            </a:r>
            <a:r>
              <a:rPr lang="ru-RU" sz="2000" b="1" i="1" dirty="0" smtClean="0">
                <a:solidFill>
                  <a:srgbClr val="002060"/>
                </a:solidFill>
              </a:rPr>
              <a:t>»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2022г – свидетельство (МН-10204487) о участии в международной НПК «Экспериментальные педагогические методики и технологии». ООО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Знанио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 algn="just"/>
            <a:endParaRPr lang="ru-RU" sz="2000" b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lvl="0" algn="just"/>
            <a:endParaRPr lang="ru-RU" sz="2000" b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lvl="0"/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\\192.168.7.2\общая папка\SharedFolder\Старший мастер\ВСР\WSR отборочный\2017 г\Отчет проведение Отборочных соревнований ГАПОУ РС(Я) ЯПТ\Электромонтаж\Фотографии электромонтаж\20171201_094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Тех\Desktop\аттестация-18\IMG-20160421-WA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00108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285992"/>
            <a:ext cx="3918024" cy="25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rebuchet MS" pitchFamily="34" charset="0"/>
              </a:rPr>
              <a:t>	</a:t>
            </a:r>
            <a:r>
              <a:rPr lang="ru-RU" sz="2000" b="1" i="1" dirty="0" smtClean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rebuchet MS" pitchFamily="34" charset="0"/>
              </a:rPr>
              <a:t>Результаты участия и продуктивность методической деятельности преподавателя</a:t>
            </a:r>
            <a:endParaRPr lang="ru-RU" sz="2000" b="1" dirty="0" smtClean="0">
              <a:solidFill>
                <a:srgbClr val="C00000"/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ru-RU" sz="1800" i="1" dirty="0" smtClean="0"/>
              <a:t>	</a:t>
            </a:r>
            <a:endParaRPr lang="ru-RU" sz="1800" b="1" i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algn="just"/>
            <a:r>
              <a:rPr lang="ru-RU" sz="2000" b="1" dirty="0" smtClean="0"/>
              <a:t>2019г-</a:t>
            </a:r>
            <a:r>
              <a:rPr lang="ru-RU" sz="18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Сертификат эксперта на конкурсе детских творческих проектов среди учащихся коррекционных школ г Якутска «Моя профессия- мое будущее»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2021г – сертификат эксперта в муниципальном этапе конкурса </a:t>
            </a:r>
            <a:r>
              <a:rPr lang="ru-RU" sz="2000" b="1" dirty="0" err="1" smtClean="0">
                <a:solidFill>
                  <a:srgbClr val="002060"/>
                </a:solidFill>
              </a:rPr>
              <a:t>WorldSkills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juniors </a:t>
            </a:r>
            <a:r>
              <a:rPr lang="ru-RU" sz="2000" b="1" dirty="0" smtClean="0">
                <a:solidFill>
                  <a:srgbClr val="002060"/>
                </a:solidFill>
              </a:rPr>
              <a:t>компетенция «Электромонтаж»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2022г Сертификат эксперта на 1 Республиканском конкурсе детских творческих проектов «Моя профессия- мое будущее»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2022г – благодарность за сотрудничество в организации муниципального отборочного этапа соревнований по профессиональному мастерству «Молодые профессионалы» (юниоры) РС(Я)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2022г –диплом </a:t>
            </a:r>
            <a:r>
              <a:rPr lang="ru-RU" sz="2000" b="1" dirty="0" err="1" smtClean="0">
                <a:solidFill>
                  <a:srgbClr val="002060"/>
                </a:solidFill>
              </a:rPr>
              <a:t>экперта</a:t>
            </a:r>
            <a:r>
              <a:rPr lang="ru-RU" sz="2000" b="1" dirty="0" smtClean="0">
                <a:solidFill>
                  <a:srgbClr val="002060"/>
                </a:solidFill>
              </a:rPr>
              <a:t> муниципального отборочного этапа соревнований по профессиональному мастерству «Молодые профессионалы» (юниоры) РС(Я), компетенция «Электромонтаж»</a:t>
            </a:r>
            <a:endParaRPr lang="ru-RU" sz="20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7972452" cy="519749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</a:rPr>
              <a:t>Отличник Профессионального образования РС(Я)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</a:rPr>
              <a:t>Почетный работник воспитания и </a:t>
            </a:r>
            <a:r>
              <a:rPr lang="ru-RU" sz="3600" b="1" i="1" dirty="0" err="1" smtClean="0">
                <a:solidFill>
                  <a:srgbClr val="0000FF"/>
                </a:solidFill>
              </a:rPr>
              <a:t>просвящения</a:t>
            </a:r>
            <a:r>
              <a:rPr lang="ru-RU" sz="3600" b="1" i="1" dirty="0" smtClean="0">
                <a:solidFill>
                  <a:srgbClr val="0000FF"/>
                </a:solidFill>
              </a:rPr>
              <a:t> РФ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</a:rPr>
              <a:t>Ветеран профессионального образования РС(Я)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0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  <a:latin typeface="Trebuchet MS" pitchFamily="34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rebuchet MS" pitchFamily="34" charset="0"/>
              </a:rPr>
            </a:br>
            <a:endParaRPr lang="ru-RU" sz="2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2223326" cy="31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28278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9823" b="11905"/>
          <a:stretch>
            <a:fillRect/>
          </a:stretch>
        </p:blipFill>
        <p:spPr bwMode="auto">
          <a:xfrm>
            <a:off x="2428860" y="357166"/>
            <a:ext cx="2324672" cy="312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ЭлТех\Downloads\Свидетельство проекта infourok.ru №ЕГ448191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28604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500438"/>
            <a:ext cx="1643074" cy="21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3357562"/>
            <a:ext cx="1785918" cy="25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2071678"/>
            <a:ext cx="2628094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7000" y="4071942"/>
            <a:ext cx="2997000" cy="209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i="1" dirty="0" smtClean="0"/>
              <a:t>	</a:t>
            </a:r>
            <a:r>
              <a:rPr lang="ru-RU" sz="18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Член экспертной группы для проведения экспертизы в отношении образовательных программ, реализуемых в ОУ по укрупненным группам -  13.00.00 </a:t>
            </a:r>
            <a:r>
              <a:rPr lang="ru-RU" sz="2000" b="1" dirty="0" err="1" smtClean="0">
                <a:solidFill>
                  <a:srgbClr val="C00000"/>
                </a:solidFill>
              </a:rPr>
              <a:t>Электро</a:t>
            </a:r>
            <a:r>
              <a:rPr lang="ru-RU" sz="2000" b="1" dirty="0" smtClean="0">
                <a:solidFill>
                  <a:srgbClr val="C00000"/>
                </a:solidFill>
              </a:rPr>
              <a:t> и теплоэнергетика, 08.00.00 Техника и технологии строительства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Эксперт образовательных программ ГАПОУ РС(Я) «</a:t>
            </a:r>
            <a:r>
              <a:rPr lang="ru-RU" sz="2400" b="1" dirty="0" err="1" smtClean="0">
                <a:solidFill>
                  <a:srgbClr val="002060"/>
                </a:solidFill>
              </a:rPr>
              <a:t>Алданский</a:t>
            </a:r>
            <a:r>
              <a:rPr lang="ru-RU" sz="2400" b="1" dirty="0" smtClean="0">
                <a:solidFill>
                  <a:srgbClr val="002060"/>
                </a:solidFill>
              </a:rPr>
              <a:t> политехнический техникум» (Приказ МОН РС(Я) № Д14-05/392 от "</a:t>
            </a:r>
            <a:r>
              <a:rPr lang="ru-RU" sz="2400" b="1" u="sng" dirty="0" smtClean="0">
                <a:solidFill>
                  <a:srgbClr val="002060"/>
                </a:solidFill>
              </a:rPr>
              <a:t>08</a:t>
            </a:r>
            <a:r>
              <a:rPr lang="ru-RU" sz="2400" b="1" dirty="0" smtClean="0">
                <a:solidFill>
                  <a:srgbClr val="002060"/>
                </a:solidFill>
              </a:rPr>
              <a:t>"_</a:t>
            </a:r>
            <a:r>
              <a:rPr lang="ru-RU" sz="2400" b="1" u="sng" dirty="0" smtClean="0">
                <a:solidFill>
                  <a:srgbClr val="002060"/>
                </a:solidFill>
              </a:rPr>
              <a:t>_05</a:t>
            </a:r>
            <a:r>
              <a:rPr lang="ru-RU" sz="2400" b="1" dirty="0" smtClean="0">
                <a:solidFill>
                  <a:srgbClr val="002060"/>
                </a:solidFill>
              </a:rPr>
              <a:t>____20_18__г. 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Эксперт образовательных программ ГБПОУ РС(Я) «</a:t>
            </a:r>
            <a:r>
              <a:rPr lang="ru-RU" sz="2400" b="1" dirty="0" err="1" smtClean="0">
                <a:solidFill>
                  <a:srgbClr val="002060"/>
                </a:solidFill>
              </a:rPr>
              <a:t>Намский</a:t>
            </a:r>
            <a:r>
              <a:rPr lang="ru-RU" sz="2400" b="1" dirty="0" smtClean="0">
                <a:solidFill>
                  <a:srgbClr val="002060"/>
                </a:solidFill>
              </a:rPr>
              <a:t> техникум» (Приказ МОН РС(Я) № Д14-05/89 от "13"__02____20</a:t>
            </a:r>
            <a:r>
              <a:rPr lang="ru-RU" sz="2400" b="1" u="sng" dirty="0" smtClean="0">
                <a:solidFill>
                  <a:srgbClr val="002060"/>
                </a:solidFill>
              </a:rPr>
              <a:t>19</a:t>
            </a:r>
            <a:r>
              <a:rPr lang="ru-RU" sz="2400" b="1" dirty="0" smtClean="0">
                <a:solidFill>
                  <a:srgbClr val="002060"/>
                </a:solidFill>
              </a:rPr>
              <a:t>__г. 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Эксперт образовательных программ ГБПОУ РС(Я) «</a:t>
            </a:r>
            <a:r>
              <a:rPr lang="ru-RU" sz="2400" b="1" dirty="0" err="1" smtClean="0">
                <a:solidFill>
                  <a:srgbClr val="002060"/>
                </a:solidFill>
              </a:rPr>
              <a:t>Олекминский</a:t>
            </a:r>
            <a:r>
              <a:rPr lang="ru-RU" sz="2400" b="1" dirty="0" smtClean="0">
                <a:solidFill>
                  <a:srgbClr val="002060"/>
                </a:solidFill>
              </a:rPr>
              <a:t> техникум» (Приказ МОН РС(Я) № Д14-05/347 от "03"__04____2019__г. 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Эксперт образовательных программ ГБПОУ РС(Я) «Тиксинский многопрофильный лицей» (Приказ МОН РС(Я) № Д14-05/521 от "23"__05____2019__г. )</a:t>
            </a:r>
          </a:p>
          <a:p>
            <a:pPr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 lvl="0"/>
            <a:endParaRPr lang="ru-RU" sz="1800" i="1" dirty="0"/>
          </a:p>
          <a:p>
            <a:pPr lvl="0"/>
            <a:endParaRPr lang="ru-RU" sz="1800" i="1" dirty="0" smtClean="0"/>
          </a:p>
          <a:p>
            <a:pPr lvl="0"/>
            <a:endParaRPr lang="ru-RU" sz="1800" i="1" dirty="0"/>
          </a:p>
          <a:p>
            <a:pPr lvl="0"/>
            <a:endParaRPr lang="ru-RU" sz="1800" i="1" dirty="0" smtClean="0"/>
          </a:p>
          <a:p>
            <a:pPr lvl="0"/>
            <a:endParaRPr lang="ru-RU" sz="1800" i="1" dirty="0"/>
          </a:p>
          <a:p>
            <a:pPr lvl="0"/>
            <a:endParaRPr lang="ru-RU" sz="1800" i="1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rebuchet MS" pitchFamily="34" charset="0"/>
              </a:rPr>
              <a:t>Результаты личного участия в конкурсах (выставках) профессионального мастерства </a:t>
            </a:r>
            <a:r>
              <a:rPr lang="ru-RU" sz="2400" b="1" dirty="0" smtClean="0">
                <a:solidFill>
                  <a:srgbClr val="00B050"/>
                </a:solidFill>
                <a:latin typeface="Trebuchet MS" pitchFamily="34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rebuchet MS" pitchFamily="34" charset="0"/>
              </a:rPr>
            </a:br>
            <a:endParaRPr lang="ru-RU" sz="24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143248"/>
            <a:ext cx="2000264" cy="282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571744"/>
            <a:ext cx="231677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571876"/>
            <a:ext cx="3048013" cy="215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478634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2018 г сертификат участника республиканского конкурса профессионального мастерства «Компетентный </a:t>
            </a:r>
            <a:r>
              <a:rPr lang="ru-RU" sz="2000" b="1" dirty="0" err="1" smtClean="0">
                <a:solidFill>
                  <a:srgbClr val="002060"/>
                </a:solidFill>
              </a:rPr>
              <a:t>учитель-компетентный</a:t>
            </a:r>
            <a:r>
              <a:rPr lang="ru-RU" sz="2000" b="1" dirty="0" smtClean="0">
                <a:solidFill>
                  <a:srgbClr val="002060"/>
                </a:solidFill>
              </a:rPr>
              <a:t> ученик» . Институт непрерывного профессионального обучения СВФУ им </a:t>
            </a:r>
            <a:r>
              <a:rPr lang="ru-RU" sz="2000" b="1" dirty="0" err="1" smtClean="0">
                <a:solidFill>
                  <a:srgbClr val="002060"/>
                </a:solidFill>
              </a:rPr>
              <a:t>М.К.Аммосова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2019 г- сертификат участника 5 республиканского заочного конкурса методических разработок среди педагогических работников организаций СПО «Педагогические идеи»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2021 г –Всероссийская </a:t>
            </a:r>
            <a:r>
              <a:rPr lang="ru-RU" sz="2000" b="1" dirty="0" err="1" smtClean="0">
                <a:solidFill>
                  <a:srgbClr val="002060"/>
                </a:solidFill>
              </a:rPr>
              <a:t>онлайн-олимпиада</a:t>
            </a:r>
            <a:r>
              <a:rPr lang="ru-RU" sz="2000" b="1" dirty="0" smtClean="0">
                <a:solidFill>
                  <a:srgbClr val="002060"/>
                </a:solidFill>
              </a:rPr>
              <a:t> для педагогов по теме «Охрана труда». Всероссийский образовательный журнал для педагогов «</a:t>
            </a:r>
            <a:r>
              <a:rPr lang="ru-RU" sz="2000" b="1" dirty="0" err="1" smtClean="0">
                <a:solidFill>
                  <a:srgbClr val="002060"/>
                </a:solidFill>
              </a:rPr>
              <a:t>ФГОСУрок</a:t>
            </a:r>
            <a:r>
              <a:rPr lang="ru-RU" sz="2000" b="1" dirty="0" smtClean="0">
                <a:solidFill>
                  <a:srgbClr val="002060"/>
                </a:solidFill>
              </a:rPr>
              <a:t>» диплом 1 степени 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2021г Диплом призера Всероссийского сетевого конкурса «Методические разработки в образовательном процессе». Автономная некоммерческая образовательная организация дополнительного профессионального образования г. Киров.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rebuchet MS" pitchFamily="34" charset="0"/>
              </a:rPr>
              <a:t>Результаты личного участия в конкурсах (выставках) профессионального мастерства </a:t>
            </a:r>
            <a:r>
              <a:rPr lang="ru-RU" sz="2400" b="1" dirty="0" smtClean="0">
                <a:solidFill>
                  <a:srgbClr val="00B050"/>
                </a:solidFill>
                <a:latin typeface="Trebuchet MS" pitchFamily="34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rebuchet MS" pitchFamily="34" charset="0"/>
              </a:rPr>
            </a:br>
            <a:endParaRPr lang="ru-RU" sz="24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57562"/>
            <a:ext cx="2000264" cy="282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71810"/>
            <a:ext cx="231677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357298"/>
            <a:ext cx="3048013" cy="215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21457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rebuchet MS" pitchFamily="34" charset="0"/>
              </a:rPr>
              <a:t>Спасибо за внимание </a:t>
            </a:r>
            <a:endParaRPr lang="ru-RU" b="1" i="1" dirty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93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857784"/>
          </a:xfrm>
        </p:spPr>
        <p:txBody>
          <a:bodyPr/>
          <a:lstStyle/>
          <a:p>
            <a:endParaRPr lang="ru-RU" b="1" i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71480"/>
            <a:ext cx="3820033" cy="525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Шаблоны презентаций\Дыхание весны\подснежн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7" descr="C:\Users\ЭлТех\Desktop\аттестация-18\Без имени - 59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749576">
            <a:off x="5268482" y="696462"/>
            <a:ext cx="30003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Тех\Desktop\аттестация-18\Без имени - 58.jpg"/>
          <p:cNvPicPr/>
          <p:nvPr/>
        </p:nvPicPr>
        <p:blipFill>
          <a:blip r:embed="rId4"/>
          <a:srcRect l="4166" t="2356" r="10422" b="4712"/>
          <a:stretch>
            <a:fillRect/>
          </a:stretch>
        </p:blipFill>
        <p:spPr bwMode="auto">
          <a:xfrm rot="10800000">
            <a:off x="285720" y="1643050"/>
            <a:ext cx="4786346" cy="33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14282" y="428604"/>
            <a:ext cx="8501122" cy="569755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	</a:t>
            </a:r>
            <a:r>
              <a:rPr lang="ru-RU" sz="2800" b="1" i="1" dirty="0" smtClean="0">
                <a:solidFill>
                  <a:srgbClr val="C00000"/>
                </a:solidFill>
                <a:latin typeface="Trebuchet MS" pitchFamily="34" charset="0"/>
              </a:rPr>
              <a:t> Образование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Магнитогорский государственный педагогический институт,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специальность «Труд»,   квалификация- учитель трудового обучения и общетехнических дисциплин, мастер производственного обучения</a:t>
            </a:r>
          </a:p>
          <a:p>
            <a:pPr algn="just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</a:rPr>
              <a:t>Магнитогорский индустриально педагогический техникум, специальность «Электрооборудование промышленных предприятий и установок» техник-электрик, мастер производственного обучения, электромонтажник по силовым сетям и электрооборудованию  4 разряд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72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14282" y="428604"/>
            <a:ext cx="8501122" cy="569755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	</a:t>
            </a:r>
            <a:r>
              <a:rPr lang="ru-RU" sz="2800" b="1" i="1" dirty="0" smtClean="0">
                <a:solidFill>
                  <a:srgbClr val="C00000"/>
                </a:solidFill>
                <a:latin typeface="Trebuchet MS" pitchFamily="34" charset="0"/>
              </a:rPr>
              <a:t> Образование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Администратор\Desktop\Шаблоны презентаций\Дыхание весны\подснежн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7" descr="C:\Users\ЭлТех\Desktop\аттестация-18\Без имени - 59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714356"/>
            <a:ext cx="3000396" cy="454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Тех\Desktop\аттестация-18\Без имени - 58.jpg"/>
          <p:cNvPicPr/>
          <p:nvPr/>
        </p:nvPicPr>
        <p:blipFill>
          <a:blip r:embed="rId4"/>
          <a:srcRect l="4166" t="2356" r="10422" b="4712"/>
          <a:stretch>
            <a:fillRect/>
          </a:stretch>
        </p:blipFill>
        <p:spPr bwMode="auto">
          <a:xfrm rot="10800000">
            <a:off x="285720" y="1643050"/>
            <a:ext cx="4786346" cy="33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72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Шаблоны презентаций\Дыхание весны\подснежн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61409" y="81543"/>
            <a:ext cx="3000396" cy="41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73286" y="2699152"/>
            <a:ext cx="275514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28662" y="357166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rebuchet MS" pitchFamily="34" charset="0"/>
              </a:rPr>
              <a:t>Результаты повышения квалификации по профилю педагогической деятельности 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428736"/>
            <a:ext cx="850112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2020 г -удостоверение о повышении квалификации 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№ 140400046154  по программе «Информационные и коммуникационные технологии в СПО»  ГАУ ДПОРС(Я) «ИРПО» -24ч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2020г-удостоверение о повышении квалификации №142406291696 по программе «Организация учебного процесса в дистанционном формате» ГБПОУ РС(Я) «ЯИПК»- 16 ч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2021г-  удостоверение о повышении квалификации № 142412792777 по программе «Охрана  труда для руководителей и специалистов организаций и предприятий ( с учетом стандарта Ворлдскиллс по компетенции «Охрана труда»)» - ГБПОУ РС(Я) «Транспортный техникум им Р.И. Брызгалова» - 72ч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0255" t="1042" r="15235" b="23623"/>
          <a:stretch>
            <a:fillRect/>
          </a:stretch>
        </p:blipFill>
        <p:spPr bwMode="auto">
          <a:xfrm rot="5400000">
            <a:off x="1928794" y="4500570"/>
            <a:ext cx="10715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372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Шаблоны презентаций\Дыхание весны\подснежн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29039" y="3257184"/>
            <a:ext cx="2827385" cy="388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373286" y="127384"/>
            <a:ext cx="275514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143116"/>
            <a:ext cx="2284397" cy="328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28662" y="357166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rebuchet MS" pitchFamily="34" charset="0"/>
              </a:rPr>
              <a:t>Результаты повышения квалификации по профилю педагогической деятельности 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800105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2019г - удостоверение о повышении квалификации № 0494180  по программе « Формирование и развитие педагогической </a:t>
            </a:r>
            <a:r>
              <a:rPr lang="ru-RU" sz="2000" b="1" dirty="0" err="1" smtClean="0">
                <a:solidFill>
                  <a:srgbClr val="002060"/>
                </a:solidFill>
              </a:rPr>
              <a:t>ИКТ-компетентности</a:t>
            </a:r>
            <a:r>
              <a:rPr lang="ru-RU" sz="2000" b="1" dirty="0" smtClean="0">
                <a:solidFill>
                  <a:srgbClr val="002060"/>
                </a:solidFill>
              </a:rPr>
              <a:t> в соответствии с требованиями ФГОС и профессионального стандарта» . ООО «Центр инновационного образования и воспитания» г Саратов – 66 ч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2021 г-  удостоверение о повышении квалификации № 140400068400 по программе «Куратор группы (курса) обучающихся по программам среднего профессионального образования »  ГАУ ДПОРС(Я) «ИРПО» -34ч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2022 – Сертификат о прохождении стажировки в АО «Якутская энергоремонтная  компания» по направлению Электроэнергетика – 72 ч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2023 г- удостоверение о повышении квалификации № 140400080444 по программе «Организация системы наставничества в СПО»  ГАУ ДПОРС(Я) «ИРПО» -32ч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72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Шаблоны презентаций\Дыхание весны\подснежн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1376" y="653047"/>
            <a:ext cx="3000396" cy="41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44196" y="2341962"/>
            <a:ext cx="275514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28662" y="357166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rebuchet MS" pitchFamily="34" charset="0"/>
              </a:rPr>
              <a:t>Результаты повышения квалификации по профилю педагогической деятельности 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0255" t="1042" r="15235" b="23623"/>
          <a:stretch>
            <a:fillRect/>
          </a:stretch>
        </p:blipFill>
        <p:spPr bwMode="auto">
          <a:xfrm rot="5400000">
            <a:off x="1071570" y="3857628"/>
            <a:ext cx="10715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58972" y="698888"/>
            <a:ext cx="275514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243617" y="3501610"/>
            <a:ext cx="2827385" cy="388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577278"/>
            <a:ext cx="2284397" cy="328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372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Шаблоны презентаций\дыхание весны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04"/>
            <a:ext cx="9159593" cy="68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rebuchet MS" pitchFamily="34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rebuchet MS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rebuchet MS" pitchFamily="34" charset="0"/>
              </a:rPr>
              <a:t>Результаты учебной деятельности по итогам мониторинга ПОО </a:t>
            </a:r>
            <a:br>
              <a:rPr lang="ru-RU" sz="2800" b="1" i="1" dirty="0" smtClean="0">
                <a:solidFill>
                  <a:srgbClr val="C00000"/>
                </a:solidFill>
                <a:latin typeface="Trebuchet MS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rebuchet MS" pitchFamily="34" charset="0"/>
              </a:rPr>
              <a:t>(профессиональный цикл)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2071678"/>
          <a:ext cx="797245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372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791</Words>
  <Application>Microsoft Office PowerPoint</Application>
  <PresentationFormat>Экран (4:3)</PresentationFormat>
  <Paragraphs>125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Хаметова Нина Валентиновна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Результаты учебной деятельности по итогам мониторинга ПОО  (профессиональный цикл)  </vt:lpstr>
      <vt:lpstr>Результаты освоения обучающимися образовательных программ по итогам мониторинга системы образования (профессиональный цикл)  </vt:lpstr>
      <vt:lpstr>Результаты участия обучающихся в конкурсах, олимпиадах, конференциях,  соревнованиях  </vt:lpstr>
      <vt:lpstr>  </vt:lpstr>
      <vt:lpstr>Использует в своей деятельности новые образовательные технологии (в том числе ЭОР, здоровьесберегающие и др.) и ИКТ:</vt:lpstr>
      <vt:lpstr>Слайд 14</vt:lpstr>
      <vt:lpstr>Эффективность работы по программно-методическому сопровождению образовательного процесса</vt:lpstr>
      <vt:lpstr>Слайд 16</vt:lpstr>
      <vt:lpstr>В межаттестационный период неоднократно представлял практические результаты своей профессиональной деятельности на уровне ПОО и муниципальном уровне, имеет авторские публикации, отражающие опыт собственной педагогической деятельности</vt:lpstr>
      <vt:lpstr>В межаттестационный период представил опыт собственной педагогической деятельности на всероссийском, международном уровне, имеет авторские публикации.</vt:lpstr>
      <vt:lpstr>Слайд 19</vt:lpstr>
      <vt:lpstr>  </vt:lpstr>
      <vt:lpstr>Слайд 21</vt:lpstr>
      <vt:lpstr>Результаты личного участия в конкурсах (выставках) профессионального мастерства  </vt:lpstr>
      <vt:lpstr>Результаты личного участия в конкурсах (выставках) профессионального мастерства  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ЭлТех</dc:creator>
  <cp:lastModifiedBy>ЭлТех</cp:lastModifiedBy>
  <cp:revision>70</cp:revision>
  <dcterms:created xsi:type="dcterms:W3CDTF">2018-04-04T03:42:08Z</dcterms:created>
  <dcterms:modified xsi:type="dcterms:W3CDTF">2023-03-28T06:31:18Z</dcterms:modified>
</cp:coreProperties>
</file>