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85" r:id="rId3"/>
    <p:sldId id="259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88" r:id="rId16"/>
    <p:sldId id="290" r:id="rId17"/>
    <p:sldId id="291" r:id="rId18"/>
    <p:sldId id="278" r:id="rId19"/>
    <p:sldId id="281" r:id="rId20"/>
    <p:sldId id="284" r:id="rId21"/>
    <p:sldId id="286" r:id="rId22"/>
    <p:sldId id="283" r:id="rId23"/>
    <p:sldId id="292" r:id="rId24"/>
    <p:sldId id="276" r:id="rId25"/>
    <p:sldId id="275" r:id="rId26"/>
    <p:sldId id="274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9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5EBC57-9052-4C81-99C6-257AC1075DD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C6DC70-A84F-4676-91DB-09E87D8C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214313"/>
            <a:ext cx="8640762" cy="2428870"/>
          </a:xfrm>
        </p:spPr>
        <p:txBody>
          <a:bodyPr/>
          <a:lstStyle/>
          <a:p>
            <a:pPr algn="r">
              <a:lnSpc>
                <a:spcPct val="75000"/>
              </a:lnSpc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Хаметов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Валерий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Рустямович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6063" y="3000375"/>
            <a:ext cx="6357937" cy="3308350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	Мастер производственного обучения по профессии «Монтажник санитарно-технических, вентиляционных систем и оборудования»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мастер3\Рабочий стол\группа СВМ-23\IMG_2634.JPG"/>
          <p:cNvPicPr>
            <a:picLocks noChangeAspect="1" noChangeArrowheads="1"/>
          </p:cNvPicPr>
          <p:nvPr/>
        </p:nvPicPr>
        <p:blipFill>
          <a:blip r:embed="rId2" cstate="print"/>
          <a:srcRect l="25218" t="22144" r="39462"/>
          <a:stretch>
            <a:fillRect/>
          </a:stretch>
        </p:blipFill>
        <p:spPr bwMode="auto">
          <a:xfrm rot="396722">
            <a:off x="486727" y="502746"/>
            <a:ext cx="2762830" cy="4054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772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Результаты ГИА и ГАК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643998" cy="490062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Качественные показатели  выпуска обучающихся: 2020 г- количество обучающихся в группе 25;  выпущено по итогам  аттестации (кол- во, %)-25/100,  получили установленный разряд (кол- во, %)- 21/84, получили повышенный разряд (кол- во, %)-  4/16, получили пониженный разряд (кол- во, %) – 0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2021г- количество обучающихся в группе 25;  выпущено по итогам  аттестации (кол- во, %)-25/100, , получили установленный разряд (кол- во, %)- 20/80, получили повышенный разряд (кол- во, %)-  5/20,  получили пониженный разряд (кол- во, %) – 0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2022 г- количество обучающихся в группе 27;  выпущено по итогам  аттестации (кол- во, %)-27/100, получили установленный разряд (кол- во, %)- 20/75, получили повышенный 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разряд (кол- во, %)-  7/25, получили пониженный разряд (кол- во, %) – 0 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833CBB5-CE57-4FE1-8337-E9C500960E2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077200" cy="1200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Результаты участия обучающихся в выставках, конкурсах, олимпиадах, конференциях, соревнованиях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077200" cy="45005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2019-Давиденко В–компетенция  «Сантехника и отопление» в </a:t>
            </a:r>
            <a:r>
              <a:rPr lang="en-US" b="1" dirty="0" smtClean="0">
                <a:solidFill>
                  <a:srgbClr val="0000FF"/>
                </a:solidFill>
              </a:rPr>
              <a:t>VIII</a:t>
            </a:r>
            <a:r>
              <a:rPr lang="ru-RU" b="1" dirty="0" smtClean="0">
                <a:solidFill>
                  <a:srgbClr val="0000FF"/>
                </a:solidFill>
              </a:rPr>
              <a:t> Открытом региональном чемпионате «Молодые профессионалы»-РС(Я) –диплом 1 степени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2019 г Участие в Национальном  чемпионате «Молодые профессионалы»-2019 по  компетенции «Сантехника и отопление»  в городе Москва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2019г Егоров Январь –компетенция  «Сантехника и отопление» в </a:t>
            </a:r>
            <a:r>
              <a:rPr lang="en-US" b="1" dirty="0" smtClean="0">
                <a:solidFill>
                  <a:srgbClr val="0000FF"/>
                </a:solidFill>
              </a:rPr>
              <a:t>VIII</a:t>
            </a:r>
            <a:r>
              <a:rPr lang="ru-RU" b="1" dirty="0" smtClean="0">
                <a:solidFill>
                  <a:srgbClr val="0000FF"/>
                </a:solidFill>
              </a:rPr>
              <a:t> Открытом региональном чемпионате «Молодые профессионалы»-РС(Я) –диплом 3 степени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2021г – Пономарев Роман  Сертификат участника 1 Республиканской олимпиады профессионального мастерства обучающихся по специальностям СПО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2021 г </a:t>
            </a:r>
            <a:r>
              <a:rPr lang="ru-RU" b="1" dirty="0" err="1" smtClean="0">
                <a:solidFill>
                  <a:srgbClr val="0000FF"/>
                </a:solidFill>
              </a:rPr>
              <a:t>Щербинин</a:t>
            </a:r>
            <a:r>
              <a:rPr lang="ru-RU" b="1" dirty="0" smtClean="0">
                <a:solidFill>
                  <a:srgbClr val="0000FF"/>
                </a:solidFill>
              </a:rPr>
              <a:t> Павел- диплом конкурсанта компетенция  «Сантехника и отопление» в </a:t>
            </a:r>
            <a:r>
              <a:rPr lang="en-US" b="1" dirty="0" smtClean="0">
                <a:solidFill>
                  <a:srgbClr val="0000FF"/>
                </a:solidFill>
              </a:rPr>
              <a:t>I</a:t>
            </a:r>
            <a:r>
              <a:rPr lang="ru-RU" b="1" dirty="0" smtClean="0">
                <a:solidFill>
                  <a:srgbClr val="0000FF"/>
                </a:solidFill>
              </a:rPr>
              <a:t>Х Открытом региональном чемпионате «Молодые профессионалы»-РС(Я)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3315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09A00EC3-BE8D-49BF-8BF0-FD24B4089008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445869" cy="34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6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6CA6F17B-E35C-484B-BBD1-59A4D2203119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8438" name="Рисунок 4" descr="C:\Users\ЭлТех\Desktop\фото\Валерий\DSC_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571612"/>
            <a:ext cx="2129407" cy="292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66"/>
            <a:ext cx="261780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Рисунок 5" descr="C:\Users\ЭлТех\Desktop\фото\Валерий\DSC_01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000504"/>
            <a:ext cx="3562394" cy="237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71810"/>
            <a:ext cx="260047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14290"/>
            <a:ext cx="261780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077200" cy="5186378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2021 </a:t>
            </a:r>
            <a:r>
              <a:rPr lang="ru-RU" sz="2000" b="1" dirty="0" err="1" smtClean="0">
                <a:solidFill>
                  <a:srgbClr val="0000FF"/>
                </a:solidFill>
              </a:rPr>
              <a:t>Казарезов</a:t>
            </a:r>
            <a:r>
              <a:rPr lang="ru-RU" sz="2000" b="1" dirty="0" smtClean="0">
                <a:solidFill>
                  <a:srgbClr val="0000FF"/>
                </a:solidFill>
              </a:rPr>
              <a:t> Никита – Всероссийская олимпиада по Сварочному производству ССОП «Институт профессиональных компетенций»-1 место</a:t>
            </a:r>
          </a:p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2021 г- </a:t>
            </a:r>
            <a:r>
              <a:rPr lang="ru-RU" sz="2000" b="1" dirty="0" err="1" smtClean="0">
                <a:solidFill>
                  <a:srgbClr val="0000FF"/>
                </a:solidFill>
              </a:rPr>
              <a:t>Бобиев</a:t>
            </a:r>
            <a:r>
              <a:rPr lang="ru-RU" sz="2000" b="1" dirty="0" smtClean="0">
                <a:solidFill>
                  <a:srgbClr val="0000FF"/>
                </a:solidFill>
              </a:rPr>
              <a:t> Иван Всероссийская олимпиада по Охране труда для студентов СПО и ВУЗов 2 место. Образовательный </a:t>
            </a:r>
            <a:r>
              <a:rPr lang="ru-RU" sz="2000" b="1" dirty="0" err="1" smtClean="0">
                <a:solidFill>
                  <a:srgbClr val="0000FF"/>
                </a:solidFill>
              </a:rPr>
              <a:t>Онлайн</a:t>
            </a:r>
            <a:r>
              <a:rPr lang="ru-RU" sz="2000" b="1" dirty="0" smtClean="0">
                <a:solidFill>
                  <a:srgbClr val="0000FF"/>
                </a:solidFill>
              </a:rPr>
              <a:t> –проект г Омск</a:t>
            </a:r>
          </a:p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2022г – </a:t>
            </a:r>
            <a:r>
              <a:rPr lang="ru-RU" sz="2000" b="1" dirty="0" err="1" smtClean="0">
                <a:solidFill>
                  <a:srgbClr val="0000FF"/>
                </a:solidFill>
              </a:rPr>
              <a:t>Бобиев</a:t>
            </a:r>
            <a:r>
              <a:rPr lang="ru-RU" sz="2000" b="1" dirty="0" smtClean="0">
                <a:solidFill>
                  <a:srgbClr val="0000FF"/>
                </a:solidFill>
              </a:rPr>
              <a:t> И, Нечаев Д – НПК 16 Республиканского форума молодых исследователей «Шаг в будущую профессию», посвященного 85-летию Первого Президента РС(Я) М.Е. Николаева - Диплом 3 степени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833CBB5-CE57-4FE1-8337-E9C500960E2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077200" cy="914400"/>
          </a:xfrm>
        </p:spPr>
        <p:txBody>
          <a:bodyPr/>
          <a:lstStyle/>
          <a:p>
            <a:endParaRPr lang="ru-RU" sz="2800" b="1" dirty="0" smtClean="0">
              <a:solidFill>
                <a:srgbClr val="850D7F"/>
              </a:solidFill>
            </a:endParaRPr>
          </a:p>
        </p:txBody>
      </p:sp>
      <p:pic>
        <p:nvPicPr>
          <p:cNvPr id="10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019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8F82D4C4-5D28-4251-88BC-E06FC6ACF510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019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857496"/>
            <a:ext cx="261780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491724" y="3295094"/>
            <a:ext cx="261780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Участие мастера производственного обучения на конкурсах профессионального мастерства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1609B9"/>
                </a:solidFill>
              </a:rPr>
              <a:t>2019 г – сертификат эксперта по компетенции «Сантехника и отопление» в </a:t>
            </a:r>
            <a:r>
              <a:rPr lang="en-US" b="1" dirty="0" smtClean="0">
                <a:solidFill>
                  <a:srgbClr val="1609B9"/>
                </a:solidFill>
              </a:rPr>
              <a:t>VII</a:t>
            </a:r>
            <a:r>
              <a:rPr lang="ru-RU" b="1" dirty="0" smtClean="0">
                <a:solidFill>
                  <a:srgbClr val="1609B9"/>
                </a:solidFill>
              </a:rPr>
              <a:t> Открытом региональном чемпионате «Молодые профессионалы»-РС(Я)</a:t>
            </a:r>
          </a:p>
          <a:p>
            <a:r>
              <a:rPr lang="ru-RU" b="1" dirty="0" smtClean="0">
                <a:solidFill>
                  <a:srgbClr val="1609B9"/>
                </a:solidFill>
              </a:rPr>
              <a:t>2019г сертификат эксперта республиканского конкурса профессий среди коррекционных школ «Все работы хороши- выбирай на вкус»</a:t>
            </a:r>
          </a:p>
          <a:p>
            <a:r>
              <a:rPr lang="ru-RU" b="1" dirty="0" smtClean="0">
                <a:solidFill>
                  <a:srgbClr val="1609B9"/>
                </a:solidFill>
              </a:rPr>
              <a:t>2019г- сертификат эксперта по компетенции «Сантехника и отопление» в </a:t>
            </a:r>
            <a:r>
              <a:rPr lang="en-US" b="1" dirty="0" smtClean="0">
                <a:solidFill>
                  <a:srgbClr val="1609B9"/>
                </a:solidFill>
              </a:rPr>
              <a:t>VIII</a:t>
            </a:r>
            <a:r>
              <a:rPr lang="ru-RU" b="1" dirty="0" smtClean="0">
                <a:solidFill>
                  <a:srgbClr val="1609B9"/>
                </a:solidFill>
              </a:rPr>
              <a:t> Открытом региональном чемпионате «Молодые профессионалы»-РС(Я)</a:t>
            </a:r>
          </a:p>
          <a:p>
            <a:r>
              <a:rPr lang="ru-RU" b="1" dirty="0" smtClean="0">
                <a:solidFill>
                  <a:srgbClr val="1609B9"/>
                </a:solidFill>
              </a:rPr>
              <a:t>2021- сертификат эксперта по компетенции «Сантехника и отопление» в </a:t>
            </a:r>
            <a:r>
              <a:rPr lang="en-US" b="1" dirty="0" smtClean="0">
                <a:solidFill>
                  <a:srgbClr val="1609B9"/>
                </a:solidFill>
              </a:rPr>
              <a:t>I</a:t>
            </a:r>
            <a:r>
              <a:rPr lang="ru-RU" b="1" dirty="0" smtClean="0">
                <a:solidFill>
                  <a:srgbClr val="1609B9"/>
                </a:solidFill>
              </a:rPr>
              <a:t>Х Открытом региональном чемпионате «Молодые профессионалы»-РС(Я)</a:t>
            </a:r>
          </a:p>
          <a:p>
            <a:r>
              <a:rPr lang="ru-RU" b="1" dirty="0" smtClean="0">
                <a:solidFill>
                  <a:srgbClr val="1609B9"/>
                </a:solidFill>
              </a:rPr>
              <a:t>2022г Сертификат эксперта на 1 Республиканском конкурсе детских творческих проектов «Моя профессия- мое будущее»</a:t>
            </a:r>
          </a:p>
          <a:p>
            <a:r>
              <a:rPr lang="ru-RU" b="1" dirty="0" smtClean="0">
                <a:solidFill>
                  <a:srgbClr val="1609B9"/>
                </a:solidFill>
              </a:rPr>
              <a:t>2023г грамота за участие во Всероссийском конкурсе профессионального мастерства работников образования на образовательном портале «ФГОС </a:t>
            </a:r>
            <a:r>
              <a:rPr lang="ru-RU" b="1" dirty="0" err="1" smtClean="0">
                <a:solidFill>
                  <a:srgbClr val="1609B9"/>
                </a:solidFill>
              </a:rPr>
              <a:t>Онлайн</a:t>
            </a:r>
            <a:r>
              <a:rPr lang="ru-RU" b="1" dirty="0" smtClean="0">
                <a:solidFill>
                  <a:srgbClr val="1609B9"/>
                </a:solidFill>
              </a:rPr>
              <a:t>» Тема: Методическая разработка плана урока»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Эффективность работы по программно-методическому сопровождению образовательного процесса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900" b="1" u="sng" dirty="0" smtClean="0">
                <a:solidFill>
                  <a:srgbClr val="0000FF"/>
                </a:solidFill>
              </a:rPr>
              <a:t>Разработал в соответствии с требованиями</a:t>
            </a:r>
            <a:r>
              <a:rPr lang="ru-RU" sz="2900" b="1" dirty="0" smtClean="0">
                <a:solidFill>
                  <a:srgbClr val="0000FF"/>
                </a:solidFill>
              </a:rPr>
              <a:t>:</a:t>
            </a:r>
          </a:p>
          <a:p>
            <a:pPr algn="just"/>
            <a:r>
              <a:rPr lang="ru-RU" sz="2900" b="1" dirty="0" smtClean="0">
                <a:solidFill>
                  <a:srgbClr val="0000FF"/>
                </a:solidFill>
              </a:rPr>
              <a:t> учебно-методический комплекс по учебной и производственной практике программы подготовки квалифицированных рабочих, служащих по профессии 08.01.14  Монтажник санитарно - технических, вентиляционных систем и оборудования:</a:t>
            </a:r>
          </a:p>
          <a:p>
            <a:pPr algn="just"/>
            <a:r>
              <a:rPr lang="ru-RU" sz="2900" b="1" dirty="0" smtClean="0">
                <a:solidFill>
                  <a:srgbClr val="0000FF"/>
                </a:solidFill>
              </a:rPr>
              <a:t>- методические рекомендации по проведению уроков производственного обучения, отражающие использование им новых образовательных (производственных) технологий;</a:t>
            </a:r>
          </a:p>
          <a:p>
            <a:pPr algn="just"/>
            <a:r>
              <a:rPr lang="ru-RU" sz="2900" b="1" dirty="0" smtClean="0">
                <a:solidFill>
                  <a:srgbClr val="0000FF"/>
                </a:solidFill>
              </a:rPr>
              <a:t>-Программу учебной и производственной  практики</a:t>
            </a:r>
          </a:p>
          <a:p>
            <a:pPr algn="just"/>
            <a:r>
              <a:rPr lang="ru-RU" sz="2900" b="1" dirty="0" smtClean="0">
                <a:solidFill>
                  <a:srgbClr val="0000FF"/>
                </a:solidFill>
              </a:rPr>
              <a:t>- Фонд оценочных средств по ПМ. 01. Монтаж санитарно - технических систем и оборудования, ПМ.03. Электрогазосварка   программы подготовки квалифицированных рабочих, служащих,</a:t>
            </a:r>
          </a:p>
          <a:p>
            <a:pPr algn="just"/>
            <a:r>
              <a:rPr lang="ru-RU" sz="2900" b="1" dirty="0" smtClean="0">
                <a:solidFill>
                  <a:srgbClr val="0000FF"/>
                </a:solidFill>
              </a:rPr>
              <a:t> - Программа итоговой государственной аттестации выпускников по профессии</a:t>
            </a:r>
          </a:p>
          <a:p>
            <a:pPr algn="just"/>
            <a:r>
              <a:rPr lang="ru-RU" sz="2900" b="1" dirty="0" smtClean="0">
                <a:solidFill>
                  <a:srgbClr val="0000FF"/>
                </a:solidFill>
              </a:rPr>
              <a:t>- Фонд оценочных средств  по УП О1. ПМ. 01. Монтаж санитарно-технических систем и оборудования, УП03. ПМ. 03. Электрогазосварка</a:t>
            </a:r>
          </a:p>
          <a:p>
            <a:pPr algn="just"/>
            <a:r>
              <a:rPr lang="ru-RU" sz="2900" b="1" dirty="0" smtClean="0">
                <a:solidFill>
                  <a:srgbClr val="0000FF"/>
                </a:solidFill>
              </a:rPr>
              <a:t>- Календарно- тематический план по учебной практике ПМ. 01. Монтаж санитарно - технических систем и оборудования, ПМ. 03. Электрогазосварка</a:t>
            </a: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Результаты использования новых образовательных технологий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 algn="just">
              <a:buNone/>
            </a:pPr>
            <a:r>
              <a:rPr lang="ru-RU" sz="2400" b="1" dirty="0" smtClean="0">
                <a:solidFill>
                  <a:srgbClr val="1609B9"/>
                </a:solidFill>
              </a:rPr>
              <a:t>Использует в своей деятельности новые образовательные технологии (в том числе ЭОР и ИКТ)</a:t>
            </a:r>
            <a:endParaRPr lang="ru-RU" sz="1600" b="1" dirty="0" smtClean="0">
              <a:solidFill>
                <a:srgbClr val="1609B9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1609B9"/>
                </a:solidFill>
              </a:rPr>
              <a:t>Информационно-коммуникационные технологии</a:t>
            </a:r>
            <a:endParaRPr lang="ru-RU" sz="1600" b="1" dirty="0" smtClean="0">
              <a:solidFill>
                <a:srgbClr val="1609B9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1609B9"/>
                </a:solidFill>
              </a:rPr>
              <a:t>Здоровьесберегающие технологии</a:t>
            </a:r>
            <a:endParaRPr lang="ru-RU" sz="1600" b="1" dirty="0" smtClean="0">
              <a:solidFill>
                <a:srgbClr val="1609B9"/>
              </a:solidFill>
            </a:endParaRPr>
          </a:p>
          <a:p>
            <a:pPr lvl="0" algn="just"/>
            <a:r>
              <a:rPr lang="ru-RU" b="1" dirty="0" err="1" smtClean="0">
                <a:solidFill>
                  <a:srgbClr val="1609B9"/>
                </a:solidFill>
              </a:rPr>
              <a:t>проектно-иссследовательские</a:t>
            </a:r>
            <a:r>
              <a:rPr lang="ru-RU" b="1" dirty="0" smtClean="0">
                <a:solidFill>
                  <a:srgbClr val="1609B9"/>
                </a:solidFill>
              </a:rPr>
              <a:t>  технологии</a:t>
            </a:r>
            <a:endParaRPr lang="ru-RU" sz="1600" b="1" dirty="0" smtClean="0">
              <a:solidFill>
                <a:srgbClr val="1609B9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1609B9"/>
                </a:solidFill>
              </a:rPr>
              <a:t>В период дистанционного обучения широко используются электронные образовательные ресурсы: </a:t>
            </a:r>
          </a:p>
          <a:p>
            <a:pPr algn="just"/>
            <a:r>
              <a:rPr lang="ru-RU" b="1" dirty="0" smtClean="0">
                <a:solidFill>
                  <a:srgbClr val="1609B9"/>
                </a:solidFill>
              </a:rPr>
              <a:t>систему электронного обучения и тестирования MOODLE (</a:t>
            </a:r>
            <a:r>
              <a:rPr lang="ru-RU" b="1" dirty="0" err="1" smtClean="0">
                <a:solidFill>
                  <a:srgbClr val="1609B9"/>
                </a:solidFill>
              </a:rPr>
              <a:t>yafek.su</a:t>
            </a:r>
            <a:r>
              <a:rPr lang="ru-RU" b="1" dirty="0" smtClean="0">
                <a:solidFill>
                  <a:srgbClr val="1609B9"/>
                </a:solidFill>
              </a:rPr>
              <a:t>), образовательный интернет-проект </a:t>
            </a:r>
            <a:r>
              <a:rPr lang="ru-RU" b="1" dirty="0" err="1" smtClean="0">
                <a:solidFill>
                  <a:srgbClr val="1609B9"/>
                </a:solidFill>
              </a:rPr>
              <a:t>Инфоурок</a:t>
            </a:r>
            <a:r>
              <a:rPr lang="ru-RU" b="1" dirty="0" smtClean="0">
                <a:solidFill>
                  <a:srgbClr val="1609B9"/>
                </a:solidFill>
              </a:rPr>
              <a:t> (http://infourok.ru), систему </a:t>
            </a:r>
            <a:r>
              <a:rPr lang="ru-RU" b="1" dirty="0" err="1" smtClean="0">
                <a:solidFill>
                  <a:srgbClr val="1609B9"/>
                </a:solidFill>
              </a:rPr>
              <a:t>онлайн-тестов</a:t>
            </a:r>
            <a:r>
              <a:rPr lang="ru-RU" b="1" dirty="0" smtClean="0">
                <a:solidFill>
                  <a:srgbClr val="1609B9"/>
                </a:solidFill>
              </a:rPr>
              <a:t> https://onlinetestpad.com/, платформу для проведения </a:t>
            </a:r>
            <a:r>
              <a:rPr lang="ru-RU" b="1" dirty="0" err="1" smtClean="0">
                <a:solidFill>
                  <a:srgbClr val="1609B9"/>
                </a:solidFill>
              </a:rPr>
              <a:t>онлайн-занятий</a:t>
            </a:r>
            <a:r>
              <a:rPr lang="ru-RU" b="1" dirty="0" smtClean="0">
                <a:solidFill>
                  <a:srgbClr val="1609B9"/>
                </a:solidFill>
              </a:rPr>
              <a:t> ZOOM.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Обобщение и распространение опыта практических результатов своей профессиональной деятельности, публикация трудов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357298"/>
            <a:ext cx="4607378" cy="32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3186759" cy="43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rgbClr val="1609B9"/>
                </a:solidFill>
              </a:rPr>
              <a:t>2022г Сертификат эксперта на 1 Республиканском конкурсе детских творческих проектов «Моя профессия- мое будущее»</a:t>
            </a:r>
          </a:p>
          <a:p>
            <a:pPr algn="just"/>
            <a:r>
              <a:rPr lang="ru-RU" b="1" dirty="0" smtClean="0">
                <a:solidFill>
                  <a:srgbClr val="1609B9"/>
                </a:solidFill>
              </a:rPr>
              <a:t>2023 г помощь в организации и проведении школьного конкурса «Инженерная семья 2023» МОБУ СОШ№1г Якутск.</a:t>
            </a:r>
          </a:p>
          <a:p>
            <a:pPr algn="just"/>
            <a:r>
              <a:rPr lang="ru-RU" b="1" dirty="0" smtClean="0">
                <a:solidFill>
                  <a:srgbClr val="1609B9"/>
                </a:solidFill>
              </a:rPr>
              <a:t>2023г- участие в организации мероприятия </a:t>
            </a:r>
            <a:r>
              <a:rPr lang="ru-RU" b="1" dirty="0" err="1" smtClean="0">
                <a:solidFill>
                  <a:srgbClr val="1609B9"/>
                </a:solidFill>
              </a:rPr>
              <a:t>профориентационной</a:t>
            </a:r>
            <a:r>
              <a:rPr lang="ru-RU" b="1" dirty="0" smtClean="0">
                <a:solidFill>
                  <a:srgbClr val="1609B9"/>
                </a:solidFill>
              </a:rPr>
              <a:t> работы среди школьников МОБУ СОШ №10</a:t>
            </a:r>
          </a:p>
          <a:p>
            <a:pPr algn="just"/>
            <a:r>
              <a:rPr lang="ru-RU" b="1" dirty="0" smtClean="0">
                <a:solidFill>
                  <a:srgbClr val="1609B9"/>
                </a:solidFill>
              </a:rPr>
              <a:t>2023г – Сертификат участника  Республиканского форума по наставничеству в сфере воспитания для педагогических работников и обучающихся СПО РС(Я) «Наставничество как ресурс профессионального развития педагогов и обучающихся, посвященном Году педагога и наставника»</a:t>
            </a:r>
          </a:p>
          <a:p>
            <a:pPr algn="just"/>
            <a:r>
              <a:rPr lang="ru-RU" b="1" i="1" dirty="0" smtClean="0">
                <a:solidFill>
                  <a:srgbClr val="1609B9"/>
                </a:solidFill>
              </a:rPr>
              <a:t> </a:t>
            </a:r>
            <a:endParaRPr lang="ru-RU" b="1" dirty="0" smtClean="0">
              <a:solidFill>
                <a:srgbClr val="1609B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043890" cy="597391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900" b="1" dirty="0" smtClean="0">
                <a:solidFill>
                  <a:srgbClr val="1609B9"/>
                </a:solidFill>
              </a:rPr>
              <a:t>2023 г сертификат №СП1000246356 о подтверждении публикации на официальном сайте издания </a:t>
            </a:r>
            <a:r>
              <a:rPr lang="en-US" sz="2900" b="1" dirty="0" err="1" smtClean="0">
                <a:solidFill>
                  <a:srgbClr val="1609B9"/>
                </a:solidFill>
              </a:rPr>
              <a:t>fgosonline</a:t>
            </a:r>
            <a:r>
              <a:rPr lang="ru-RU" sz="2900" b="1" dirty="0" smtClean="0">
                <a:solidFill>
                  <a:srgbClr val="1609B9"/>
                </a:solidFill>
              </a:rPr>
              <a:t>.</a:t>
            </a:r>
            <a:r>
              <a:rPr lang="en-US" sz="2900" b="1" dirty="0" err="1" smtClean="0">
                <a:solidFill>
                  <a:srgbClr val="1609B9"/>
                </a:solidFill>
              </a:rPr>
              <a:t>ru</a:t>
            </a:r>
            <a:r>
              <a:rPr lang="en-US" sz="2900" b="1" dirty="0" smtClean="0">
                <a:solidFill>
                  <a:srgbClr val="1609B9"/>
                </a:solidFill>
              </a:rPr>
              <a:t> </a:t>
            </a:r>
            <a:r>
              <a:rPr lang="ru-RU" sz="2900" b="1" dirty="0" smtClean="0">
                <a:solidFill>
                  <a:srgbClr val="1609B9"/>
                </a:solidFill>
              </a:rPr>
              <a:t>учебно-методического  материала «Методическая разработка плана урока»</a:t>
            </a:r>
          </a:p>
          <a:p>
            <a:pPr algn="just">
              <a:lnSpc>
                <a:spcPct val="120000"/>
              </a:lnSpc>
            </a:pPr>
            <a:r>
              <a:rPr lang="ru-RU" sz="2900" b="1" dirty="0" smtClean="0">
                <a:solidFill>
                  <a:srgbClr val="1609B9"/>
                </a:solidFill>
              </a:rPr>
              <a:t>2023г грамота за участие во Всероссийском конкурсе профессионального мастерства работников образования Тема: «Методическая разработка плана урока»  на образовательном портале «ФГОС </a:t>
            </a:r>
            <a:r>
              <a:rPr lang="ru-RU" sz="2900" b="1" dirty="0" err="1" smtClean="0">
                <a:solidFill>
                  <a:srgbClr val="1609B9"/>
                </a:solidFill>
              </a:rPr>
              <a:t>Онлайн</a:t>
            </a:r>
            <a:r>
              <a:rPr lang="ru-RU" sz="2900" b="1" dirty="0" smtClean="0">
                <a:solidFill>
                  <a:srgbClr val="1609B9"/>
                </a:solidFill>
              </a:rPr>
              <a:t>»</a:t>
            </a:r>
          </a:p>
          <a:p>
            <a:pPr algn="just">
              <a:lnSpc>
                <a:spcPct val="120000"/>
              </a:lnSpc>
            </a:pPr>
            <a:r>
              <a:rPr lang="ru-RU" sz="2900" b="1" dirty="0" smtClean="0">
                <a:solidFill>
                  <a:srgbClr val="1609B9"/>
                </a:solidFill>
              </a:rPr>
              <a:t>2023 г Свидетельство о публикации на сайте «</a:t>
            </a:r>
            <a:r>
              <a:rPr lang="ru-RU" sz="2900" b="1" dirty="0" err="1" smtClean="0">
                <a:solidFill>
                  <a:srgbClr val="1609B9"/>
                </a:solidFill>
              </a:rPr>
              <a:t>Инфоурок</a:t>
            </a:r>
            <a:r>
              <a:rPr lang="ru-RU" sz="2900" b="1" dirty="0" smtClean="0">
                <a:solidFill>
                  <a:srgbClr val="1609B9"/>
                </a:solidFill>
              </a:rPr>
              <a:t>» тема «Рабочая программа учебной практики по профессии «Слесарь-сантехник»»</a:t>
            </a:r>
          </a:p>
          <a:p>
            <a:pPr algn="just">
              <a:lnSpc>
                <a:spcPct val="120000"/>
              </a:lnSpc>
            </a:pPr>
            <a:r>
              <a:rPr lang="ru-RU" sz="2900" b="1" dirty="0" smtClean="0">
                <a:solidFill>
                  <a:srgbClr val="1609B9"/>
                </a:solidFill>
              </a:rPr>
              <a:t>2023 Свидетельство о публикации на сайте «</a:t>
            </a:r>
            <a:r>
              <a:rPr lang="ru-RU" sz="2900" b="1" dirty="0" err="1" smtClean="0">
                <a:solidFill>
                  <a:srgbClr val="1609B9"/>
                </a:solidFill>
              </a:rPr>
              <a:t>Инфоурок</a:t>
            </a:r>
            <a:r>
              <a:rPr lang="ru-RU" sz="2900" b="1" dirty="0" smtClean="0">
                <a:solidFill>
                  <a:srgbClr val="1609B9"/>
                </a:solidFill>
              </a:rPr>
              <a:t>» тема «Программа учебной практики по профессии 08.01.14 Монтажник санитарно - технических, вентиляционных систем и оборудования»»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2657" y="714356"/>
            <a:ext cx="4188107" cy="575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469982" cy="482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34368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428868"/>
            <a:ext cx="256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44821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333160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3065462" cy="433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-2932" r="-1152"/>
          <a:stretch>
            <a:fillRect/>
          </a:stretch>
        </p:blipFill>
        <p:spPr bwMode="auto">
          <a:xfrm>
            <a:off x="5429256" y="571480"/>
            <a:ext cx="31903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4100" t="2662" r="4610"/>
          <a:stretch>
            <a:fillRect/>
          </a:stretch>
        </p:blipFill>
        <p:spPr bwMode="auto">
          <a:xfrm rot="10800000">
            <a:off x="642910" y="571480"/>
            <a:ext cx="3082825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00042"/>
            <a:ext cx="2974998" cy="40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786190"/>
            <a:ext cx="407504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Результативность внеурочной деятельности мастера производственного обучения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Кружок технического творчества. Ежегодное участие с изделиями на выставке Технического творчества в рамках НПК  «Шаг в будущую профессию» и участие в конкурсе профессионального мастерства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2019-Давиденко В–компетенция  «Сантехника и отопление» в </a:t>
            </a:r>
            <a:r>
              <a:rPr lang="en-US" sz="1200" b="1" dirty="0" smtClean="0">
                <a:solidFill>
                  <a:srgbClr val="1609B9"/>
                </a:solidFill>
              </a:rPr>
              <a:t>VIII</a:t>
            </a:r>
            <a:r>
              <a:rPr lang="ru-RU" sz="1200" b="1" dirty="0" smtClean="0">
                <a:solidFill>
                  <a:srgbClr val="1609B9"/>
                </a:solidFill>
              </a:rPr>
              <a:t> Открытом региональном чемпионате «Молодые профессионалы»-РС(Я) –диплом 1 степени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2019 г Участие в Национальном  чемпионате «Молодые профессионалы»-2019 по  компетенции «Сантехника и отопление»  в городе Москва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2019г Егоров Январь –компетенция  «Сантехника и отопление» в </a:t>
            </a:r>
            <a:r>
              <a:rPr lang="en-US" sz="1200" b="1" dirty="0" smtClean="0">
                <a:solidFill>
                  <a:srgbClr val="1609B9"/>
                </a:solidFill>
              </a:rPr>
              <a:t>VIII</a:t>
            </a:r>
            <a:r>
              <a:rPr lang="ru-RU" sz="1200" b="1" dirty="0" smtClean="0">
                <a:solidFill>
                  <a:srgbClr val="1609B9"/>
                </a:solidFill>
              </a:rPr>
              <a:t> Открытом региональном чемпионате «Молодые профессионалы»-РС(Я) –диплом 3 степени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2021г – Пономарев Роман  Сертификат участника 1 Республиканской олимпиады профессионального мастерства обучающихся по специальностям СПО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2021 г </a:t>
            </a:r>
            <a:r>
              <a:rPr lang="ru-RU" sz="1200" b="1" dirty="0" err="1" smtClean="0">
                <a:solidFill>
                  <a:srgbClr val="1609B9"/>
                </a:solidFill>
              </a:rPr>
              <a:t>Щербинин</a:t>
            </a:r>
            <a:r>
              <a:rPr lang="ru-RU" sz="1200" b="1" dirty="0" smtClean="0">
                <a:solidFill>
                  <a:srgbClr val="1609B9"/>
                </a:solidFill>
              </a:rPr>
              <a:t> Павел- диплом конкурсанта компетенция  «Сантехника и отопление» в </a:t>
            </a:r>
            <a:r>
              <a:rPr lang="en-US" sz="1200" b="1" dirty="0" smtClean="0">
                <a:solidFill>
                  <a:srgbClr val="1609B9"/>
                </a:solidFill>
              </a:rPr>
              <a:t>I</a:t>
            </a:r>
            <a:r>
              <a:rPr lang="ru-RU" sz="1200" b="1" dirty="0" smtClean="0">
                <a:solidFill>
                  <a:srgbClr val="1609B9"/>
                </a:solidFill>
              </a:rPr>
              <a:t>Х Открытом региональном чемпионате «Молодые профессионалы»-РС(Я)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2021 </a:t>
            </a:r>
            <a:r>
              <a:rPr lang="ru-RU" sz="1200" b="1" dirty="0" err="1" smtClean="0">
                <a:solidFill>
                  <a:srgbClr val="1609B9"/>
                </a:solidFill>
              </a:rPr>
              <a:t>Казарезов</a:t>
            </a:r>
            <a:r>
              <a:rPr lang="ru-RU" sz="1200" b="1" dirty="0" smtClean="0">
                <a:solidFill>
                  <a:srgbClr val="1609B9"/>
                </a:solidFill>
              </a:rPr>
              <a:t> Никита – Всероссийская олимпиада по Сварочному производству ССОП «Институт профессиональных компетенций»-1 место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2022г – </a:t>
            </a:r>
            <a:r>
              <a:rPr lang="ru-RU" sz="1200" b="1" dirty="0" err="1" smtClean="0">
                <a:solidFill>
                  <a:srgbClr val="1609B9"/>
                </a:solidFill>
              </a:rPr>
              <a:t>Бобиев</a:t>
            </a:r>
            <a:r>
              <a:rPr lang="ru-RU" sz="1200" b="1" dirty="0" smtClean="0">
                <a:solidFill>
                  <a:srgbClr val="1609B9"/>
                </a:solidFill>
              </a:rPr>
              <a:t> И, Нечаев Д – НПК 16 Республиканского форума молодых исследователей «Шаг в будущую профессию», посвященного 85-летию Первого Президента РС(Я) М.Е. Николаева - Диплом 3 степени 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 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Студенты привлечены к ремонтным работам  в техникуме- ремонт санитарно-технического оборудования, сварка металлического ограждения вокруг общежития. </a:t>
            </a:r>
          </a:p>
          <a:p>
            <a:pPr algn="just"/>
            <a:r>
              <a:rPr lang="ru-RU" sz="1200" b="1" dirty="0" smtClean="0">
                <a:solidFill>
                  <a:srgbClr val="1609B9"/>
                </a:solidFill>
              </a:rPr>
              <a:t>Изготовляют  металлические печки для обогрева и приготовления еды для СВО</a:t>
            </a:r>
            <a:endParaRPr lang="ru-RU" sz="1200" b="1" dirty="0">
              <a:solidFill>
                <a:srgbClr val="1609B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850D7F"/>
                </a:solidFill>
              </a:rPr>
              <a:t>Социальное партнёрство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АО «Якутская энергоремонтная компания»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ООО «</a:t>
            </a:r>
            <a:r>
              <a:rPr lang="ru-RU" sz="2400" b="1" dirty="0" err="1" smtClean="0">
                <a:solidFill>
                  <a:srgbClr val="0000FF"/>
                </a:solidFill>
              </a:rPr>
              <a:t>Газтепломонтаж</a:t>
            </a:r>
            <a:r>
              <a:rPr lang="ru-RU" sz="2400" b="1" dirty="0" smtClean="0">
                <a:solidFill>
                  <a:srgbClr val="0000FF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ООО «</a:t>
            </a:r>
            <a:r>
              <a:rPr lang="ru-RU" sz="2400" b="1" dirty="0" err="1" smtClean="0">
                <a:solidFill>
                  <a:srgbClr val="0000FF"/>
                </a:solidFill>
              </a:rPr>
              <a:t>СтройКонсалтинг</a:t>
            </a:r>
            <a:r>
              <a:rPr lang="ru-RU" sz="2400" b="1" dirty="0" smtClean="0">
                <a:solidFill>
                  <a:srgbClr val="0000FF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ООО ПКФ «Континент»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УК ЖКХ «Столичное»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ПАО «ЛОРП»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МКУ «Управа Промышленный округ» городского округа г. Якутск</a:t>
            </a:r>
          </a:p>
        </p:txBody>
      </p:sp>
      <p:sp>
        <p:nvSpPr>
          <p:cNvPr id="29700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C1EDF484-6423-46A9-841E-1F2288BB4141}" type="slidenum">
              <a:rPr lang="ru-RU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077200" cy="1214446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Результаты проведенных мастером производственного обучения   конференций, выставок, конкурсов профессионального мастерства, иных конкурсов и аналогичных мероприятий (в области обучаемого ПМ, курса обучающихся)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401080" cy="490062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2019г -Давиденко В– отборочный этап профессионального мастерства внутри техникума компетенция  «Сантехника и отопление» -1 место 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2021- </a:t>
            </a:r>
            <a:r>
              <a:rPr lang="ru-RU" sz="1800" b="1" dirty="0" err="1" smtClean="0">
                <a:solidFill>
                  <a:srgbClr val="0000FF"/>
                </a:solidFill>
              </a:rPr>
              <a:t>Прыткин</a:t>
            </a:r>
            <a:r>
              <a:rPr lang="ru-RU" sz="1800" b="1" dirty="0" smtClean="0">
                <a:solidFill>
                  <a:srgbClr val="0000FF"/>
                </a:solidFill>
              </a:rPr>
              <a:t> Даниэль –отборочный этап профессионального мастерства внутри техникума «Молодые профессионалы» Сварочные технологии -3 место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2021 – Рыков Никита отборочный этап профессионального мастерства внутри техникума «Молодые профессионалы»  Сантехника и отопление -2 место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2021 – </a:t>
            </a:r>
            <a:r>
              <a:rPr lang="ru-RU" sz="1800" b="1" dirty="0" err="1" smtClean="0">
                <a:solidFill>
                  <a:srgbClr val="0000FF"/>
                </a:solidFill>
              </a:rPr>
              <a:t>Щербинин</a:t>
            </a:r>
            <a:r>
              <a:rPr lang="ru-RU" sz="1800" b="1" dirty="0" smtClean="0">
                <a:solidFill>
                  <a:srgbClr val="0000FF"/>
                </a:solidFill>
              </a:rPr>
              <a:t> Павел отборочный этап профессионального мастерства внутри техникума «Молодые профессионалы» Сантехника и отопление-1 место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2022- </a:t>
            </a:r>
            <a:r>
              <a:rPr lang="ru-RU" sz="1800" b="1" dirty="0" err="1" smtClean="0">
                <a:solidFill>
                  <a:srgbClr val="0000FF"/>
                </a:solidFill>
              </a:rPr>
              <a:t>Базанов</a:t>
            </a:r>
            <a:r>
              <a:rPr lang="ru-RU" sz="1800" b="1" dirty="0" smtClean="0">
                <a:solidFill>
                  <a:srgbClr val="0000FF"/>
                </a:solidFill>
              </a:rPr>
              <a:t> Богдан - отборочный этап профессионального мастерства внутри техникума «Молодые профессионалы» Сварочные технологии -2 место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833CBB5-CE57-4FE1-8337-E9C500960E2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2272783" cy="312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833CBB5-CE57-4FE1-8337-E9C500960E2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00372"/>
            <a:ext cx="261780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258000"/>
            <a:ext cx="261780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365256" y="-150469"/>
            <a:ext cx="258472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857620" cy="27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431873" cy="242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714488"/>
            <a:ext cx="3833982" cy="26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0"/>
            <a:ext cx="4042431" cy="283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286124"/>
            <a:ext cx="4382328" cy="307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6900863" cy="5715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850D7F"/>
                </a:solidFill>
              </a:rPr>
              <a:t>Образование: </a:t>
            </a:r>
            <a:r>
              <a:rPr lang="ru-RU" dirty="0" smtClean="0">
                <a:solidFill>
                  <a:srgbClr val="850D7F"/>
                </a:solidFill>
              </a:rPr>
              <a:t/>
            </a:r>
            <a:br>
              <a:rPr lang="ru-RU" dirty="0" smtClean="0">
                <a:solidFill>
                  <a:srgbClr val="850D7F"/>
                </a:solidFill>
              </a:rPr>
            </a:br>
            <a:endParaRPr lang="ru-RU" dirty="0" smtClean="0">
              <a:solidFill>
                <a:srgbClr val="850D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29613" cy="5257800"/>
          </a:xfrm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1984г ГПТУ№3 г Димитровград, профессия «электромонтажник по освещению и осветительным сетям и электрооборудованию», электромонтажник четвертого разряда, 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1986г Магнитогорский индустриально педагогический техникум, техник-электрик, мастер производственного обучения, электромонтажник пятого разряда, 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1989 г СПТУ № 16 г Якутск, газосварщик третьего разряда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Якутский Государственный университет, профессиональное обучение, специальные и технические дисциплины,  инженер – педагог;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 Аварийно-диспетчерская служба № 5 города Якутска, слесарь-сантехник пятого разряда.</a:t>
            </a:r>
          </a:p>
          <a:p>
            <a:pPr algn="just">
              <a:defRPr/>
            </a:pPr>
            <a:endParaRPr lang="ru-RU" sz="2300" dirty="0"/>
          </a:p>
        </p:txBody>
      </p:sp>
      <p:sp>
        <p:nvSpPr>
          <p:cNvPr id="4100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0266E349-8DFD-4278-97BB-664408C4FF81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329613" cy="61864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2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F19323BE-8D2A-4CB1-AE7C-2A4AE92A8C7C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5123" name="Picture 3" descr="C:\Users\ЭлТех\Desktop\аттестация-18\дип.jpg"/>
          <p:cNvPicPr>
            <a:picLocks noChangeAspect="1" noChangeArrowheads="1"/>
          </p:cNvPicPr>
          <p:nvPr/>
        </p:nvPicPr>
        <p:blipFill>
          <a:blip r:embed="rId2"/>
          <a:srcRect l="55563" t="1170" b="3740"/>
          <a:stretch>
            <a:fillRect/>
          </a:stretch>
        </p:blipFill>
        <p:spPr bwMode="auto">
          <a:xfrm>
            <a:off x="785786" y="428604"/>
            <a:ext cx="3429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ЭлТех\Desktop\аттестация-18\дип2.jpg"/>
          <p:cNvPicPr>
            <a:picLocks noChangeAspect="1" noChangeArrowheads="1"/>
          </p:cNvPicPr>
          <p:nvPr/>
        </p:nvPicPr>
        <p:blipFill>
          <a:blip r:embed="rId3"/>
          <a:srcRect l="43291"/>
          <a:stretch>
            <a:fillRect/>
          </a:stretch>
        </p:blipFill>
        <p:spPr bwMode="auto">
          <a:xfrm>
            <a:off x="4857750" y="357188"/>
            <a:ext cx="37592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Users\ЭлТех\Desktop\аттестация-18\дип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863" t="3767" r="7611" b="5797"/>
          <a:stretch>
            <a:fillRect/>
          </a:stretch>
        </p:blipFill>
        <p:spPr>
          <a:xfrm>
            <a:off x="214313" y="357188"/>
            <a:ext cx="5143500" cy="3429000"/>
          </a:xfrm>
          <a:noFill/>
        </p:spPr>
      </p:pic>
      <p:sp>
        <p:nvSpPr>
          <p:cNvPr id="6146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FEA01B53-A474-423B-BF50-14576587F931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6148" name="Picture 2" descr="C:\Users\ЭлТех\Desktop\аттестация-18\у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357688"/>
            <a:ext cx="69865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Users\ЭлТех\Desktop\аттестация-18\аттест.jpg"/>
          <p:cNvPicPr>
            <a:picLocks noChangeAspect="1" noChangeArrowheads="1"/>
          </p:cNvPicPr>
          <p:nvPr/>
        </p:nvPicPr>
        <p:blipFill>
          <a:blip r:embed="rId4"/>
          <a:srcRect l="5576" t="2008" r="50916" b="4800"/>
          <a:stretch>
            <a:fillRect/>
          </a:stretch>
        </p:blipFill>
        <p:spPr bwMode="auto">
          <a:xfrm>
            <a:off x="5643563" y="357188"/>
            <a:ext cx="33575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671513"/>
          </a:xfrm>
        </p:spPr>
        <p:txBody>
          <a:bodyPr>
            <a:normAutofit fontScale="90000"/>
          </a:bodyPr>
          <a:lstStyle/>
          <a:p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75"/>
            <a:ext cx="8429684" cy="5686425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3200" b="1" dirty="0" smtClean="0">
                <a:solidFill>
                  <a:srgbClr val="850D7F"/>
                </a:solidFill>
              </a:rPr>
              <a:t>Квалификационная категория:</a:t>
            </a:r>
          </a:p>
          <a:p>
            <a:pPr>
              <a:buFontTx/>
              <a:buNone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Высшая категория мастера производственного обучения, 2018 г</a:t>
            </a:r>
          </a:p>
          <a:p>
            <a:pPr>
              <a:buFontTx/>
              <a:buNone/>
              <a:defRPr/>
            </a:pPr>
            <a:r>
              <a:rPr lang="ru-RU" sz="3200" b="1" dirty="0" smtClean="0">
                <a:solidFill>
                  <a:srgbClr val="850D7F"/>
                </a:solidFill>
              </a:rPr>
              <a:t>Педагогический стаж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36 год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3200" b="1" dirty="0" smtClean="0"/>
              <a:t> </a:t>
            </a:r>
          </a:p>
          <a:p>
            <a:pPr>
              <a:buFontTx/>
              <a:buNone/>
              <a:defRPr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 данной должности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36 год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pPr>
              <a:buFontTx/>
              <a:buNone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 данном учреждении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35 лет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3200" dirty="0"/>
          </a:p>
        </p:txBody>
      </p:sp>
      <p:sp>
        <p:nvSpPr>
          <p:cNvPr id="7172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66ED9EF3-608F-4F05-A48F-2D2A3C1D7699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72500" cy="928687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rgbClr val="850D7F"/>
                </a:solidFill>
              </a:rPr>
              <a:t>Курсы повышения квалификации: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88"/>
            <a:ext cx="8077200" cy="490061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2022г-Сертификат о прохождении стажировки в АО «Якутская энергоремонтная  компания» по направлению Сантехника и отопление – 144 ч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2022 г-  удостоверение о повышении квалификации № 140400079676 по программе «Обучение мерам пожарной безопасности ответственных должностных лиц на объектах защиты, предназначенных для проживания или временного пребывания 50 и более человек одновременно »  ГАУ ДПОРС(Я) «ИРПО» -26ч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2023г Удостоверение  о повышении квалификации ПК 00480097 по программе «Организация работы с обучающимися с ограниченными возможностями здоровья (ОВЗ) в соответствии с ФГОС»  ООО «</a:t>
            </a:r>
            <a:r>
              <a:rPr lang="ru-RU" sz="1600" b="1" dirty="0" err="1" smtClean="0">
                <a:solidFill>
                  <a:srgbClr val="0000FF"/>
                </a:solidFill>
              </a:rPr>
              <a:t>Инфоурок</a:t>
            </a:r>
            <a:r>
              <a:rPr lang="ru-RU" sz="1600" b="1" dirty="0" smtClean="0">
                <a:solidFill>
                  <a:srgbClr val="0000FF"/>
                </a:solidFill>
              </a:rPr>
              <a:t>»- 72 ч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8196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6B7DD44E-1BCB-4A7D-83F8-04DA2F280382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077200" cy="857250"/>
          </a:xfrm>
        </p:spPr>
        <p:txBody>
          <a:bodyPr/>
          <a:lstStyle/>
          <a:p>
            <a:r>
              <a:rPr lang="ru-RU" sz="2800" b="1" smtClean="0">
                <a:solidFill>
                  <a:srgbClr val="850D7F"/>
                </a:solidFill>
              </a:rPr>
              <a:t>Курсы повышения квалификации:</a:t>
            </a:r>
            <a:endParaRPr lang="ru-RU" sz="2800" smtClean="0"/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267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45AC0AEF-95A3-425E-94FE-AD70942D5C0B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3176589" cy="436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18012" y="2996906"/>
            <a:ext cx="306490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Результаты освоения обучающимися образовательных программ (по итогам мониторингов, проводимых организацией)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За межаттестационный период средний уровень успеваемости - 100 %, качества –86.5%: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2018-2019 уч. год успеваемость - 100%, качество –86 %;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2019-2020 уч. год успеваемость - 100%, качество – 86 %;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2020-2021 уч. год успеваемость - 100%, качество – 86,3%;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2021- 2022 </a:t>
            </a:r>
            <a:r>
              <a:rPr lang="ru-RU" sz="2000" b="1" dirty="0" err="1" smtClean="0">
                <a:solidFill>
                  <a:srgbClr val="0000FF"/>
                </a:solidFill>
              </a:rPr>
              <a:t>уч.год</a:t>
            </a:r>
            <a:r>
              <a:rPr lang="ru-RU" sz="2000" b="1" dirty="0" smtClean="0">
                <a:solidFill>
                  <a:srgbClr val="0000FF"/>
                </a:solidFill>
              </a:rPr>
              <a:t> успеваемость -100%, качество- 88%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2378" name="Номер слайда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28363DA7-D0C7-48E7-8C7B-3308F91AE743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1492</Words>
  <Application>Microsoft Office PowerPoint</Application>
  <PresentationFormat>Экран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Хаметов  Валерий  Рустямович  </vt:lpstr>
      <vt:lpstr>Слайд 2</vt:lpstr>
      <vt:lpstr> Образование:  </vt:lpstr>
      <vt:lpstr>Слайд 4</vt:lpstr>
      <vt:lpstr>Слайд 5</vt:lpstr>
      <vt:lpstr> </vt:lpstr>
      <vt:lpstr>Курсы повышения квалификации:</vt:lpstr>
      <vt:lpstr>Курсы повышения квалификации:</vt:lpstr>
      <vt:lpstr>Результаты освоения обучающимися образовательных программ (по итогам мониторингов, проводимых организацией) </vt:lpstr>
      <vt:lpstr>Результаты ГИА и ГАК</vt:lpstr>
      <vt:lpstr>Результаты участия обучающихся в выставках, конкурсах, олимпиадах, конференциях, соревнованиях</vt:lpstr>
      <vt:lpstr>Слайд 12</vt:lpstr>
      <vt:lpstr>Слайд 13</vt:lpstr>
      <vt:lpstr>Слайд 14</vt:lpstr>
      <vt:lpstr>Участие мастера производственного обучения на конкурсах профессионального мастерства</vt:lpstr>
      <vt:lpstr>Эффективность работы по программно-методическому сопровождению образовательного процесса</vt:lpstr>
      <vt:lpstr>Результаты использования новых образовательных технологий</vt:lpstr>
      <vt:lpstr>Обобщение и распространение опыта практических результатов своей профессиональной деятельности, публикация трудов</vt:lpstr>
      <vt:lpstr>Слайд 19</vt:lpstr>
      <vt:lpstr>Слайд 20</vt:lpstr>
      <vt:lpstr>Слайд 21</vt:lpstr>
      <vt:lpstr>Слайд 22</vt:lpstr>
      <vt:lpstr>Результативность внеурочной деятельности мастера производственного обучения</vt:lpstr>
      <vt:lpstr>Социальное партнёрство</vt:lpstr>
      <vt:lpstr>Результаты проведенных мастером производственного обучения   конференций, выставок, конкурсов профессионального мастерства, иных конкурсов и аналогичных мероприятий (в области обучаемого ПМ, курса обучающихся)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ЭлТех</dc:creator>
  <cp:lastModifiedBy>ЭлТех</cp:lastModifiedBy>
  <cp:revision>15</cp:revision>
  <dcterms:created xsi:type="dcterms:W3CDTF">2023-03-20T05:25:14Z</dcterms:created>
  <dcterms:modified xsi:type="dcterms:W3CDTF">2023-03-28T06:29:41Z</dcterms:modified>
</cp:coreProperties>
</file>