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93" r:id="rId3"/>
    <p:sldId id="294" r:id="rId4"/>
    <p:sldId id="285" r:id="rId5"/>
    <p:sldId id="295" r:id="rId6"/>
    <p:sldId id="296" r:id="rId7"/>
    <p:sldId id="297" r:id="rId8"/>
    <p:sldId id="258" r:id="rId9"/>
    <p:sldId id="270" r:id="rId10"/>
    <p:sldId id="259" r:id="rId11"/>
    <p:sldId id="298" r:id="rId12"/>
    <p:sldId id="299" r:id="rId13"/>
    <p:sldId id="289" r:id="rId14"/>
    <p:sldId id="290" r:id="rId15"/>
    <p:sldId id="264" r:id="rId16"/>
    <p:sldId id="271" r:id="rId17"/>
    <p:sldId id="291" r:id="rId18"/>
    <p:sldId id="29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97AF8-7097-4AFA-AACF-81718C7B1044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211F-642C-4B59-9D79-1BFDD500B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4211F-642C-4B59-9D79-1BFDD500B33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267A46-FFF7-40EC-AF02-A0C1B110E9B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CF0A7-0AB8-48D3-B0EC-38176DB7643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788024" y="1988840"/>
            <a:ext cx="4038600" cy="31283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Заровняев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Петр Петрович, 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междисциплинарных курсов и общепрофессиональных дисциплин 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43.01.07 Слесарь по эксплуатации и ремонту газового оборудования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55599"/>
              </p:ext>
            </p:extLst>
          </p:nvPr>
        </p:nvGraphicFramePr>
        <p:xfrm>
          <a:off x="107504" y="102403"/>
          <a:ext cx="8928992" cy="105563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71636"/>
                <a:gridCol w="7557356"/>
              </a:tblGrid>
              <a:tr h="3241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3" marR="55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 smtClean="0">
                          <a:effectLst/>
                        </a:rPr>
                        <a:t>Министерство </a:t>
                      </a:r>
                      <a:r>
                        <a:rPr lang="ru-RU" sz="1600" spc="-5" dirty="0">
                          <a:effectLst/>
                        </a:rPr>
                        <a:t>образования и науки Республики Саха</a:t>
                      </a:r>
                      <a:r>
                        <a:rPr lang="ru-RU" sz="1600" dirty="0">
                          <a:effectLst/>
                        </a:rPr>
                        <a:t> (Якутия)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53" marR="55653" marT="0" marB="0"/>
                </a:tc>
              </a:tr>
              <a:tr h="54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Государственное автономное профессиональное  образовательное учреждение </a:t>
                      </a:r>
                      <a:r>
                        <a:rPr lang="ru-RU" sz="16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Республики Саха (Якутия) 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«Якутский промышленный </a:t>
                      </a:r>
                      <a:r>
                        <a:rPr lang="ru-RU" sz="1600" b="1" spc="-5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техникум им. Т.Г. Десяткина»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653" marR="55653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665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етод\Desktop\123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11595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4.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Обучающиеся становятся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призерами и победителями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областных,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всероссийских мероприятий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2015г.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Дьяконов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Ньургун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Александрович Республиканская НПК «XI-е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Ларионовские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чтения». Диплом I степени за исследовательский проект «Снабжение сжиженным газом Крайнего Севера»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2017г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Петров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Михаил Михайлович Республиканский форум молодых исследователей “Шаг в будущую профессию” Диплом 1 степени за исследовательский проект «Несъемная опалубка».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2018г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Созонов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Георгий Николаевич, Республиканский форум молодых исследователей “Шаг в будущую профессию”, исследовательский проект “Хризотил-асбестовое волокно как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микроарматура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для цементного пенобетона», Диплом лауреата.</a:t>
            </a: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Корякин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Михаил Степанович, Семенов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Нюргун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Юрьевич Республиканский форум молодых исследователей “Шаг в будущую профессию”, выставка технического творчества, работа “Хризотил-асбестовое волокно как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микроарматура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для цементного пенобетона» Диплом 1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11074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Республиканский форум молодых исследователей “Шаг в будущую профессию”, исследовательский проект “Хризотил-асбестовое волокно как </a:t>
            </a:r>
            <a:r>
              <a:rPr lang="ru-RU" sz="2000" b="1" dirty="0" err="1" smtClean="0"/>
              <a:t>микроарматура</a:t>
            </a:r>
            <a:r>
              <a:rPr lang="ru-RU" sz="2000" b="1" dirty="0" smtClean="0"/>
              <a:t> для цементного пенобетона», Созонов Георгий Николаевич , диплом лауреата, 2018 г.</a:t>
            </a:r>
            <a:endParaRPr lang="ru-RU" sz="2000" dirty="0"/>
          </a:p>
        </p:txBody>
      </p:sp>
      <p:pic>
        <p:nvPicPr>
          <p:cNvPr id="5123" name="Picture 3" descr="C:\Users\Математика\Desktop\СГО1\НПК ШБП\MFQB777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2633365" cy="4681538"/>
          </a:xfrm>
          <a:prstGeom prst="rect">
            <a:avLst/>
          </a:prstGeom>
          <a:noFill/>
        </p:spPr>
      </p:pic>
      <p:pic>
        <p:nvPicPr>
          <p:cNvPr id="5124" name="Picture 4" descr="C:\Users\Математика\Desktop\СГО1\НПК ШБП\ACXY5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24" y="2205036"/>
            <a:ext cx="4699003" cy="264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06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34400" cy="7589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/>
              <a:t>Республиканский форум молодых исследователей “Шаг в будущую профессию”, выставка технического творчества, Корякин Михаил Степанович, Семенов </a:t>
            </a:r>
            <a:r>
              <a:rPr lang="ru-RU" sz="1800" b="1" dirty="0" err="1" smtClean="0"/>
              <a:t>Нюргун</a:t>
            </a:r>
            <a:r>
              <a:rPr lang="ru-RU" sz="1800" b="1" dirty="0" smtClean="0"/>
              <a:t> Юрьевич, диплом 1 степени, 2018 г. 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6146" name="Picture 2" descr="C:\Users\Математика\Desktop\СГО1\НПК ШБП\KUME7575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10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5. </a:t>
            </a:r>
            <a:r>
              <a:rPr lang="ru-RU" sz="2800" b="1" dirty="0" smtClean="0"/>
              <a:t>Результаты </a:t>
            </a:r>
            <a:r>
              <a:rPr lang="ru-RU" sz="2800" b="1" dirty="0"/>
              <a:t>использования новых образовательных технологий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Эффективно использует в своей деятельности новые образовательные технологии (в том числе ЭОР,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и др.) и ИКТ; методические материалы, разработанные педагогическим работником с применением новых образовательных технологий, размещены на официальных сайтах;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Разноуровневое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обучение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Информационно-коммуникационные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Личностно-ориентированные технологии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Проектные методы обучения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Исследовательские методы в обучении 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Республиканская НПК «Организация сетевой формы реализации профессиональных образовательных программ в профессиональных образовательных организациях РС (Я) (очная форма). Доклад «Вариативное содержание ОПОП с учетом потребностей работодателей»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www.emc21.ru. II международное педагогическое чтение «Новые стандарты, новые идеи». Доклад «Вариативное содержание ОПОП с учетом потребностей работодателей».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9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6. Эффективность </a:t>
            </a:r>
            <a:r>
              <a:rPr lang="ru-RU" sz="2000" b="1" dirty="0"/>
              <a:t>работы по программно-методическому сопровождению образовательного процесса: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Преподаватель ведет системную работу по разработке  учебно-методического комплекса  дисциплин и профессиональных модулей в соответствии с требованиями: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учебно-методический комплекс профессиональных модулей ПМ.01. «Обслуживание и ремонт газового оборудования систем газоснабжения потребителей, ПМ.02. «Обслуживание и ремонт подземных газопроводов и сооружений на них», учебных дисциплин ОП.05 “Основы слесарно-сборочных работ”, ОП.06 «Технология слесарных работ», ОП.07 «Основы газового хозяйства», ОП.10 «Технология» электрогазосварочных работ»: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диагностический блок (контрольно-оценочные средства, контрольно-измерительные материалы, экзаменационные задания, фонд оценочных средств, оценочные ведомости),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нормативный блок (рабочие программы,  календарно-тематические планы)              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методический блок (методические рекомендации к выполнению СРС, практических заданий, лабораторных работ);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практическая часть (поурочные планы, мультимедийные презентации, планы практических, лабораторных занятий )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теоретическая часть (лекции, 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видеоуроки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электронные учебники).</a:t>
            </a:r>
          </a:p>
        </p:txBody>
      </p:sp>
    </p:spTree>
    <p:extLst>
      <p:ext uri="{BB962C8B-B14F-4D97-AF65-F5344CB8AC3E}">
        <p14:creationId xmlns:p14="http://schemas.microsoft.com/office/powerpoint/2010/main" val="197622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20000" cy="850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6.  Эффективность </a:t>
            </a:r>
            <a:r>
              <a:rPr lang="ru-RU" sz="2400" b="1" dirty="0"/>
              <a:t>работы по программно-методическому сопровождению образовательного процесса: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206" y="1556792"/>
            <a:ext cx="6840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Нормативно-правовое обеспечение деятельности учебного кабинета: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Паспорт учебного кабинета;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График работы кабинета;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Документы по Пожарной безопасности и Технике безопасности.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Комплект методических материалов по МДК: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Перечень учебно- производственных работ;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Образцы по темам перечня учебно - производственных работ;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Инструкционно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технологические карты;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Планы занятий;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Задания для самостоятельной работы;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• Дидактический материал для закрепления;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7.   Обобщение </a:t>
            </a:r>
            <a:r>
              <a:rPr lang="ru-RU" sz="2400" b="1" dirty="0"/>
              <a:t>и распространение в педагогических коллективах опыта практических результатов своей профессиональной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80920" cy="5420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межаттестационный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период представил опыт собственной педагогической деятельности на уровне региона, имеет авторские публикации;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2017г.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Республиканский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конкурс на лучшую научную и методическую работу по профилактике наркомании и пропаганде ЗОЖ, награжден дипломом  2 степени;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Республиканский 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конкурс профсоюзных видеороликов «Моя профессия», занял 1 место.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2019г.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1 этап Республиканского конкурса «Лучшие практики в системе СПО РС (Я)» в номинации «Лучшая практика наставничества на производстве», сертификат участника.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8. Результаты </a:t>
            </a:r>
            <a:r>
              <a:rPr lang="ru-RU" sz="2000" b="1" dirty="0"/>
              <a:t>участия и продуктивность методической деятельности преподавателя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экспертных комиссиях, предметных комиссиях, в составе жюри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конкурсов 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уровне образовательной организации;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Ежегодно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творческой группе ПЦК по разработке учебных программ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Принимает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участие в организации и проведении мероприятий на окружном уровне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инновационной деятельности: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член творческой группы по разработке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 программы дуального обучения с УГРС АО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Сахатранснефтегаз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по профессии 43.01.07 Слесарь по эксплуатации и ремонту газового оборудования;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 плана развития ГАПОУ РС (Я) «Якутский промышленный техникум им. Т.Г. Десяткина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9. Результаты </a:t>
            </a:r>
            <a:r>
              <a:rPr lang="ru-RU" sz="2000" b="1" dirty="0"/>
              <a:t>участия в конкурсах профессионального мастерства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Является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призером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победителем конкурса профессионального мастерства на муниципальном, республиканском, всероссийском уровнях.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2016 г. </a:t>
            </a:r>
          </a:p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Республиканском конкурсе «Куратор Года» занял 1 место;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2017г.</a:t>
            </a:r>
          </a:p>
          <a:p>
            <a:pPr lvl="0"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республиканском конкурсе преподавателей профессиональных образовательных организаций РС (Я)  «Преподаватель года – 2017», сертификат участника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81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10. Поощрения </a:t>
            </a:r>
            <a:r>
              <a:rPr lang="ru-RU" sz="2400" b="1" dirty="0"/>
              <a:t>за профессиональную деятельность: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6166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Имеет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поощрения муниципального уровня;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Благодарственное письмо Федерации профсоюзов Республики Саха (Якутия), 2012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Диплом II степени Министерства профессионального образования, подготовки и расстановки кадров -  в номинации “Создание и использование наглядной, мульти-медиа и видеоинформации”. 2016г.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Благодарственное письмо Профсоюза работников золотодобывающей промышленности “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Профзолото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”. 11.2016г.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Благодарственное письмо Профсоюза работников золотодобывающей промышленности “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Профзолото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”. 05.2017г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Имеет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поощрения или награды  регионального уровня.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Почетная грамота Министерства профессионального образования, подготовки и расстановки кадров – за вклад в подготовку квалификационных специалистов республики. Заслуги в обучении и воспитании студенческой молодежи, многолетний добросовестный  труд и в связи с празднованием Дня Учителя. 27.09.2016 г.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Нагрудный знак “Отличник образования РС(Я)” .05.10.2016г.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Почетная грамота Госсобрания Ил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Тумэн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РС(Я) – за многолетний добросовестный труд, вклад в развитие образования РС(Я). 12.2018г.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Благодарность Министерства образования и науки РС(Я) за содействие в организации и проведении Отборочных соревнований на право  участия в Финале VI Национального чемпионата “Молодые профессионалы” (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Ворлдскиллс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Россия-2018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•	Благодарность Федерации профсоюзов РС(Я) – за добросовестный труд, активную работу по вопросам развития физической культуры и массового спорта среди трудящихся РС(Я). 06.2019г.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Образование: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 высшее: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Федеральное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государственное автономное образовательное учреждение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Высшего профессионального образования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«Северо-Восточный федеральный университет имени М.К. </a:t>
            </a:r>
            <a:r>
              <a:rPr lang="ru-RU" sz="7200" b="1" dirty="0" err="1">
                <a:solidFill>
                  <a:schemeClr val="accent3">
                    <a:lumMod val="50000"/>
                  </a:schemeClr>
                </a:solidFill>
              </a:rPr>
              <a:t>Аммосова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endParaRPr lang="ru-RU" sz="7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     г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. Якутск 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    Присвоена квалификация инженер по специальности «Производство строительных материалов, изделий и конструкций»  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Диплом ВСВ 1958481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от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«26»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</a:rPr>
              <a:t>июня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2006 </a:t>
            </a:r>
            <a:endParaRPr lang="ru-RU" sz="7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72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/>
              <a:t>П</a:t>
            </a:r>
            <a:r>
              <a:rPr lang="ru-RU" sz="2400" b="1" dirty="0" smtClean="0"/>
              <a:t>едагогический стаж: ???</a:t>
            </a:r>
          </a:p>
          <a:p>
            <a:pPr algn="just"/>
            <a:r>
              <a:rPr lang="ru-RU" sz="2400" b="1" dirty="0" smtClean="0"/>
              <a:t>Стаж работы в данном техникуме: 7 лет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777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Образование:</a:t>
            </a:r>
            <a:endParaRPr lang="ru-RU" dirty="0"/>
          </a:p>
        </p:txBody>
      </p:sp>
      <p:pic>
        <p:nvPicPr>
          <p:cNvPr id="1026" name="Picture 2" descr="C:\Users\Математика\Desktop\Доки Заровняев ПП\дипломная пети сканированная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37298"/>
            <a:ext cx="4038600" cy="2950141"/>
          </a:xfrm>
          <a:prstGeom prst="rect">
            <a:avLst/>
          </a:prstGeom>
          <a:noFill/>
        </p:spPr>
      </p:pic>
      <p:pic>
        <p:nvPicPr>
          <p:cNvPr id="1027" name="Picture 3" descr="C:\Users\Математика\Desktop\Доки Заровняев ПП\дипломная пети сканированная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608" y="1371600"/>
            <a:ext cx="3310583" cy="468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5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1. Повышение </a:t>
            </a:r>
            <a:r>
              <a:rPr lang="ru-RU" sz="2800" b="1" dirty="0"/>
              <a:t>квалификации по профилю педагогической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Освоил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курсы повышения квалификации 144  ч.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более: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04.12.2017г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Межрегиональный центр компетенций ГАПОУ Тюменской области «Тюменский техникум индустрии питания, коммерции и сервиса», «Разработка и реализация образовательных программ СПО в соответствии с ФГОС по ТОП-50», в объеме 32 часов, удостоверение №722406208224, рег.№610 от 04.12.2017г.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01.06.2018г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	АНО “Аттестационный центр сварщиков и специалистов сварочного производства”	Протокол аттестации специалиста сварочного производства № ВСР- IАЦ-II-408 от 01.06.2018г.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01.06.2018г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	АНО “Аттестационный центр сварщиков и специалистов сварочного производства”	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Аттестацианное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удостоверение № ВСР – 1АЦ-II-00400 специалиста сварочного производства II уровня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18.01.2019г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	ООО “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Ассур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”	Безопасность строительства и качества выполнения монтажных и пусконаладочных работ БС-08	72 часа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18.01.2019г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	ООО “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Ассур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”	Безопасность строительства и осуществление строительного контроля БС-15	72 часа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Аспирант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ИТИ СВФУ им. М.К.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Аммосова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3 курс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3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2050" name="Picture 2" descr="C:\Users\Математика\Desktop\Доки Заровняев ПП\Ассур повыш квалиф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33299"/>
            <a:ext cx="4038600" cy="2958140"/>
          </a:xfrm>
          <a:prstGeom prst="rect">
            <a:avLst/>
          </a:prstGeom>
          <a:noFill/>
        </p:spPr>
      </p:pic>
      <p:pic>
        <p:nvPicPr>
          <p:cNvPr id="2051" name="Picture 3" descr="C:\Users\Математика\Desktop\Доки Заровняев ПП\Ассур повыш квалиф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99619"/>
            <a:ext cx="4038600" cy="282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35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3074" name="Picture 2" descr="C:\Users\Математика\Desktop\Доки Заровняев ПП\НАКС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284406"/>
            <a:ext cx="4038600" cy="2855925"/>
          </a:xfrm>
          <a:prstGeom prst="rect">
            <a:avLst/>
          </a:prstGeom>
          <a:noFill/>
        </p:spPr>
      </p:pic>
      <p:pic>
        <p:nvPicPr>
          <p:cNvPr id="3075" name="Picture 3" descr="C:\Users\Математика\Desktop\Доки Заровняев ПП\НАКС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4406"/>
            <a:ext cx="4038600" cy="28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61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по профилю педагогической деятельности</a:t>
            </a:r>
            <a:endParaRPr lang="ru-RU" sz="2000" dirty="0"/>
          </a:p>
        </p:txBody>
      </p:sp>
      <p:pic>
        <p:nvPicPr>
          <p:cNvPr id="4098" name="Picture 2" descr="C:\Users\Математика\Desktop\Доки Заровняев ПП\Протокол НАКС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33" y="1371600"/>
            <a:ext cx="3310583" cy="4681538"/>
          </a:xfrm>
          <a:prstGeom prst="rect">
            <a:avLst/>
          </a:prstGeom>
          <a:noFill/>
        </p:spPr>
      </p:pic>
      <p:pic>
        <p:nvPicPr>
          <p:cNvPr id="4099" name="Picture 3" descr="C:\Users\Математика\Desktop\Доки Заровняев ПП\Протокол Ростех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608" y="1371600"/>
            <a:ext cx="3310583" cy="4681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5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848872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Результаты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освоения обучающимися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образовательных программ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424936" cy="45559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400" b="1" dirty="0"/>
              <a:t>2015-2016 уч. год               успеваемость     100%,       качество  52,2%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2016-2017 уч. год               успеваемость     100%,        качество  58,4%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2017-2018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100%,        качество   66,4%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2018-2019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100%         качество   68 %         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2019-2020 </a:t>
            </a:r>
            <a:r>
              <a:rPr lang="ru-RU" sz="1400" b="1" dirty="0" err="1"/>
              <a:t>уч</a:t>
            </a:r>
            <a:r>
              <a:rPr lang="ru-RU" sz="1400" b="1" dirty="0"/>
              <a:t> год                успеваемость      100 %,      качество   68 %                                                                                                           </a:t>
            </a:r>
          </a:p>
          <a:p>
            <a:pPr marL="114300" indent="0">
              <a:buNone/>
            </a:pPr>
            <a:r>
              <a:rPr lang="ru-RU" sz="1400" b="1" dirty="0"/>
              <a:t>                          </a:t>
            </a:r>
          </a:p>
          <a:p>
            <a:pPr marL="114300" indent="0">
              <a:buNone/>
            </a:pPr>
            <a:r>
              <a:rPr lang="ru-RU" sz="1400" b="1" dirty="0"/>
              <a:t>итого:      успеваемость       100%       качество   63%</a:t>
            </a:r>
          </a:p>
        </p:txBody>
      </p:sp>
    </p:spTree>
    <p:extLst>
      <p:ext uri="{BB962C8B-B14F-4D97-AF65-F5344CB8AC3E}">
        <p14:creationId xmlns:p14="http://schemas.microsoft.com/office/powerpoint/2010/main" val="28316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3.  Результаты </a:t>
            </a:r>
            <a:r>
              <a:rPr lang="ru-RU" sz="1800" b="1" dirty="0"/>
              <a:t>освоения обучающимися образовательных программ по итогам мониторинга системы образования</a:t>
            </a:r>
            <a:br>
              <a:rPr lang="ru-RU" sz="1800" b="1" dirty="0"/>
            </a:br>
            <a:r>
              <a:rPr lang="ru-RU" sz="1800" b="1" dirty="0"/>
              <a:t>(профессиональный цикл)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1268760"/>
            <a:ext cx="6745560" cy="513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2015-2016 уч. год               успеваемость     100%,       качество  65%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2016-2017 уч. год               успеваемость     100%,        качество  68%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2017-2018 </a:t>
            </a:r>
            <a:r>
              <a:rPr lang="ru-RU" dirty="0" err="1"/>
              <a:t>уч</a:t>
            </a:r>
            <a:r>
              <a:rPr lang="ru-RU" dirty="0"/>
              <a:t> год                успеваемость     100%,        качество   69%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2018-2019 </a:t>
            </a:r>
            <a:r>
              <a:rPr lang="ru-RU" dirty="0" err="1"/>
              <a:t>уч</a:t>
            </a:r>
            <a:r>
              <a:rPr lang="ru-RU" dirty="0"/>
              <a:t> год                успеваемость     100%         качество   75 %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2019-2020 </a:t>
            </a:r>
            <a:r>
              <a:rPr lang="ru-RU" dirty="0" err="1"/>
              <a:t>уч</a:t>
            </a:r>
            <a:r>
              <a:rPr lang="ru-RU" dirty="0"/>
              <a:t> год                успеваемость      100 %,      качество   72 %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итого:      успеваемость       100%       качество   70%</a:t>
            </a:r>
          </a:p>
        </p:txBody>
      </p:sp>
    </p:spTree>
    <p:extLst>
      <p:ext uri="{BB962C8B-B14F-4D97-AF65-F5344CB8AC3E}">
        <p14:creationId xmlns:p14="http://schemas.microsoft.com/office/powerpoint/2010/main" val="16003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317</TotalTime>
  <Words>1037</Words>
  <Application>Microsoft Office PowerPoint</Application>
  <PresentationFormat>Экран (4:3)</PresentationFormat>
  <Paragraphs>174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Презентация PowerPoint</vt:lpstr>
      <vt:lpstr>Образование:</vt:lpstr>
      <vt:lpstr>Образование:</vt:lpstr>
      <vt:lpstr>1. Повышение квалификации по профилю педагогической деятельности </vt:lpstr>
      <vt:lpstr>Повышение квалификации по профилю педагогической деятельности</vt:lpstr>
      <vt:lpstr>Повышение квалификации по профилю педагогической деятельности</vt:lpstr>
      <vt:lpstr>Повышение квалификации по профилю педагогической деятельности</vt:lpstr>
      <vt:lpstr>2. Результаты освоения обучающимися образовательных программ.  </vt:lpstr>
      <vt:lpstr>3.  Результаты освоения обучающимися образовательных программ по итогам мониторинга системы образования (профессиональный цикл)</vt:lpstr>
      <vt:lpstr>4. Результаты участия обучающихся в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Республиканский форум молодых исследователей “Шаг в будущую профессию”, исследовательский проект “Хризотил-асбестовое волокно как микроарматура для цементного пенобетона», Созонов Георгий Николаевич , диплом лауреата, 2018 г.</vt:lpstr>
      <vt:lpstr>Республиканский форум молодых исследователей “Шаг в будущую профессию”, выставка технического творчества, Корякин Михаил Степанович, Семенов Нюргун Юрьевич, диплом 1 степени, 2018 г.  </vt:lpstr>
      <vt:lpstr>5. Результаты использования новых образовательных технологий </vt:lpstr>
      <vt:lpstr>6. Эффективность работы по программно-методическому сопровождению образовательного процесса: </vt:lpstr>
      <vt:lpstr>6.  Эффективность работы по программно-методическому сопровождению образовательного процесса: </vt:lpstr>
      <vt:lpstr>7.   Обобщение и распространение в педагогических коллективах опыта практических результатов своей профессиональной деятельности</vt:lpstr>
      <vt:lpstr>8. Результаты участия и продуктивность методической деятельности преподавателя </vt:lpstr>
      <vt:lpstr>9. Результаты участия в конкурсах профессионального мастерства </vt:lpstr>
      <vt:lpstr>10. Поощрения за профессиональную деятельность: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</cp:lastModifiedBy>
  <cp:revision>32</cp:revision>
  <dcterms:created xsi:type="dcterms:W3CDTF">2018-05-01T08:38:07Z</dcterms:created>
  <dcterms:modified xsi:type="dcterms:W3CDTF">2020-03-16T06:04:28Z</dcterms:modified>
</cp:coreProperties>
</file>