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9" r:id="rId1"/>
  </p:sldMasterIdLst>
  <p:notesMasterIdLst>
    <p:notesMasterId r:id="rId29"/>
  </p:notesMasterIdLst>
  <p:sldIdLst>
    <p:sldId id="256" r:id="rId2"/>
    <p:sldId id="257" r:id="rId3"/>
    <p:sldId id="258" r:id="rId4"/>
    <p:sldId id="261" r:id="rId5"/>
    <p:sldId id="263" r:id="rId6"/>
    <p:sldId id="264" r:id="rId7"/>
    <p:sldId id="265" r:id="rId8"/>
    <p:sldId id="283" r:id="rId9"/>
    <p:sldId id="266" r:id="rId10"/>
    <p:sldId id="282" r:id="rId11"/>
    <p:sldId id="284" r:id="rId12"/>
    <p:sldId id="285" r:id="rId13"/>
    <p:sldId id="372" r:id="rId14"/>
    <p:sldId id="374" r:id="rId15"/>
    <p:sldId id="375" r:id="rId16"/>
    <p:sldId id="268" r:id="rId17"/>
    <p:sldId id="377" r:id="rId18"/>
    <p:sldId id="373" r:id="rId19"/>
    <p:sldId id="262" r:id="rId20"/>
    <p:sldId id="376" r:id="rId21"/>
    <p:sldId id="260" r:id="rId22"/>
    <p:sldId id="270" r:id="rId23"/>
    <p:sldId id="271" r:id="rId24"/>
    <p:sldId id="272" r:id="rId25"/>
    <p:sldId id="269" r:id="rId26"/>
    <p:sldId id="278" r:id="rId27"/>
    <p:sldId id="371" r:id="rId2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6998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11926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5633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1038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10" Type="http://schemas.openxmlformats.org/officeDocument/2006/relationships/image" Target="../media/image56.jpe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8.png"/><Relationship Id="rId7" Type="http://schemas.openxmlformats.org/officeDocument/2006/relationships/image" Target="../media/image62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5" Type="http://schemas.openxmlformats.org/officeDocument/2006/relationships/image" Target="../media/image66.jpeg"/><Relationship Id="rId4" Type="http://schemas.openxmlformats.org/officeDocument/2006/relationships/image" Target="../media/image6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jpeg"/><Relationship Id="rId3" Type="http://schemas.openxmlformats.org/officeDocument/2006/relationships/image" Target="../media/image80.jpeg"/><Relationship Id="rId7" Type="http://schemas.openxmlformats.org/officeDocument/2006/relationships/image" Target="../media/image84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10" Type="http://schemas.openxmlformats.org/officeDocument/2006/relationships/image" Target="../media/image87.jpeg"/><Relationship Id="rId4" Type="http://schemas.openxmlformats.org/officeDocument/2006/relationships/image" Target="../media/image81.jpeg"/><Relationship Id="rId9" Type="http://schemas.openxmlformats.org/officeDocument/2006/relationships/image" Target="../media/image8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Описание: Эмблема Промышленный техникум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575" y="1355455"/>
            <a:ext cx="1453120" cy="1465606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/>
        </p:nvSpPr>
        <p:spPr>
          <a:xfrm>
            <a:off x="2055706" y="679698"/>
            <a:ext cx="8035636" cy="1089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Министерство образования и науки Республики Саха (Якутия)</a:t>
            </a:r>
            <a:endParaRPr dirty="0">
              <a:solidFill>
                <a:schemeClr val="accent1"/>
              </a:solidFill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ГАПОУ РС(Я) «Якутский промышленный техникум</a:t>
            </a:r>
            <a:endParaRPr dirty="0">
              <a:solidFill>
                <a:schemeClr val="accent1"/>
              </a:solidFill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им. Т.Г. Десяткина»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1853352" y="3091038"/>
            <a:ext cx="8440343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ru-RU" sz="1800" b="1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ДОРОГУНОВА ЛЮБОВЬ ИВАНОВНА</a:t>
            </a:r>
            <a:endParaRPr lang="ru-RU" sz="1800" dirty="0">
              <a:solidFill>
                <a:srgbClr val="0070C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мастер производственного обучения</a:t>
            </a:r>
            <a:endParaRPr lang="ru-RU" sz="1200" b="0" i="0" u="none" strike="noStrike" cap="none" dirty="0">
              <a:solidFill>
                <a:srgbClr val="0070C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lang="ru-RU" sz="1050" b="0" i="0" u="none" strike="noStrike" cap="none" dirty="0">
              <a:solidFill>
                <a:srgbClr val="0070C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rgbClr val="833C0B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87" name="Google Shape;87;p13" descr="C:\Documents and Settings\master1\Мои документы\Без имени-11.jpg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60945" y="1355455"/>
            <a:ext cx="2372995" cy="28663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F7A80E9-2E3E-003C-697A-29F4F099774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3223" y="1319087"/>
            <a:ext cx="2633333" cy="3600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0905928-1C53-E6A0-740F-785BFAEA195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1037" y="3285749"/>
            <a:ext cx="2576667" cy="3600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D2B438A-9F61-3AF0-AE45-6D3F98A0E9F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545" y="865309"/>
            <a:ext cx="2685735" cy="369735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279705D-C8F2-1CA4-D43E-2D3B9D7620B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126138">
            <a:off x="8496551" y="931151"/>
            <a:ext cx="3073806" cy="42539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AA43DD1-C37B-CBE5-E8BB-133FCB74AD0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08403">
            <a:off x="1673656" y="3058747"/>
            <a:ext cx="2434822" cy="372068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B851FE0-5D9C-96AA-9071-3E331733190B}"/>
              </a:ext>
            </a:extLst>
          </p:cNvPr>
          <p:cNvSpPr txBox="1"/>
          <p:nvPr/>
        </p:nvSpPr>
        <p:spPr>
          <a:xfrm>
            <a:off x="2419388" y="444191"/>
            <a:ext cx="6094674" cy="5680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1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Петров Руслан, </a:t>
            </a:r>
            <a:r>
              <a:rPr lang="en-US" sz="1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 </a:t>
            </a:r>
            <a:r>
              <a:rPr lang="ru-RU" sz="1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Национальный чемпионат </a:t>
            </a:r>
            <a:r>
              <a:rPr lang="en-US" sz="14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DeafSkills</a:t>
            </a:r>
            <a:r>
              <a:rPr lang="ru-RU" sz="1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Республика Башкортостан г. Уфа, 22 октября 2022г., диплом 2 степени; </a:t>
            </a:r>
            <a:endParaRPr lang="ru-RU" sz="105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695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BE7AE1F-46AA-2C41-6856-A19D4DD1A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916" y="721381"/>
            <a:ext cx="3956873" cy="2967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AFA03E6-81AF-FEF3-2BF9-9073AFE37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0382" y="703291"/>
            <a:ext cx="3819435" cy="2874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BB17CC91-3900-FF93-81AD-3572D914D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4918" y="4043482"/>
            <a:ext cx="3131492" cy="2347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2AB027D6-E56C-FA91-53BB-0E8E71B77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7310" y="4185570"/>
            <a:ext cx="2467796" cy="1850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182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4B082CE-0C8C-18CD-C99C-0DA4678D092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383" y="313026"/>
            <a:ext cx="3234600" cy="4320000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EE11ED3-665F-2C7F-A1C5-692E6C932AB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5814" y="3117917"/>
            <a:ext cx="8101610" cy="3600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5FA162D-E8DF-9E3B-8F9E-D6F719211C5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8134" y="140083"/>
            <a:ext cx="7766223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645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2ED6E3B-5430-3441-4AEE-E3EDC54412B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09876">
            <a:off x="809187" y="324191"/>
            <a:ext cx="2335577" cy="3600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E4E5B9C-84B8-EC16-7341-9F80A95A76B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3176" y="599625"/>
            <a:ext cx="4800000" cy="3600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D5B3039-A58C-03A7-F93D-25394F0697C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1426" y="3114877"/>
            <a:ext cx="4810021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291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A352A41-7D99-AE8C-694A-0E37A5DD1F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750" y="113081"/>
            <a:ext cx="5130159" cy="369523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62472B-01FE-5E0D-D75E-D5C8427D84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6492" y="80988"/>
            <a:ext cx="5003174" cy="372063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C3BD464-E965-D1E7-A674-233737E7130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525" y="3983137"/>
            <a:ext cx="4500260" cy="2520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D4408AC-6E23-6534-7757-88F663DF121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6376" y="4132109"/>
            <a:ext cx="3023823" cy="2520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B72D73D-3BA3-6D18-4FF1-2E74359CB1C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8785" y="3896003"/>
            <a:ext cx="3972308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3058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0C8D046-0A0F-B1A6-2FDF-4537A7B46EB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488" y="450172"/>
            <a:ext cx="2025000" cy="3600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E9AA6D-38F3-EBCA-CBAC-F1E736ECD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1968" y="3429000"/>
            <a:ext cx="2830933" cy="335885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DCD200B-44AC-3CAC-52A5-1E0503C045C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0709" y="532737"/>
            <a:ext cx="3360000" cy="252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0526B6F-2002-FDB1-5CE6-DD246D32F13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268" y="4050172"/>
            <a:ext cx="3776636" cy="2520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87C4FBF-9913-8B5C-431C-25C610C0B2D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8458" y="354756"/>
            <a:ext cx="2446582" cy="2880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40E3717-B5B6-0E0C-9846-CD38BADE28E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4333" y="3429000"/>
            <a:ext cx="2830933" cy="320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6587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4661DEE-7317-6D73-3002-3EB02AABA757}"/>
              </a:ext>
            </a:extLst>
          </p:cNvPr>
          <p:cNvSpPr txBox="1"/>
          <p:nvPr/>
        </p:nvSpPr>
        <p:spPr>
          <a:xfrm>
            <a:off x="3659588" y="56442"/>
            <a:ext cx="60946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Участие мастера производственного обучения на конкурсах профессионального мастерства</a:t>
            </a:r>
            <a:endParaRPr lang="ru-RU" sz="1800" dirty="0">
              <a:solidFill>
                <a:schemeClr val="accen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62175D-D3E0-33A3-7AE6-C5973891B01E}"/>
              </a:ext>
            </a:extLst>
          </p:cNvPr>
          <p:cNvSpPr txBox="1"/>
          <p:nvPr/>
        </p:nvSpPr>
        <p:spPr>
          <a:xfrm>
            <a:off x="561892" y="836509"/>
            <a:ext cx="11068216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Результат мастера производственного обучения в профессиональном творческом конкурсе на уровне образовательной организации: </a:t>
            </a:r>
          </a:p>
          <a:p>
            <a:endParaRPr lang="ru-RU" b="1" i="0" dirty="0">
              <a:solidFill>
                <a:schemeClr val="accent1"/>
              </a:solidFill>
              <a:effectLst/>
              <a:latin typeface="Arial" panose="020B0604020202020204" pitchFamily="34" charset="0"/>
            </a:endParaRPr>
          </a:p>
          <a:p>
            <a:r>
              <a:rPr lang="ru-RU" b="0" i="0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Доклад «Специфика разработки модульно образовательных программ на основе компетентностного подхода».- ноябрь 2020г.; Модель формирования профессиональной компетентности студентов с учётом требований WS доклад </a:t>
            </a:r>
            <a:r>
              <a:rPr lang="ru-RU" b="0" i="0" dirty="0" err="1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педчтения</a:t>
            </a:r>
            <a:r>
              <a:rPr lang="ru-RU" b="0" i="0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 ГАПОУ РС(Я) «Якутский промышленный техникум </a:t>
            </a:r>
            <a:r>
              <a:rPr lang="ru-RU" b="0" i="0" dirty="0" err="1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им.Т.Г.Десяткина</a:t>
            </a:r>
            <a:r>
              <a:rPr lang="ru-RU" b="0" i="0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» февраль 2021г.;</a:t>
            </a:r>
          </a:p>
          <a:p>
            <a:r>
              <a:rPr lang="ru-RU" b="0" i="0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Модель формирования профессиональной компетентности студентов с учётом требований WS доклад </a:t>
            </a:r>
            <a:r>
              <a:rPr lang="ru-RU" b="0" i="0" dirty="0" err="1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педчтения</a:t>
            </a:r>
            <a:r>
              <a:rPr lang="ru-RU" b="0" i="0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 ГАПОУ РС(Я) «Якутский промышленный техникум </a:t>
            </a:r>
            <a:r>
              <a:rPr lang="ru-RU" b="0" i="0" dirty="0" err="1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им.Т.Г.Десяткина</a:t>
            </a:r>
            <a:r>
              <a:rPr lang="ru-RU" b="0" i="0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» февраль 2021г.;</a:t>
            </a:r>
          </a:p>
          <a:p>
            <a:r>
              <a:rPr lang="ru-RU" b="0" i="0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Проведение открытых уроков по темам: </a:t>
            </a:r>
          </a:p>
          <a:p>
            <a:r>
              <a:rPr lang="ru-RU" b="0" i="0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«Огранка фантазийной формы «</a:t>
            </a:r>
            <a:r>
              <a:rPr lang="ru-RU" b="0" i="0" dirty="0" err="1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Кушон</a:t>
            </a:r>
            <a:r>
              <a:rPr lang="ru-RU" b="0" i="0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», «Разработка ювелирного изделия в стиле Ар-Деко с помощью программы Fusion 360» в рамках Республиканского конкурса “Мастер года-2021” </a:t>
            </a:r>
            <a:r>
              <a:rPr lang="ru-RU" b="0" i="0" dirty="0" err="1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г.Якутск</a:t>
            </a:r>
            <a:r>
              <a:rPr lang="ru-RU" b="0" i="0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 РС(Я): </a:t>
            </a:r>
          </a:p>
          <a:p>
            <a:endParaRPr lang="ru-RU" b="1" i="0" dirty="0">
              <a:solidFill>
                <a:schemeClr val="accent1"/>
              </a:solidFill>
              <a:effectLst/>
              <a:latin typeface="Arial" panose="020B0604020202020204" pitchFamily="34" charset="0"/>
            </a:endParaRPr>
          </a:p>
          <a:p>
            <a:r>
              <a:rPr lang="ru-RU" b="1" i="0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Республиканский уровень: </a:t>
            </a:r>
          </a:p>
          <a:p>
            <a:endParaRPr lang="ru-RU" b="0" i="0" dirty="0">
              <a:solidFill>
                <a:schemeClr val="accent1"/>
              </a:solidFill>
              <a:effectLst/>
              <a:latin typeface="Arial" panose="020B0604020202020204" pitchFamily="34" charset="0"/>
            </a:endParaRPr>
          </a:p>
          <a:p>
            <a:r>
              <a:rPr lang="ru-RU" b="0" i="0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Распространение опыта по компетенции «Огранка ювелирных вставок» для студентов СВФУ им </a:t>
            </a:r>
            <a:r>
              <a:rPr lang="ru-RU" b="0" i="0" dirty="0" err="1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М.К..Аммосова</a:t>
            </a:r>
            <a:r>
              <a:rPr lang="ru-RU" b="0" i="0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 ФТИ «Этапы огранки Муассанита» для дипломной работы, февраль 2019г.; </a:t>
            </a:r>
          </a:p>
          <a:p>
            <a:r>
              <a:rPr lang="ru-RU" b="0" i="0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«Молодые профессионалы» WSR по РС(Я) по компетенции «Ювелирное дело» выступила с докладом на тему: «Региональный стандарт кадрового обеспечения промышленного роста РС(Я):</a:t>
            </a:r>
          </a:p>
          <a:p>
            <a:r>
              <a:rPr lang="ru-RU" b="0" i="0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 Диплом I степени регионального этапа Всероссийского конкурса “Мастер года” среди мастеров производственного обучения, май 2021г.;</a:t>
            </a:r>
          </a:p>
          <a:p>
            <a:r>
              <a:rPr lang="ru-RU" b="0" i="0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Сертификат эксперта I Республиканском конкурсе детских творческих проектов «Моя профессия- мое будущее» 2022г.; </a:t>
            </a:r>
          </a:p>
          <a:p>
            <a:r>
              <a:rPr lang="ru-RU" b="0" i="0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Лучший эксперт Чемпионатного движения РС(Я),2022г.; </a:t>
            </a:r>
          </a:p>
          <a:p>
            <a:r>
              <a:rPr lang="ru-RU" b="0" i="0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Деловая программа в рамках Регионального этапа по профессиональному мастерству "Профессионалы" доклад на тему "Методика подготовки победителей и призеров национальных чемпионатов профессионального мастерства по компетенции Ювелирное дело«, 22 марта 2023г.; </a:t>
            </a:r>
          </a:p>
        </p:txBody>
      </p:sp>
    </p:spTree>
    <p:extLst>
      <p:ext uri="{BB962C8B-B14F-4D97-AF65-F5344CB8AC3E}">
        <p14:creationId xmlns:p14="http://schemas.microsoft.com/office/powerpoint/2010/main" val="1264198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CDC18E-9FA1-8FEF-04D8-2933CB4AAD2C}"/>
              </a:ext>
            </a:extLst>
          </p:cNvPr>
          <p:cNvSpPr txBox="1"/>
          <p:nvPr/>
        </p:nvSpPr>
        <p:spPr>
          <a:xfrm>
            <a:off x="1669774" y="458167"/>
            <a:ext cx="9112195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Российский уровень: </a:t>
            </a:r>
          </a:p>
          <a:p>
            <a:endParaRPr lang="ru-RU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r>
              <a:rPr lang="ru-RU" b="0" i="0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Оценивающий эксперт Финал Национального чемпионата «Молодые профессионалы» по WSR г. Москва, сентябрь 2020г.; </a:t>
            </a:r>
          </a:p>
          <a:p>
            <a:endParaRPr lang="ru-RU" b="0" i="0" dirty="0">
              <a:solidFill>
                <a:schemeClr val="accent1"/>
              </a:solidFill>
              <a:effectLst/>
              <a:latin typeface="Arial" panose="020B0604020202020204" pitchFamily="34" charset="0"/>
            </a:endParaRPr>
          </a:p>
          <a:p>
            <a:r>
              <a:rPr lang="ru-RU" b="0" i="0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Зам. главного эксперта Финал Национального чемпионата «Молодые профессионалы» WSR по компетенции «Ювелирное дело» Республика Башкортостан г. Уфа, 25-29 августа 2021г.; </a:t>
            </a:r>
          </a:p>
          <a:p>
            <a:endParaRPr lang="ru-RU" b="0" i="0" dirty="0">
              <a:solidFill>
                <a:schemeClr val="accent1"/>
              </a:solidFill>
              <a:effectLst/>
              <a:latin typeface="Arial" panose="020B0604020202020204" pitchFamily="34" charset="0"/>
            </a:endParaRPr>
          </a:p>
          <a:p>
            <a:r>
              <a:rPr lang="ru-RU" b="0" i="0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Диплом финалиста Всероссийского конкурса “Мастер года” Московской области , октябрь 2021г.;</a:t>
            </a:r>
          </a:p>
          <a:p>
            <a:endParaRPr lang="ru-RU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r>
              <a:rPr lang="ru-RU" b="0" i="0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Оценивающий эксперт II Национального чемпионата </a:t>
            </a:r>
            <a:r>
              <a:rPr lang="ru-RU" b="0" i="0" dirty="0" err="1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DeafSkills</a:t>
            </a:r>
            <a:r>
              <a:rPr lang="ru-RU" b="0" i="0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, Республика Башкортостан </a:t>
            </a:r>
            <a:r>
              <a:rPr lang="ru-RU" b="0" i="0" dirty="0" err="1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г.Уфа</a:t>
            </a:r>
            <a:r>
              <a:rPr lang="ru-RU" b="0" i="0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, 22 октября 2022г.; </a:t>
            </a:r>
          </a:p>
          <a:p>
            <a:endParaRPr lang="ru-RU" b="0" i="0" dirty="0">
              <a:solidFill>
                <a:schemeClr val="accent1"/>
              </a:solidFill>
              <a:effectLst/>
              <a:latin typeface="Arial" panose="020B0604020202020204" pitchFamily="34" charset="0"/>
            </a:endParaRPr>
          </a:p>
          <a:p>
            <a:r>
              <a:rPr lang="ru-RU" b="0" i="0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Менеджер по компетенции "Ювелирное дело" Всероссийского чемпионатного движения по профессиональному мастерству. 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7D68178-A786-DA0D-EEE2-D9A5132F06A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9134" y="4165132"/>
            <a:ext cx="5644211" cy="25200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A4D97B4-326E-B63C-A358-F37D519860F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5100" y="4165132"/>
            <a:ext cx="3434034" cy="25200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608452B-1925-DC7C-BE73-E2A0F8EBDB5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413" y="4165132"/>
            <a:ext cx="2100000" cy="25200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197580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DAAF0A4-3629-86E7-8BE0-8A2B418380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6518" y="93411"/>
            <a:ext cx="4464496" cy="269904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9180B8B-C777-3D48-681E-20BB644946E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2820" y="93411"/>
            <a:ext cx="4715400" cy="347598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917A179-544B-E5F8-BC40-CF80227E451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293" y="2792455"/>
            <a:ext cx="5092063" cy="310016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11D53E6-B109-862C-3C41-9B78D108FBB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92"/>
          <a:stretch/>
        </p:blipFill>
        <p:spPr>
          <a:xfrm>
            <a:off x="8586675" y="3214316"/>
            <a:ext cx="3593651" cy="321715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9CC78D6-C152-F1E2-1ADA-BF7226B15DB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2860" y="4103861"/>
            <a:ext cx="3416358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9817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112;p17">
            <a:extLst>
              <a:ext uri="{FF2B5EF4-FFF2-40B4-BE49-F238E27FC236}">
                <a16:creationId xmlns:a16="http://schemas.microsoft.com/office/drawing/2014/main" id="{22B66AA6-38BC-FDA4-26A8-98DB15C11A0B}"/>
              </a:ext>
            </a:extLst>
          </p:cNvPr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744" y="105512"/>
            <a:ext cx="5176290" cy="3464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398E777-ED20-1535-33CD-025A34299F3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350" y="2601614"/>
            <a:ext cx="3500778" cy="2520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FBB827-9BD4-023F-E2BA-60388A4EE0D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15247">
            <a:off x="388098" y="4471294"/>
            <a:ext cx="3019150" cy="2160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3FF1969-5869-C4EA-05BD-04ECCA8DBDC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55370">
            <a:off x="10076754" y="401352"/>
            <a:ext cx="1772579" cy="2520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D76CF14-E33E-18C2-3153-FFAD9FF8B66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9122" y="47245"/>
            <a:ext cx="1756541" cy="2520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FF50AA-938B-4680-BB65-2568FF738F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17837" y="-29864"/>
            <a:ext cx="2542044" cy="360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EAD0C66-C6C0-130A-1E01-8E5FC3B647A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5310" y="2909939"/>
            <a:ext cx="4951059" cy="2880320"/>
          </a:xfrm>
          <a:prstGeom prst="rect">
            <a:avLst/>
          </a:prstGeom>
        </p:spPr>
      </p:pic>
      <p:pic>
        <p:nvPicPr>
          <p:cNvPr id="10" name="Google Shape;113;p17">
            <a:extLst>
              <a:ext uri="{FF2B5EF4-FFF2-40B4-BE49-F238E27FC236}">
                <a16:creationId xmlns:a16="http://schemas.microsoft.com/office/drawing/2014/main" id="{DEC7F696-B717-345F-D33B-69932DE47924}"/>
              </a:ext>
            </a:extLst>
          </p:cNvPr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942506">
            <a:off x="8677983" y="3753944"/>
            <a:ext cx="3440207" cy="1990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FD5734D-9333-57F6-99AB-5CE9C987C15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7233" y="4268634"/>
            <a:ext cx="3376154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45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/>
        </p:nvSpPr>
        <p:spPr>
          <a:xfrm>
            <a:off x="1404971" y="2932024"/>
            <a:ext cx="8063345" cy="2650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 dirty="0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Образование:</a:t>
            </a:r>
            <a:endParaRPr sz="2000" b="0" i="0" u="none" strike="noStrike" cap="none" dirty="0">
              <a:solidFill>
                <a:schemeClr val="accent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0F243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Noto Sans Symbols"/>
              <a:buChar char="❖"/>
            </a:pPr>
            <a:r>
              <a:rPr lang="ru-RU" sz="1800" b="0" i="0" u="none" strike="noStrike" cap="none" dirty="0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1987г.- Новосибирский топографический техникум, техник-картограф,</a:t>
            </a:r>
            <a:endParaRPr dirty="0"/>
          </a:p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Noto Sans Symbols"/>
              <a:buChar char="❖"/>
            </a:pPr>
            <a:r>
              <a:rPr lang="ru-RU" sz="1800" b="1" i="0" u="none" strike="noStrike" cap="none" dirty="0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ru-RU" sz="1800" b="0" i="0" u="none" strike="noStrike" cap="none" dirty="0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1995г.- Смоленский технический лицей , по специальности «огранщик самоцветов и вставок», присвоена квалификация «огранщик вставок ювелирно- художественных изделий» 4 разряда»;</a:t>
            </a:r>
            <a:endParaRPr dirty="0"/>
          </a:p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Noto Sans Symbols"/>
              <a:buChar char="❖"/>
            </a:pPr>
            <a:r>
              <a:rPr lang="ru-RU" sz="1800" b="0" i="0" u="none" strike="noStrike" cap="none" dirty="0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2000 г. - Якутский технический лицей №1 – мастер производственного обучения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79E0F5-8BD5-16A3-5F36-1813F41D2E20}"/>
              </a:ext>
            </a:extLst>
          </p:cNvPr>
          <p:cNvSpPr txBox="1"/>
          <p:nvPr/>
        </p:nvSpPr>
        <p:spPr>
          <a:xfrm>
            <a:off x="1329856" y="1166143"/>
            <a:ext cx="6094674" cy="11560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трудовой стаж: 36</a:t>
            </a:r>
          </a:p>
          <a:p>
            <a:pPr algn="just">
              <a:lnSpc>
                <a:spcPct val="150000"/>
              </a:lnSpc>
            </a:pP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стаж: 26</a:t>
            </a:r>
          </a:p>
          <a:p>
            <a:pPr algn="just">
              <a:lnSpc>
                <a:spcPct val="150000"/>
              </a:lnSpc>
            </a:pP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 в ПОО: 26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D305209-2C7D-E107-EE3D-CCAE5808E58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66437">
            <a:off x="454992" y="230588"/>
            <a:ext cx="2380974" cy="333954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5FA867D-26F5-4A26-F620-C5473B76C06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4415" y="384679"/>
            <a:ext cx="2675559" cy="316461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7D1172B-F714-B9F1-A4A3-D6442463064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9266" y="192820"/>
            <a:ext cx="2528515" cy="316461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7689413-C034-D319-CDBC-8DFB1B7766F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672" y="3991555"/>
            <a:ext cx="3503415" cy="2520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0066C6A-6168-24DF-00E6-9ABEF336D52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7160" y="4052148"/>
            <a:ext cx="3257826" cy="2520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3482A70-AD92-3C10-E22B-7D240F519A9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4841" y="4052148"/>
            <a:ext cx="4264919" cy="25200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BB9AA84-E939-A660-FDA2-6768AEC60FB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1838" y="192820"/>
            <a:ext cx="2400794" cy="307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0485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942506">
            <a:off x="7998477" y="1311964"/>
            <a:ext cx="4216034" cy="25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1C05E5A-998F-EA39-17C1-F71F43024BD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00816">
            <a:off x="627404" y="3492610"/>
            <a:ext cx="1832335" cy="2520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0127404-3229-66F4-B9FB-6C661FFAA6B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585054">
            <a:off x="3742381" y="137391"/>
            <a:ext cx="2104884" cy="266637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F71FFC8-5F5F-8FD0-BE9B-DB497DB0EBC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018537">
            <a:off x="770270" y="370324"/>
            <a:ext cx="1832335" cy="2520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89B3DD0-41DF-E775-E7D7-43BB658FA02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109652" y="1992795"/>
            <a:ext cx="2255775" cy="287240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BB08BAC-EC93-C36E-19DD-CBB86F18E57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124646">
            <a:off x="3181448" y="3048217"/>
            <a:ext cx="2149090" cy="29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0849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C5371CE-B2FB-B6B2-9A54-2A93C4D4E62C}"/>
              </a:ext>
            </a:extLst>
          </p:cNvPr>
          <p:cNvSpPr txBox="1"/>
          <p:nvPr/>
        </p:nvSpPr>
        <p:spPr>
          <a:xfrm>
            <a:off x="3635735" y="429491"/>
            <a:ext cx="609467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Эффективность работы по программно-методическому сопровождению образовательного процесса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DD2BA9-9973-B351-5B79-916F1FAFD003}"/>
              </a:ext>
            </a:extLst>
          </p:cNvPr>
          <p:cNvSpPr txBox="1"/>
          <p:nvPr/>
        </p:nvSpPr>
        <p:spPr>
          <a:xfrm>
            <a:off x="2374790" y="1590261"/>
            <a:ext cx="7903596" cy="43304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54.01.02. Ювелир:</a:t>
            </a:r>
            <a:endParaRPr lang="ru-RU" sz="1800" dirty="0">
              <a:solidFill>
                <a:schemeClr val="accent1"/>
              </a:solidFill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по проведению уроков производственного обучения, отражающие использование им новых образовательных (производственных) технологий;</a:t>
            </a:r>
            <a:endParaRPr lang="ru-RU" sz="1800" dirty="0">
              <a:solidFill>
                <a:schemeClr val="accent1"/>
              </a:solidFill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программу учебной и производственной практики программы подготовки квалифицированных рабочих, служащих по профессии;</a:t>
            </a:r>
            <a:endParaRPr lang="ru-RU" sz="1800" dirty="0">
              <a:solidFill>
                <a:schemeClr val="accent1"/>
              </a:solidFill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фонд оценочных средств по ПМ.01.  Изготовление ювелирных и художественных изделий из цветных и драгоценных металлов, ПМ02. Изготовление ювелирных вставок, ПМ.05. Введение индивидуальной трудовой деятельности;</a:t>
            </a:r>
            <a:endParaRPr lang="ru-RU" sz="1800" dirty="0">
              <a:solidFill>
                <a:schemeClr val="accent1"/>
              </a:solidFill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Программа итоговой государственной аттестации выпускников по профессии 54.01.02. Ювелир;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Комплект конкурсной документации Всероссийского чемпионатного движения по профессиональному мастерству «Профессионалы» 2023г. по компетенции «Ювелирное дело» (категории Студент, Юниоры):</a:t>
            </a:r>
            <a:endParaRPr lang="ru-RU" sz="1800" dirty="0">
              <a:solidFill>
                <a:schemeClr val="accent1"/>
              </a:solidFill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151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EB94358-8852-2820-1353-5D775D6E5B4A}"/>
              </a:ext>
            </a:extLst>
          </p:cNvPr>
          <p:cNvSpPr txBox="1"/>
          <p:nvPr/>
        </p:nvSpPr>
        <p:spPr>
          <a:xfrm>
            <a:off x="2162753" y="818984"/>
            <a:ext cx="611455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Нормативно-правовое обеспечение деятельности мастерских:</a:t>
            </a:r>
          </a:p>
          <a:p>
            <a:pPr algn="ctr"/>
            <a:endParaRPr lang="ru-RU" sz="1800" dirty="0">
              <a:solidFill>
                <a:schemeClr val="accent1"/>
              </a:solidFill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Паспорт мастерских;</a:t>
            </a:r>
            <a:endParaRPr lang="ru-RU" sz="1800" dirty="0">
              <a:solidFill>
                <a:schemeClr val="accent1"/>
              </a:solidFill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-График производственной практики;</a:t>
            </a:r>
            <a:endParaRPr lang="ru-RU" sz="1800" dirty="0">
              <a:solidFill>
                <a:schemeClr val="accent1"/>
              </a:solidFill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-Документы по Пожарной безопасности и технике безопасности.</a:t>
            </a:r>
          </a:p>
          <a:p>
            <a:pPr algn="just"/>
            <a:endParaRPr lang="ru-RU" sz="1800" dirty="0">
              <a:solidFill>
                <a:schemeClr val="accent1"/>
              </a:solidFill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Комплект методических материалов по учебно-производственных работ:</a:t>
            </a:r>
            <a:endParaRPr lang="ru-RU" sz="1800" dirty="0">
              <a:solidFill>
                <a:schemeClr val="accent1"/>
              </a:solidFill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-Перечень учебно-производственных работ;</a:t>
            </a:r>
            <a:endParaRPr lang="ru-RU" sz="1800" dirty="0">
              <a:solidFill>
                <a:schemeClr val="accent1"/>
              </a:solidFill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-Образцы по темам перечня учебно- производственных работ;</a:t>
            </a:r>
            <a:endParaRPr lang="ru-RU" sz="1800" dirty="0">
              <a:solidFill>
                <a:schemeClr val="accent1"/>
              </a:solidFill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8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Инструкционно</a:t>
            </a:r>
            <a:r>
              <a:rPr lang="ru-RU" sz="1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технологические карты;</a:t>
            </a:r>
            <a:endParaRPr lang="ru-RU" sz="1800" dirty="0">
              <a:solidFill>
                <a:schemeClr val="accent1"/>
              </a:solidFill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-Планы занятий;</a:t>
            </a:r>
            <a:endParaRPr lang="ru-RU" sz="1800" dirty="0">
              <a:solidFill>
                <a:schemeClr val="accent1"/>
              </a:solidFill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-Задания для самостоятельной работы;</a:t>
            </a:r>
            <a:endParaRPr lang="ru-RU" sz="1800" dirty="0">
              <a:solidFill>
                <a:schemeClr val="accent1"/>
              </a:solidFill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3187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689B060-6A03-B0E6-C872-F7A872D9DCB9}"/>
              </a:ext>
            </a:extLst>
          </p:cNvPr>
          <p:cNvSpPr txBox="1"/>
          <p:nvPr/>
        </p:nvSpPr>
        <p:spPr>
          <a:xfrm>
            <a:off x="3778858" y="720755"/>
            <a:ext cx="60946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Результаты использования новых образовательных технологий</a:t>
            </a:r>
            <a:endParaRPr lang="ru-RU" sz="1800" b="1" dirty="0">
              <a:solidFill>
                <a:schemeClr val="accen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3EE6EF-B994-EFB5-B458-3AD676648C1A}"/>
              </a:ext>
            </a:extLst>
          </p:cNvPr>
          <p:cNvSpPr txBox="1"/>
          <p:nvPr/>
        </p:nvSpPr>
        <p:spPr>
          <a:xfrm>
            <a:off x="2722531" y="1766818"/>
            <a:ext cx="7957267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 algn="just"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Использует в своей деятельности новые образовательные технологии (в том числе ЭОР и ИКТ) </a:t>
            </a:r>
            <a:endParaRPr lang="ru-RU" dirty="0">
              <a:solidFill>
                <a:schemeClr val="accent1"/>
              </a:solidFill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Информационно-коммуникационные технологии</a:t>
            </a:r>
            <a:br>
              <a:rPr lang="ru-RU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Здоровьесберегающие технологии</a:t>
            </a:r>
            <a:endParaRPr lang="ru-RU" dirty="0">
              <a:solidFill>
                <a:schemeClr val="accent1"/>
              </a:solidFill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Проектно-исследовательские технологии</a:t>
            </a:r>
            <a:endParaRPr lang="ru-RU" dirty="0">
              <a:solidFill>
                <a:schemeClr val="accent1"/>
              </a:solidFill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/>
            <a:r>
              <a:rPr lang="ru-RU" sz="18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Дистанционное обучение</a:t>
            </a:r>
            <a:endParaRPr lang="ru-RU" sz="1800" b="1" dirty="0">
              <a:solidFill>
                <a:schemeClr val="accent1"/>
              </a:solidFill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955" indent="-20955" algn="just"/>
            <a:r>
              <a:rPr lang="ru-RU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ффективно использует в своей деятельности новые образовательные технологии (в том числе ЭОР и ИКТ); </a:t>
            </a:r>
          </a:p>
          <a:p>
            <a:pPr marL="20955" indent="-20955" algn="just"/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етодические материалы, разработанные педагогическим работником с применением новых образовательных технологий, размещены на официальных сайтах;</a:t>
            </a:r>
            <a:endParaRPr lang="ru-RU" dirty="0">
              <a:solidFill>
                <a:schemeClr val="accent1"/>
              </a:solidFill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основе ИКТ составлены мультимедийные презентации уроков по учебной практике по темам: </a:t>
            </a:r>
            <a:endParaRPr lang="ru-RU" sz="1800" b="1" dirty="0">
              <a:solidFill>
                <a:schemeClr val="accent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«Разработка ювелирного изделия в стиле Ар-Деко с помощью программы </a:t>
            </a:r>
            <a:r>
              <a:rPr lang="en-US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Fusion</a:t>
            </a:r>
            <a:r>
              <a:rPr lang="ru-RU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360»,«Изготовление фантазийной формы огранки», «Разработка дизайна ювелирного изделия в стиле Авангард», «Плавка и отливка металла».</a:t>
            </a:r>
            <a:endParaRPr lang="ru-RU" dirty="0">
              <a:solidFill>
                <a:schemeClr val="accent1"/>
              </a:solidFill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955" indent="-20955" algn="just"/>
            <a:r>
              <a:rPr lang="ru-RU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Аналитически обосновал выбор новых образовательных технологий, применяемых при решении задач урочной/внеурочной деятельности, и представил результаты их эффективного использования; методические материалы, разработанные педагогическим работником с применением новых образовательных технологий, размещены на официальных сайтах.</a:t>
            </a:r>
            <a:endParaRPr lang="ru-RU" dirty="0">
              <a:solidFill>
                <a:schemeClr val="accent1"/>
              </a:solidFill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0658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7EE1E60-DC9E-F0FD-BEE7-71BB7E439E9A}"/>
              </a:ext>
            </a:extLst>
          </p:cNvPr>
          <p:cNvSpPr txBox="1"/>
          <p:nvPr/>
        </p:nvSpPr>
        <p:spPr>
          <a:xfrm>
            <a:off x="3210555" y="391029"/>
            <a:ext cx="609467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0" u="none" strike="noStrike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Публикации:</a:t>
            </a:r>
          </a:p>
          <a:p>
            <a:r>
              <a:rPr lang="ru-RU" b="0" i="0" u="none" strike="noStrike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 Свидетельство СН 15032595 от 28.05.2021г. на сайте </a:t>
            </a:r>
            <a:r>
              <a:rPr lang="ru-RU" b="0" i="0" u="none" strike="noStrike" dirty="0" err="1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инфоурок</a:t>
            </a:r>
            <a:r>
              <a:rPr lang="ru-RU" b="0" i="0" u="none" strike="noStrike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 методическая разработка Презентация урока на тему "Разработка дизайна ювелирного изделия в стиле Ар-деко с помощью программы Fusion 360«</a:t>
            </a:r>
          </a:p>
          <a:p>
            <a:r>
              <a:rPr lang="ru-RU" b="0" i="0" u="none" strike="noStrike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Свидетельство БС 59295623 от 28.05.2021г. на сайте </a:t>
            </a:r>
            <a:r>
              <a:rPr lang="ru-RU" b="0" i="0" u="none" strike="noStrike" dirty="0" err="1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инфоурок</a:t>
            </a:r>
            <a:r>
              <a:rPr lang="ru-RU" b="0" i="0" u="none" strike="noStrike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 методическая разработка Презентация программа ПМ.02. Изготовление вставок в ювелирные изделия. </a:t>
            </a:r>
          </a:p>
          <a:p>
            <a:r>
              <a:rPr lang="ru-RU" b="0" i="0" u="none" strike="noStrike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Свидетельство МК 831843815 от 28.05.2021г. на сайте </a:t>
            </a:r>
            <a:r>
              <a:rPr lang="ru-RU" b="0" i="0" u="none" strike="noStrike" dirty="0" err="1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инфоурок</a:t>
            </a:r>
            <a:r>
              <a:rPr lang="ru-RU" b="0" i="0" u="none" strike="noStrike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 методическая разработка Мастер класс «Мастерские ювелиров».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61A525-BC46-C740-1BE5-0B10E995B860}"/>
              </a:ext>
            </a:extLst>
          </p:cNvPr>
          <p:cNvSpPr txBox="1"/>
          <p:nvPr/>
        </p:nvSpPr>
        <p:spPr>
          <a:xfrm>
            <a:off x="3365077" y="2690037"/>
            <a:ext cx="60946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https://pro.firpo.ru/ февраль 2023г. Комплект конкурсной документации по компетенции «Ювелирное дело» (категории студент, юниоры).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49310562-125C-240D-F84D-816C3AD06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94589">
            <a:off x="396514" y="235248"/>
            <a:ext cx="2910455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713050B-AAA1-4A4A-65E7-24108CA611D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66646">
            <a:off x="736090" y="3812752"/>
            <a:ext cx="1951266" cy="2791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1FFB34C-8298-94A1-F5CB-CC058F597EA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85354">
            <a:off x="9457882" y="331389"/>
            <a:ext cx="2071702" cy="2813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6983A29-CAB3-5393-652D-C960E8C768E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15902">
            <a:off x="8950507" y="3788218"/>
            <a:ext cx="1849164" cy="2789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5" descr="C:\Users\Математика\Desktop\СГО-24\c56945ae-50bc-4b26-a360-256594c47837.JPG">
            <a:extLst>
              <a:ext uri="{FF2B5EF4-FFF2-40B4-BE49-F238E27FC236}">
                <a16:creationId xmlns:a16="http://schemas.microsoft.com/office/drawing/2014/main" id="{DE2058C0-1218-67D4-DB3C-49117FD87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4393" y="3465162"/>
            <a:ext cx="2344705" cy="31051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24257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E6E9A0E-951A-86EC-E7BD-2989FECFC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74623">
            <a:off x="9640530" y="1211593"/>
            <a:ext cx="2352675" cy="19431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021FF7-7908-5D4F-D964-A69F6D7FDF74}"/>
              </a:ext>
            </a:extLst>
          </p:cNvPr>
          <p:cNvSpPr txBox="1"/>
          <p:nvPr/>
        </p:nvSpPr>
        <p:spPr>
          <a:xfrm>
            <a:off x="1590260" y="707496"/>
            <a:ext cx="9040633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0" u="none" strike="noStrike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Подготовка, переподготовка кадров по договорам с предприятиями, центрами занятости населения, с физическими лицами по дополнительным образовательным программам и наличие договоров с предприятиями, организациями о прохождении производственной практики обучающихся</a:t>
            </a:r>
            <a:endParaRPr lang="ru-RU" b="0" i="0" u="none" strike="noStrike" dirty="0">
              <a:solidFill>
                <a:schemeClr val="accent1"/>
              </a:solidFill>
              <a:effectLst/>
              <a:latin typeface="Arial" panose="020B0604020202020204" pitchFamily="34" charset="0"/>
            </a:endParaRPr>
          </a:p>
          <a:p>
            <a:endParaRPr lang="ru-RU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ru-RU" b="0" i="0" u="none" strike="noStrike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Изготовление качественной продукции, изделий совместно с предприятиями, организациями</a:t>
            </a:r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</a:rPr>
              <a:t>:</a:t>
            </a:r>
            <a:r>
              <a:rPr lang="ru-RU" b="0" i="0" u="none" strike="noStrike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  </a:t>
            </a:r>
          </a:p>
          <a:p>
            <a:endParaRPr lang="ru-RU" b="0" i="0" u="none" strike="noStrike" dirty="0">
              <a:solidFill>
                <a:schemeClr val="accent1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100% студенты проходят производственную практику по договорам с предприятиями: Договор о взаимном сотрудничестве ООО ЮФ «</a:t>
            </a:r>
            <a:r>
              <a:rPr lang="ru-RU" sz="16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Аурифекс</a:t>
            </a:r>
            <a:r>
              <a:rPr lang="ru-RU" sz="16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», Эпл Даймонд г.</a:t>
            </a:r>
            <a:r>
              <a:rPr lang="en-US" sz="16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Москва.; ООО «</a:t>
            </a:r>
            <a:r>
              <a:rPr lang="ru-RU" sz="16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Сэйбиэм</a:t>
            </a:r>
            <a:r>
              <a:rPr lang="ru-RU" sz="16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ювелирных изделий совместно с ювелирными фирмами ООО "</a:t>
            </a:r>
            <a:r>
              <a:rPr lang="ru-RU" sz="16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Аурифекс</a:t>
            </a:r>
            <a:r>
              <a:rPr lang="ru-RU" sz="16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", ООО "</a:t>
            </a:r>
            <a:r>
              <a:rPr lang="ru-RU" sz="16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Григори</a:t>
            </a:r>
            <a:r>
              <a:rPr lang="ru-RU" sz="16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1600" b="1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оказания услуг - монтировка ювелирных изделий из серебра: серьги в национальном стиле, подвески, кольца, значки, медали из бронзы.</a:t>
            </a:r>
            <a:endParaRPr lang="ru-RU" sz="1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Изготовление ювелирных изделий из золота и платины, изготовление точных  копий, реплик брендов">
            <a:extLst>
              <a:ext uri="{FF2B5EF4-FFF2-40B4-BE49-F238E27FC236}">
                <a16:creationId xmlns:a16="http://schemas.microsoft.com/office/drawing/2014/main" id="{914AADC2-1005-9F45-F2CC-35A0236A7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53140" y="3543300"/>
            <a:ext cx="5629275" cy="33147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Изготовление ювелирных изделий">
            <a:extLst>
              <a:ext uri="{FF2B5EF4-FFF2-40B4-BE49-F238E27FC236}">
                <a16:creationId xmlns:a16="http://schemas.microsoft.com/office/drawing/2014/main" id="{D312DF29-E555-C518-0B7E-A388E349A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9814" y="3892881"/>
            <a:ext cx="4667250" cy="28575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F0DF54E-4D51-07EF-BB14-BC3C80BC60B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412712" y="4264547"/>
            <a:ext cx="2808310" cy="1872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480203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22142" y="1275520"/>
            <a:ext cx="4237097" cy="21666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698270" y="1259218"/>
            <a:ext cx="4237097" cy="21992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851433" y="1236281"/>
            <a:ext cx="4298731" cy="23727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852"/>
          <a:stretch/>
        </p:blipFill>
        <p:spPr>
          <a:xfrm rot="5400000">
            <a:off x="4763382" y="1085112"/>
            <a:ext cx="4204140" cy="24333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80726" y="2453853"/>
            <a:ext cx="4687617" cy="25555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1626" y="1377313"/>
            <a:ext cx="2229248" cy="46981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7887" y="398033"/>
            <a:ext cx="2821264" cy="464730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365539" y="2084887"/>
            <a:ext cx="2536745" cy="446726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9299" y="2163881"/>
            <a:ext cx="2224403" cy="447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07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/>
        </p:nvSpPr>
        <p:spPr>
          <a:xfrm>
            <a:off x="2078181" y="1582340"/>
            <a:ext cx="8543636" cy="5016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6449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❖"/>
            </a:pPr>
            <a:r>
              <a:rPr lang="ru-RU" sz="2000" b="0" i="0" u="none" strike="noStrike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«Содержательно-методические и технологические основы экспертирования конкурсов профессионального мастерства людей с инвалидностью»72ч., 2018г.;</a:t>
            </a:r>
            <a:endParaRPr/>
          </a:p>
          <a:p>
            <a:pPr marL="36449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❖"/>
            </a:pPr>
            <a:r>
              <a:rPr lang="ru-RU" sz="2000" b="0" i="0" u="none" strike="noStrike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Стажировка Ассоцации «Альянс ЭПЛ Якутские бриллианты» 48 ч., 2021г.</a:t>
            </a:r>
            <a:endParaRPr/>
          </a:p>
          <a:p>
            <a:pPr marL="36449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❖"/>
            </a:pPr>
            <a:r>
              <a:rPr lang="ru-RU" sz="2000" b="0" i="0" u="none" strike="noStrike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Удостоверение № 106/18 от 24.04.2018г. о проверке знаний требований охраны труда. 40ч.Учебный центр подготовки кадров РС(Я).</a:t>
            </a:r>
            <a:endParaRPr/>
          </a:p>
          <a:p>
            <a:pPr marL="36449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❖"/>
            </a:pPr>
            <a:r>
              <a:rPr lang="ru-RU" sz="2000" b="0" i="0" u="none" strike="noStrike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ДПО  по охране труда «Школа безопасности» (40 часов), АНО «Агентство развития профессионального мастерства (Ворлдскиллс Россия)». Удостоверение №525-1749 от 23.08.2021г.</a:t>
            </a:r>
            <a:endParaRPr/>
          </a:p>
          <a:p>
            <a:pPr marL="36449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❖"/>
            </a:pPr>
            <a:r>
              <a:rPr lang="ru-RU" sz="2000" b="0" i="0" u="none" strike="noStrike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Профессиональная переподготовка по программе «Педагог профессионального образования (преподаватель)» ГАУ ДПО РС(Я) «ИРПО», 30.10.2020;</a:t>
            </a:r>
            <a:endParaRPr/>
          </a:p>
          <a:p>
            <a:pPr marL="36449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❖"/>
            </a:pPr>
            <a:r>
              <a:rPr lang="ru-RU" sz="2000" b="0" i="0" u="none" strike="noStrike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КПК  по ювелирному дизайну и мастерству (72 часа).  Академия ювелирного искусства Шароновых» г. Москва. Сертификат, март 2022г.</a:t>
            </a:r>
            <a:endParaRPr/>
          </a:p>
          <a:p>
            <a:pPr marL="2159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</p:txBody>
      </p:sp>
      <p:sp>
        <p:nvSpPr>
          <p:cNvPr id="99" name="Google Shape;99;p15"/>
          <p:cNvSpPr txBox="1"/>
          <p:nvPr/>
        </p:nvSpPr>
        <p:spPr>
          <a:xfrm>
            <a:off x="2539999" y="781822"/>
            <a:ext cx="60960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0" u="none" strike="noStrike" cap="none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Повышение квалификации:</a:t>
            </a:r>
            <a:endParaRPr sz="2800" b="1">
              <a:solidFill>
                <a:schemeClr val="accent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AAEC7E2-ECB7-F52A-7DCB-58652A0DCA3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0963" y="938253"/>
            <a:ext cx="2532203" cy="1800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67124C0-F239-7C8F-6D2F-CA412D2D29B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8345" y="1095088"/>
            <a:ext cx="1541075" cy="216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91F9FB7-303C-6EBE-DE34-532DDBFA2A0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4992" y="888796"/>
            <a:ext cx="3420618" cy="254020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E2E4F52-B093-E261-B245-1ED2D68AFC8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6869" y="4169204"/>
            <a:ext cx="5310224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313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9180CDC-D586-D241-632D-FFB897A0A696}"/>
              </a:ext>
            </a:extLst>
          </p:cNvPr>
          <p:cNvSpPr txBox="1"/>
          <p:nvPr/>
        </p:nvSpPr>
        <p:spPr>
          <a:xfrm>
            <a:off x="3285877" y="636887"/>
            <a:ext cx="60946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Результаты освоения обучающимися образовательных программ</a:t>
            </a:r>
          </a:p>
          <a:p>
            <a:pPr algn="ctr"/>
            <a:r>
              <a:rPr lang="ru-RU" sz="1600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(по итогам мониторингов, проводимых организацией)</a:t>
            </a:r>
            <a:endParaRPr lang="ru-RU" sz="1600" dirty="0">
              <a:solidFill>
                <a:schemeClr val="accent5"/>
              </a:solidFill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E8EA2A34-4258-1EB6-AAB9-44CB84D7B3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9316805"/>
              </p:ext>
            </p:extLst>
          </p:nvPr>
        </p:nvGraphicFramePr>
        <p:xfrm>
          <a:off x="3446890" y="1447138"/>
          <a:ext cx="5494350" cy="43652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2424">
                  <a:extLst>
                    <a:ext uri="{9D8B030D-6E8A-4147-A177-3AD203B41FA5}">
                      <a16:colId xmlns:a16="http://schemas.microsoft.com/office/drawing/2014/main" val="1494230767"/>
                    </a:ext>
                  </a:extLst>
                </a:gridCol>
                <a:gridCol w="1322125">
                  <a:extLst>
                    <a:ext uri="{9D8B030D-6E8A-4147-A177-3AD203B41FA5}">
                      <a16:colId xmlns:a16="http://schemas.microsoft.com/office/drawing/2014/main" val="1089128221"/>
                    </a:ext>
                  </a:extLst>
                </a:gridCol>
                <a:gridCol w="914380">
                  <a:extLst>
                    <a:ext uri="{9D8B030D-6E8A-4147-A177-3AD203B41FA5}">
                      <a16:colId xmlns:a16="http://schemas.microsoft.com/office/drawing/2014/main" val="662845273"/>
                    </a:ext>
                  </a:extLst>
                </a:gridCol>
                <a:gridCol w="1015421">
                  <a:extLst>
                    <a:ext uri="{9D8B030D-6E8A-4147-A177-3AD203B41FA5}">
                      <a16:colId xmlns:a16="http://schemas.microsoft.com/office/drawing/2014/main" val="1608436874"/>
                    </a:ext>
                  </a:extLst>
                </a:gridCol>
              </a:tblGrid>
              <a:tr h="4606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200" dirty="0">
                          <a:effectLst/>
                        </a:rPr>
                        <a:t>группа, профессия</a:t>
                      </a:r>
                      <a:endParaRPr lang="ru-RU" sz="1000" b="0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200" dirty="0">
                          <a:effectLst/>
                        </a:rPr>
                        <a:t>количество студентов</a:t>
                      </a:r>
                      <a:endParaRPr lang="ru-RU" sz="1000" b="0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200" dirty="0">
                          <a:effectLst/>
                        </a:rPr>
                        <a:t>успеваемость</a:t>
                      </a:r>
                      <a:endParaRPr lang="ru-RU" sz="1000" b="0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200" dirty="0">
                          <a:effectLst/>
                        </a:rPr>
                        <a:t>качество</a:t>
                      </a:r>
                      <a:endParaRPr lang="ru-RU" sz="1000" b="0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328554169"/>
                  </a:ext>
                </a:extLst>
              </a:tr>
              <a:tr h="245040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600" dirty="0">
                          <a:effectLst/>
                        </a:rPr>
                        <a:t>2018-2019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7236469"/>
                  </a:ext>
                </a:extLst>
              </a:tr>
              <a:tr h="490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Ю-34 (54.01.02.)  Ювелир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16070917"/>
                  </a:ext>
                </a:extLst>
              </a:tr>
              <a:tr h="245040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2019-2020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4615044"/>
                  </a:ext>
                </a:extLst>
              </a:tr>
              <a:tr h="490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Ю-36 (54.01.02.)  Ювелир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58323927"/>
                  </a:ext>
                </a:extLst>
              </a:tr>
              <a:tr h="245040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2020-2021 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endParaRPr lang="ru-RU" sz="1000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endParaRPr lang="ru-RU" sz="1000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endParaRPr lang="ru-RU" sz="1000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4098303897"/>
                  </a:ext>
                </a:extLst>
              </a:tr>
              <a:tr h="60698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>
                          <a:tab pos="281305" algn="l"/>
                          <a:tab pos="452755" algn="l"/>
                        </a:tabLst>
                        <a:defRPr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Ю-36 (54.01.02.)  Ювелир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6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6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6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6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  <a:endParaRPr lang="ru-RU" sz="16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245043799"/>
                  </a:ext>
                </a:extLst>
              </a:tr>
              <a:tr h="24504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2021-2022 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058920"/>
                  </a:ext>
                </a:extLst>
              </a:tr>
              <a:tr h="853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>
                          <a:tab pos="281305" algn="l"/>
                          <a:tab pos="452755" algn="l"/>
                        </a:tabLst>
                        <a:defRPr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Ю-36 (54.01.02.)  Ювелир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6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6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6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6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  <a:endParaRPr lang="ru-RU" sz="16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629340045"/>
                  </a:ext>
                </a:extLst>
              </a:tr>
              <a:tr h="245040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2022-2023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3689259"/>
                  </a:ext>
                </a:extLst>
              </a:tr>
              <a:tr h="6045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>
                          <a:tab pos="281305" algn="l"/>
                          <a:tab pos="452755" algn="l"/>
                        </a:tabLst>
                        <a:defRPr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Ю-36 (54.01.02.) Ювелир</a:t>
                      </a:r>
                      <a:r>
                        <a:rPr lang="ru-RU" sz="1600" b="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полугодие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6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6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6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6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  <a:endParaRPr lang="ru-RU" sz="16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6883713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1713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D8686D3-6E23-5ACE-0D37-6FEFD40AFEC8}"/>
              </a:ext>
            </a:extLst>
          </p:cNvPr>
          <p:cNvSpPr txBox="1"/>
          <p:nvPr/>
        </p:nvSpPr>
        <p:spPr>
          <a:xfrm>
            <a:off x="3794761" y="3500018"/>
            <a:ext cx="609467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Промежуточная аттестация</a:t>
            </a:r>
          </a:p>
          <a:p>
            <a:r>
              <a:rPr lang="ru-RU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ПМ02. Изготовление вставок в ювелирные изделия: </a:t>
            </a:r>
          </a:p>
          <a:p>
            <a:r>
              <a:rPr lang="ru-RU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2018-2019 уч. год успеваемость- 100%, качество-81%; </a:t>
            </a:r>
          </a:p>
          <a:p>
            <a:r>
              <a:rPr lang="ru-RU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2019-2020 уч. год успеваемость- 100%, качество -48%; </a:t>
            </a:r>
          </a:p>
          <a:p>
            <a:r>
              <a:rPr lang="ru-RU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2020-2021 уч. год успеваемость- 100%, качество-54%; </a:t>
            </a:r>
          </a:p>
          <a:p>
            <a:r>
              <a:rPr lang="ru-RU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2021-2022 уч. год успеваемость-100%, качество- 62%; </a:t>
            </a:r>
          </a:p>
          <a:p>
            <a:r>
              <a:rPr lang="ru-RU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2022-2023 уч. год I полугодие- успеваемость 100%, качество 68%. ПМ.05. Введение индивидуальной трудовой деятельности: </a:t>
            </a:r>
          </a:p>
          <a:p>
            <a:pPr algn="ctr"/>
            <a:r>
              <a:rPr lang="ru-RU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2018-2019 уч. год успеваемость- 100%, качество-64%; Квалификационный экзамен </a:t>
            </a:r>
          </a:p>
          <a:p>
            <a:r>
              <a:rPr lang="ru-RU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ПМ02. Изготовление вставок в ювелирные изделия. </a:t>
            </a:r>
          </a:p>
          <a:p>
            <a:r>
              <a:rPr lang="ru-RU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2021-2022 </a:t>
            </a:r>
            <a:r>
              <a:rPr lang="ru-RU" b="0" i="0" u="none" strike="noStrike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уч.год</a:t>
            </a:r>
            <a:r>
              <a:rPr lang="ru-RU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успеваемость 100%, качество 68%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F44D03FB-0950-DE58-EFE9-A3F7C0B2DC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593594"/>
              </p:ext>
            </p:extLst>
          </p:nvPr>
        </p:nvGraphicFramePr>
        <p:xfrm>
          <a:off x="2690855" y="1183978"/>
          <a:ext cx="7729138" cy="2000351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928694">
                  <a:extLst>
                    <a:ext uri="{9D8B030D-6E8A-4147-A177-3AD203B41FA5}">
                      <a16:colId xmlns:a16="http://schemas.microsoft.com/office/drawing/2014/main" val="3290826932"/>
                    </a:ext>
                  </a:extLst>
                </a:gridCol>
                <a:gridCol w="1279138">
                  <a:extLst>
                    <a:ext uri="{9D8B030D-6E8A-4147-A177-3AD203B41FA5}">
                      <a16:colId xmlns:a16="http://schemas.microsoft.com/office/drawing/2014/main" val="108668024"/>
                    </a:ext>
                  </a:extLst>
                </a:gridCol>
                <a:gridCol w="1103916">
                  <a:extLst>
                    <a:ext uri="{9D8B030D-6E8A-4147-A177-3AD203B41FA5}">
                      <a16:colId xmlns:a16="http://schemas.microsoft.com/office/drawing/2014/main" val="3764623918"/>
                    </a:ext>
                  </a:extLst>
                </a:gridCol>
                <a:gridCol w="1103916">
                  <a:extLst>
                    <a:ext uri="{9D8B030D-6E8A-4147-A177-3AD203B41FA5}">
                      <a16:colId xmlns:a16="http://schemas.microsoft.com/office/drawing/2014/main" val="999441716"/>
                    </a:ext>
                  </a:extLst>
                </a:gridCol>
                <a:gridCol w="1103916">
                  <a:extLst>
                    <a:ext uri="{9D8B030D-6E8A-4147-A177-3AD203B41FA5}">
                      <a16:colId xmlns:a16="http://schemas.microsoft.com/office/drawing/2014/main" val="3981149733"/>
                    </a:ext>
                  </a:extLst>
                </a:gridCol>
                <a:gridCol w="1104779">
                  <a:extLst>
                    <a:ext uri="{9D8B030D-6E8A-4147-A177-3AD203B41FA5}">
                      <a16:colId xmlns:a16="http://schemas.microsoft.com/office/drawing/2014/main" val="1117782525"/>
                    </a:ext>
                  </a:extLst>
                </a:gridCol>
                <a:gridCol w="1104779">
                  <a:extLst>
                    <a:ext uri="{9D8B030D-6E8A-4147-A177-3AD203B41FA5}">
                      <a16:colId xmlns:a16="http://schemas.microsoft.com/office/drawing/2014/main" val="935875964"/>
                    </a:ext>
                  </a:extLst>
                </a:gridCol>
              </a:tblGrid>
              <a:tr h="20051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Год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Количество обучающихся в группе</a:t>
                      </a:r>
                      <a:endParaRPr lang="ru-RU" sz="10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3744394"/>
                  </a:ext>
                </a:extLst>
              </a:tr>
              <a:tr h="16041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Выпущено по итогам поэтапной аттестации (кол- во, %)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Получили установленный разряд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(кол- во, %)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Получили повышенный 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разряд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(кол- во, %)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Получили пониженный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разряд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(кол- во, %)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Трудоустроено</a:t>
                      </a:r>
                      <a:endParaRPr lang="ru-RU" sz="1000" dirty="0">
                        <a:effectLst/>
                      </a:endParaRPr>
                    </a:p>
                    <a:p>
                      <a:pPr marR="20955" algn="ctr">
                        <a:spcAft>
                          <a:spcPts val="0"/>
                        </a:spcAft>
                        <a:tabLst>
                          <a:tab pos="582295" algn="l"/>
                        </a:tabLst>
                      </a:pPr>
                      <a:r>
                        <a:rPr lang="ru-RU" sz="1200" dirty="0">
                          <a:effectLst/>
                        </a:rPr>
                        <a:t>(кол- во, %)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578328465"/>
                  </a:ext>
                </a:extLst>
              </a:tr>
              <a:tr h="1256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2018-2019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26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200" dirty="0">
                          <a:effectLst/>
                        </a:rPr>
                        <a:t>26/100</a:t>
                      </a:r>
                      <a:endParaRPr lang="ru-RU" sz="1000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200" dirty="0">
                          <a:effectLst/>
                        </a:rPr>
                        <a:t>13/50%</a:t>
                      </a:r>
                      <a:endParaRPr lang="ru-RU" sz="1000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200" dirty="0">
                          <a:effectLst/>
                        </a:rPr>
                        <a:t>13/50%</a:t>
                      </a:r>
                      <a:endParaRPr lang="ru-RU" sz="1000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200" dirty="0">
                          <a:effectLst/>
                        </a:rPr>
                        <a:t>0/0</a:t>
                      </a:r>
                      <a:endParaRPr lang="ru-RU" sz="1000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200" dirty="0">
                          <a:effectLst/>
                        </a:rPr>
                        <a:t>20/77</a:t>
                      </a:r>
                      <a:endParaRPr lang="ru-RU" sz="1000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94068797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EA17908-392D-39E8-6CD4-9ED2690ACFEF}"/>
              </a:ext>
            </a:extLst>
          </p:cNvPr>
          <p:cNvSpPr txBox="1"/>
          <p:nvPr/>
        </p:nvSpPr>
        <p:spPr>
          <a:xfrm>
            <a:off x="3349487" y="535900"/>
            <a:ext cx="60946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Итоги ГИА:2018-2019 учебный год</a:t>
            </a:r>
          </a:p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п</a:t>
            </a:r>
            <a:r>
              <a:rPr lang="ru-RU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оказатели ВКР - 100%, качество - 92%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001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F7D5002-B567-3923-9EA9-D361975B6AF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6291" y="3491615"/>
            <a:ext cx="2695492" cy="330376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1A0022-7047-3E38-D3C6-06CE288E7AA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1004" y="3380297"/>
            <a:ext cx="2249445" cy="35415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725DD6-F64A-AF5F-EEE5-AAE0E637B366}"/>
              </a:ext>
            </a:extLst>
          </p:cNvPr>
          <p:cNvSpPr txBox="1"/>
          <p:nvPr/>
        </p:nvSpPr>
        <p:spPr>
          <a:xfrm>
            <a:off x="3468757" y="151857"/>
            <a:ext cx="60946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Результаты участия обучающихся в выставках, конкурсах, олимпиадах, конференциях, соревнованиях</a:t>
            </a:r>
            <a:endParaRPr lang="ru-RU" sz="1800" dirty="0">
              <a:solidFill>
                <a:schemeClr val="accent1"/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4E95864-42BE-9159-B7B3-1AA83A911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71072">
            <a:off x="467695" y="3563624"/>
            <a:ext cx="2150672" cy="315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5C6F586F-702B-AE7A-87CD-4C7401567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20253">
            <a:off x="10023968" y="1239637"/>
            <a:ext cx="2109698" cy="3098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31325B8-62B9-B9CE-DB88-CC7B9757BF7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9224548" y="3429000"/>
            <a:ext cx="2361539" cy="3429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14B60E-1462-355D-B5F0-C0DC26F71FF8}"/>
              </a:ext>
            </a:extLst>
          </p:cNvPr>
          <p:cNvSpPr txBox="1"/>
          <p:nvPr/>
        </p:nvSpPr>
        <p:spPr>
          <a:xfrm>
            <a:off x="1113183" y="475022"/>
            <a:ext cx="10193572" cy="33980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ru-RU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1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Гуляева </a:t>
            </a:r>
            <a:r>
              <a:rPr lang="ru-RU" sz="14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Аина</a:t>
            </a:r>
            <a:r>
              <a:rPr lang="ru-RU" sz="1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Республиканская Олимпиада по дизайну среди студентов ССУЗ и ВУЗ, 2019г, диплом 3 степени;</a:t>
            </a:r>
            <a:endParaRPr lang="ru-RU" sz="1200" dirty="0">
              <a:solidFill>
                <a:schemeClr val="accent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1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Васильев Георгий, Республиканский конкурс среди ювелирных предприятий республики «Лучший эскиз ювелирного изделия», октябрь 2020г, диплом </a:t>
            </a:r>
            <a:r>
              <a:rPr lang="en-US" sz="1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</a:t>
            </a:r>
            <a:r>
              <a:rPr lang="ru-RU" sz="1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степени;</a:t>
            </a:r>
            <a:endParaRPr lang="ru-RU" sz="105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1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Канаев Сергей, Филиппова Мария Республиканский конкурс «Арт-выставка молодых ювелиров» среди ювелирных предприятий республики: «Изготовление нагрудного украшения с применением техники холодной эмали», февраль 2021г.; </a:t>
            </a:r>
            <a:endParaRPr lang="ru-RU" sz="105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1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Канаев Сергей НПК «Шаг в будущую профессию», «Мода и дизайн», декабрь 2021г.- лауреат 1 степени;</a:t>
            </a:r>
            <a:endParaRPr lang="ru-RU" sz="105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1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Филиппова Мария НПК Шаг в будущую профессию», фестиваль молодых модельеров и дизайнеров, 1-2 декабря 2022г., диплом 1 степени.;</a:t>
            </a:r>
            <a:endParaRPr lang="ru-RU" sz="105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1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Канаев Сергей, Студент года РС(Я) в номинации «Профессионал года», 2022г., лауреат 1 степени;</a:t>
            </a:r>
            <a:endParaRPr lang="ru-RU" sz="105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1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Филиппова Мария, Студент года РС(Я) в номинации «Профессионал года», 2022г., лауреат 1 степени;</a:t>
            </a:r>
            <a:endParaRPr lang="ru-RU" sz="105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1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Филиппова Мария, конкурс профессионального мастерства среди рабочих специальностей СПО на призы ЯГД, в номинации «Лучший ювелир», 2022г.</a:t>
            </a:r>
            <a:endParaRPr lang="ru-RU" sz="105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882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67C17EFD-C669-50A2-4B1D-AD1B76746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6880" y="1538774"/>
            <a:ext cx="3218442" cy="4292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A3A7F6C-28BD-958F-6687-E77B4EDF6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5708" y="1734483"/>
            <a:ext cx="3600400" cy="4097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2755183-7187-A10B-C5EE-BF7315D4B24E}"/>
              </a:ext>
            </a:extLst>
          </p:cNvPr>
          <p:cNvSpPr txBox="1">
            <a:spLocks/>
          </p:cNvSpPr>
          <p:nvPr/>
        </p:nvSpPr>
        <p:spPr>
          <a:xfrm>
            <a:off x="2596101" y="492981"/>
            <a:ext cx="7520940" cy="7589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ru-RU" sz="2400">
                <a:solidFill>
                  <a:schemeClr val="bg2">
                    <a:lumMod val="50000"/>
                  </a:schemeClr>
                </a:solidFill>
              </a:rPr>
              <a:t>Рекомендательные  письма </a:t>
            </a:r>
            <a:br>
              <a:rPr lang="ru-RU" sz="240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>
                <a:solidFill>
                  <a:schemeClr val="bg2">
                    <a:lumMod val="50000"/>
                  </a:schemeClr>
                </a:solidFill>
              </a:rPr>
              <a:t>для участия в НПК в г. Москву 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833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C9D6361-2B5F-FC2D-B814-4CC19C314D4E}"/>
              </a:ext>
            </a:extLst>
          </p:cNvPr>
          <p:cNvSpPr txBox="1"/>
          <p:nvPr/>
        </p:nvSpPr>
        <p:spPr>
          <a:xfrm>
            <a:off x="500932" y="171858"/>
            <a:ext cx="11147729" cy="65142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1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Всероссийские конкурсы:</a:t>
            </a:r>
            <a:endParaRPr lang="ru-RU" sz="105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14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Гаврильев</a:t>
            </a:r>
            <a:r>
              <a:rPr lang="ru-RU" sz="1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Геннадий, Финал Национального чемпионата «Молодые профессионалы» по </a:t>
            </a:r>
            <a:r>
              <a:rPr lang="en-US" sz="1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WSR</a:t>
            </a:r>
            <a:r>
              <a:rPr lang="ru-RU" sz="1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г. Южно-Сахалинск, август 2018г., по компетенции «Ювелирное дело», диплом 3 степени;</a:t>
            </a:r>
            <a:endParaRPr lang="ru-RU" sz="105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1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Васильева Саида, Итоговые соревнования, приравненные к Финалу Национального чемпионата «Молодые профессионалы» по </a:t>
            </a:r>
            <a:r>
              <a:rPr lang="en-US" sz="1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WSR</a:t>
            </a:r>
            <a:r>
              <a:rPr lang="ru-RU" sz="1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г. Москва, июнь 2018г., по компетенции Огранка ювелирных вставок, диплом 2 степени;</a:t>
            </a:r>
            <a:endParaRPr lang="ru-RU" sz="105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14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Дорогунов</a:t>
            </a:r>
            <a:r>
              <a:rPr lang="ru-RU" sz="1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Манчаары</a:t>
            </a:r>
            <a:r>
              <a:rPr lang="ru-RU" sz="1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Финал Национального чемпионата «Молодые профессионалы» по </a:t>
            </a:r>
            <a:r>
              <a:rPr lang="en-US" sz="1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WSR</a:t>
            </a:r>
            <a:r>
              <a:rPr lang="ru-RU" sz="1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г. Казань, июль 2019г., по компетенции «Ювелирное дело», сертификат;</a:t>
            </a:r>
            <a:endParaRPr lang="ru-RU" sz="105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1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Потапов Александр, Финал Национального чемпионата «Молодые профессионалы» (Юниоры) по </a:t>
            </a:r>
            <a:r>
              <a:rPr lang="en-US" sz="1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WSR</a:t>
            </a:r>
            <a:r>
              <a:rPr lang="ru-RU" sz="1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г. Казань, июль 2019г., по компетенции «Ювелирное дело», диплом 2 степени;</a:t>
            </a:r>
            <a:endParaRPr lang="ru-RU" sz="105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1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Тетина Ляля, Финал Национального чемпионата «Молодые профессионалы» по </a:t>
            </a:r>
            <a:r>
              <a:rPr lang="en-US" sz="1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WSR</a:t>
            </a:r>
            <a:r>
              <a:rPr lang="ru-RU" sz="1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Кузбасс, 7-20 сентября 2020г., по компетенции «Ювелирное дело», диплом 2 степени;</a:t>
            </a:r>
            <a:endParaRPr lang="ru-RU" sz="105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1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Винокурова </a:t>
            </a:r>
            <a:r>
              <a:rPr lang="ru-RU" sz="14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Дайаана</a:t>
            </a:r>
            <a:r>
              <a:rPr lang="ru-RU" sz="1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Финал Национального чемпионата «Молодые профессионалы» (Юниоры) по </a:t>
            </a:r>
            <a:r>
              <a:rPr lang="en-US" sz="1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WSR</a:t>
            </a:r>
            <a:r>
              <a:rPr lang="ru-RU" sz="1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Кузбасс, 7-20 сентября 2020г., по компетенции «Ювелирное дело», диплом 2 степени;</a:t>
            </a:r>
            <a:endParaRPr lang="ru-RU" sz="105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1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Санников Яков, Финал Национального чемпионата «Молодые профессионалы» по </a:t>
            </a:r>
            <a:r>
              <a:rPr lang="en-US" sz="1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WSR</a:t>
            </a:r>
            <a:r>
              <a:rPr lang="ru-RU" sz="1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Кузбасс, 7-20 сентября 2020г., по компетенции «Огранка ювелирных вставок», диплом 3 степени;</a:t>
            </a:r>
            <a:endParaRPr lang="ru-RU" sz="105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1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Канаев Сергей, Финал Национального чемпионата «Молодые профессионалы» по </a:t>
            </a:r>
            <a:r>
              <a:rPr lang="en-US" sz="1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WSR</a:t>
            </a:r>
            <a:r>
              <a:rPr lang="ru-RU" sz="1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г. Уфа, 25-29 августа 2021г., по компетенции «Ювелирное дело», диплом 1 степени;</a:t>
            </a:r>
            <a:endParaRPr lang="ru-RU" sz="105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1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Филиппова Мария, Финал Национального чемпионата «Молодые профессионалы» по </a:t>
            </a:r>
            <a:r>
              <a:rPr lang="en-US" sz="1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WSR</a:t>
            </a:r>
            <a:r>
              <a:rPr lang="ru-RU" sz="1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(Юниоры) г. Уфа, 25-29 августа 2021г., по компетенции «Ювелирное дело», диплом 3 степени;</a:t>
            </a:r>
            <a:endParaRPr lang="ru-RU" sz="105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1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Христофорова Лилиана, Итоговые соревнования, приравненные к Финалу Национального чемпионата «Молодые профессионалы» по </a:t>
            </a:r>
            <a:r>
              <a:rPr lang="en-US" sz="1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WSR</a:t>
            </a:r>
            <a:r>
              <a:rPr lang="ru-RU" sz="1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по компетенции «Огранка ювелирных вставок», РС(Я) г. Якутск, апрель 2021г., диплом 3 степени;</a:t>
            </a:r>
            <a:endParaRPr lang="ru-RU" sz="105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1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Федулов Константин, </a:t>
            </a:r>
            <a:r>
              <a:rPr lang="en-US" sz="1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</a:t>
            </a:r>
            <a:r>
              <a:rPr lang="ru-RU" sz="1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Национальный чемпионат </a:t>
            </a:r>
            <a:r>
              <a:rPr lang="en-US" sz="14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DeafSkills</a:t>
            </a:r>
            <a:r>
              <a:rPr lang="ru-RU" sz="1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г. Казань, декабрь 2021г., диплом 2 степени; </a:t>
            </a:r>
            <a:endParaRPr lang="ru-RU" sz="105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1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Новикова Ангелина, Итоговые соревнования, приравненные к Финалу </a:t>
            </a:r>
            <a:r>
              <a:rPr lang="en-US" sz="1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ru-RU" sz="1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Национального чемпионата «Молодые профессионалы» по </a:t>
            </a:r>
            <a:r>
              <a:rPr lang="en-US" sz="1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WSR</a:t>
            </a:r>
            <a:r>
              <a:rPr lang="ru-RU" sz="1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Красноярский край, 28 марта-10 апреля 2022г., медальон за профессионализм.;</a:t>
            </a:r>
            <a:endParaRPr lang="ru-RU" sz="105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14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Лукачевская</a:t>
            </a:r>
            <a:r>
              <a:rPr lang="ru-RU" sz="1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Елена, Итоговые соревнования, приравненные к Финалу </a:t>
            </a:r>
            <a:r>
              <a:rPr lang="en-US" sz="1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ru-RU" sz="1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Национального чемпионата «Молодые профессионалы» по </a:t>
            </a:r>
            <a:r>
              <a:rPr lang="en-US" sz="1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WSR</a:t>
            </a:r>
            <a:r>
              <a:rPr lang="ru-RU" sz="1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(Юниоры), Красноярский край, 28 марта-10 апреля 2022г., диплом 3 степени.</a:t>
            </a:r>
            <a:endParaRPr lang="ru-RU" sz="105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4530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11850</TotalTime>
  <Words>2004</Words>
  <Application>Microsoft Office PowerPoint</Application>
  <PresentationFormat>Широкоэкранный</PresentationFormat>
  <Paragraphs>180</Paragraphs>
  <Slides>27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4" baseType="lpstr">
      <vt:lpstr>Arial</vt:lpstr>
      <vt:lpstr>Calibri</vt:lpstr>
      <vt:lpstr>Courier New</vt:lpstr>
      <vt:lpstr>Noto Sans Symbols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Любовь Дорогунова</dc:creator>
  <cp:lastModifiedBy>Пользователь</cp:lastModifiedBy>
  <cp:revision>41</cp:revision>
  <dcterms:modified xsi:type="dcterms:W3CDTF">2023-04-13T01:48:03Z</dcterms:modified>
</cp:coreProperties>
</file>