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72" r:id="rId1"/>
  </p:sldMasterIdLst>
  <p:notesMasterIdLst>
    <p:notesMasterId r:id="rId45"/>
  </p:notesMasterIdLst>
  <p:sldIdLst>
    <p:sldId id="256" r:id="rId2"/>
    <p:sldId id="257" r:id="rId3"/>
    <p:sldId id="361" r:id="rId4"/>
    <p:sldId id="285" r:id="rId5"/>
    <p:sldId id="373" r:id="rId6"/>
    <p:sldId id="374" r:id="rId7"/>
    <p:sldId id="364" r:id="rId8"/>
    <p:sldId id="392" r:id="rId9"/>
    <p:sldId id="356" r:id="rId10"/>
    <p:sldId id="372" r:id="rId11"/>
    <p:sldId id="340" r:id="rId12"/>
    <p:sldId id="352" r:id="rId13"/>
    <p:sldId id="375" r:id="rId14"/>
    <p:sldId id="353" r:id="rId15"/>
    <p:sldId id="376" r:id="rId16"/>
    <p:sldId id="383" r:id="rId17"/>
    <p:sldId id="384" r:id="rId18"/>
    <p:sldId id="394" r:id="rId19"/>
    <p:sldId id="393" r:id="rId20"/>
    <p:sldId id="290" r:id="rId21"/>
    <p:sldId id="379" r:id="rId22"/>
    <p:sldId id="377" r:id="rId23"/>
    <p:sldId id="378" r:id="rId24"/>
    <p:sldId id="380" r:id="rId25"/>
    <p:sldId id="382" r:id="rId26"/>
    <p:sldId id="381" r:id="rId27"/>
    <p:sldId id="363" r:id="rId28"/>
    <p:sldId id="365" r:id="rId29"/>
    <p:sldId id="264" r:id="rId30"/>
    <p:sldId id="366" r:id="rId31"/>
    <p:sldId id="385" r:id="rId32"/>
    <p:sldId id="386" r:id="rId33"/>
    <p:sldId id="267" r:id="rId34"/>
    <p:sldId id="387" r:id="rId35"/>
    <p:sldId id="388" r:id="rId36"/>
    <p:sldId id="389" r:id="rId37"/>
    <p:sldId id="390" r:id="rId38"/>
    <p:sldId id="391" r:id="rId39"/>
    <p:sldId id="350" r:id="rId40"/>
    <p:sldId id="320" r:id="rId41"/>
    <p:sldId id="369" r:id="rId42"/>
    <p:sldId id="368" r:id="rId43"/>
    <p:sldId id="315" r:id="rId44"/>
  </p:sldIdLst>
  <p:sldSz cx="9144000" cy="6858000" type="screen4x3"/>
  <p:notesSz cx="6797675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17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2019-2020 </c:v>
                </c:pt>
                <c:pt idx="1">
                  <c:v>2020-2021</c:v>
                </c:pt>
                <c:pt idx="2">
                  <c:v>2021-2022</c:v>
                </c:pt>
                <c:pt idx="3">
                  <c:v>2022-2023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2019-2020 </c:v>
                </c:pt>
                <c:pt idx="1">
                  <c:v>2020-2021</c:v>
                </c:pt>
                <c:pt idx="2">
                  <c:v>2021-2022</c:v>
                </c:pt>
                <c:pt idx="3">
                  <c:v>2022-2023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73</c:v>
                </c:pt>
                <c:pt idx="1">
                  <c:v>77</c:v>
                </c:pt>
                <c:pt idx="2">
                  <c:v>75</c:v>
                </c:pt>
                <c:pt idx="3">
                  <c:v>74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2019-2020 </c:v>
                </c:pt>
                <c:pt idx="1">
                  <c:v>2020-2021</c:v>
                </c:pt>
                <c:pt idx="2">
                  <c:v>2021-2022</c:v>
                </c:pt>
                <c:pt idx="3">
                  <c:v>2022-2023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hape val="box"/>
        <c:axId val="71879296"/>
        <c:axId val="73339264"/>
        <c:axId val="0"/>
      </c:bar3DChart>
      <c:catAx>
        <c:axId val="71879296"/>
        <c:scaling>
          <c:orientation val="minMax"/>
        </c:scaling>
        <c:axPos val="b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3339264"/>
        <c:crosses val="autoZero"/>
        <c:auto val="1"/>
        <c:lblAlgn val="ctr"/>
        <c:lblOffset val="100"/>
      </c:catAx>
      <c:valAx>
        <c:axId val="7333926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187929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000" b="1">
              <a:solidFill>
                <a:schemeClr val="accent1">
                  <a:lumMod val="50000"/>
                </a:schemeClr>
              </a:solidFill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успеваемость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2019-2020 ОА-59</c:v>
                </c:pt>
                <c:pt idx="1">
                  <c:v>2020-2021 ОА-60</c:v>
                </c:pt>
                <c:pt idx="2">
                  <c:v>2021-2022 ОА -61</c:v>
                </c:pt>
                <c:pt idx="3">
                  <c:v>2022-2023 ОА-62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2019-2020 ОА-59</c:v>
                </c:pt>
                <c:pt idx="1">
                  <c:v>2020-2021 ОА-60</c:v>
                </c:pt>
                <c:pt idx="2">
                  <c:v>2021-2022 ОА -61</c:v>
                </c:pt>
                <c:pt idx="3">
                  <c:v>2022-2023 ОА-62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60</c:v>
                </c:pt>
                <c:pt idx="1">
                  <c:v>68</c:v>
                </c:pt>
                <c:pt idx="2">
                  <c:v>75</c:v>
                </c:pt>
                <c:pt idx="3">
                  <c:v>78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2019-2020 ОА-59</c:v>
                </c:pt>
                <c:pt idx="1">
                  <c:v>2020-2021 ОА-60</c:v>
                </c:pt>
                <c:pt idx="2">
                  <c:v>2021-2022 ОА -61</c:v>
                </c:pt>
                <c:pt idx="3">
                  <c:v>2022-2023 ОА-62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axId val="90802816"/>
        <c:axId val="90808704"/>
      </c:barChart>
      <c:catAx>
        <c:axId val="9080281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0808704"/>
        <c:crosses val="autoZero"/>
        <c:auto val="1"/>
        <c:lblAlgn val="ctr"/>
        <c:lblOffset val="100"/>
      </c:catAx>
      <c:valAx>
        <c:axId val="9080870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0802816"/>
        <c:crosses val="autoZero"/>
        <c:crossBetween val="between"/>
      </c:valAx>
    </c:plotArea>
    <c:legend>
      <c:legendPos val="r"/>
      <c:legendEntry>
        <c:idx val="2"/>
        <c:delete val="1"/>
      </c:legendEntry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BC5216-CC68-4F5D-AFFB-5C200875938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D86656-3DEA-41B9-820C-83DF6CC8C5BE}">
      <dgm:prSet phldrT="[Текст]"/>
      <dgm:spPr/>
      <dgm:t>
        <a:bodyPr/>
        <a:lstStyle/>
        <a:p>
          <a:r>
            <a:rPr lang="ru-RU" dirty="0" smtClean="0"/>
            <a:t>1 блок </a:t>
          </a:r>
          <a:endParaRPr lang="ru-RU" dirty="0"/>
        </a:p>
      </dgm:t>
    </dgm:pt>
    <dgm:pt modelId="{A46CFC79-5685-4B9E-B2B1-96F3F3704443}" type="parTrans" cxnId="{116771FD-C238-4119-8A92-D81CCA6F5968}">
      <dgm:prSet/>
      <dgm:spPr/>
      <dgm:t>
        <a:bodyPr/>
        <a:lstStyle/>
        <a:p>
          <a:endParaRPr lang="ru-RU"/>
        </a:p>
      </dgm:t>
    </dgm:pt>
    <dgm:pt modelId="{2C431D75-EAAF-4D41-87E0-803CBBD9925F}" type="sibTrans" cxnId="{116771FD-C238-4119-8A92-D81CCA6F5968}">
      <dgm:prSet/>
      <dgm:spPr/>
      <dgm:t>
        <a:bodyPr/>
        <a:lstStyle/>
        <a:p>
          <a:endParaRPr lang="ru-RU"/>
        </a:p>
      </dgm:t>
    </dgm:pt>
    <dgm:pt modelId="{9ED653BC-B855-4D1F-94A9-FC55B0776BFA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Нормативный </a:t>
          </a:r>
          <a:endParaRPr lang="ru-RU" sz="1600" b="1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BEE5493-3917-47C6-B257-290921964356}" type="parTrans" cxnId="{2A3E5BDC-641E-4139-9E95-0B1D5563B455}">
      <dgm:prSet/>
      <dgm:spPr/>
      <dgm:t>
        <a:bodyPr/>
        <a:lstStyle/>
        <a:p>
          <a:endParaRPr lang="ru-RU"/>
        </a:p>
      </dgm:t>
    </dgm:pt>
    <dgm:pt modelId="{927555BD-1BAE-4C9F-AEA2-431062776407}" type="sibTrans" cxnId="{2A3E5BDC-641E-4139-9E95-0B1D5563B455}">
      <dgm:prSet/>
      <dgm:spPr/>
      <dgm:t>
        <a:bodyPr/>
        <a:lstStyle/>
        <a:p>
          <a:endParaRPr lang="ru-RU"/>
        </a:p>
      </dgm:t>
    </dgm:pt>
    <dgm:pt modelId="{C14C53A4-2EB8-41CE-8468-2702B3CDDACD}">
      <dgm:prSet phldrT="[Текст]" custT="1"/>
      <dgm:spPr/>
      <dgm:t>
        <a:bodyPr/>
        <a:lstStyle/>
        <a:p>
          <a:r>
            <a:rPr lang="ru-RU" sz="1600" i="1" dirty="0" smtClean="0">
              <a:latin typeface="Times New Roman" pitchFamily="18" charset="0"/>
              <a:cs typeface="Times New Roman" pitchFamily="18" charset="0"/>
            </a:rPr>
            <a:t>рабочие учебные программы; календарно-тематические планы, перспективно-тематические планы;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2E1FA90-B299-4FEB-9BFF-2F9E16E64C76}" type="parTrans" cxnId="{19045901-02D4-4F3B-AE3C-72D8612DE2C5}">
      <dgm:prSet/>
      <dgm:spPr/>
      <dgm:t>
        <a:bodyPr/>
        <a:lstStyle/>
        <a:p>
          <a:endParaRPr lang="ru-RU"/>
        </a:p>
      </dgm:t>
    </dgm:pt>
    <dgm:pt modelId="{A646291A-961B-4356-AE7A-C1D625DDF459}" type="sibTrans" cxnId="{19045901-02D4-4F3B-AE3C-72D8612DE2C5}">
      <dgm:prSet/>
      <dgm:spPr/>
      <dgm:t>
        <a:bodyPr/>
        <a:lstStyle/>
        <a:p>
          <a:endParaRPr lang="ru-RU"/>
        </a:p>
      </dgm:t>
    </dgm:pt>
    <dgm:pt modelId="{AFF59FB6-58F5-40E3-995C-D59AED6314DA}">
      <dgm:prSet phldrT="[Текст]"/>
      <dgm:spPr/>
      <dgm:t>
        <a:bodyPr/>
        <a:lstStyle/>
        <a:p>
          <a:r>
            <a:rPr lang="ru-RU" dirty="0" smtClean="0"/>
            <a:t>2 блок </a:t>
          </a:r>
          <a:endParaRPr lang="ru-RU" dirty="0"/>
        </a:p>
      </dgm:t>
    </dgm:pt>
    <dgm:pt modelId="{49A6079E-7E05-4A45-8553-6369DBD7E0AC}" type="parTrans" cxnId="{E9ECE0F6-1398-4EF9-A9FE-144030ED118E}">
      <dgm:prSet/>
      <dgm:spPr/>
      <dgm:t>
        <a:bodyPr/>
        <a:lstStyle/>
        <a:p>
          <a:endParaRPr lang="ru-RU"/>
        </a:p>
      </dgm:t>
    </dgm:pt>
    <dgm:pt modelId="{A7F5FF8C-7D92-48DC-9A76-3E5CE1277B80}" type="sibTrans" cxnId="{E9ECE0F6-1398-4EF9-A9FE-144030ED118E}">
      <dgm:prSet/>
      <dgm:spPr/>
      <dgm:t>
        <a:bodyPr/>
        <a:lstStyle/>
        <a:p>
          <a:endParaRPr lang="ru-RU"/>
        </a:p>
      </dgm:t>
    </dgm:pt>
    <dgm:pt modelId="{04696CDE-5A40-446A-8AFD-2E86AD691FBB}">
      <dgm:prSet phldrT="[Текст]" custT="1"/>
      <dgm:spPr/>
      <dgm:t>
        <a:bodyPr/>
        <a:lstStyle/>
        <a:p>
          <a:r>
            <a:rPr lang="ru-RU" sz="16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Методический</a:t>
          </a:r>
          <a:endParaRPr lang="ru-RU" sz="1600" b="1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CCB7E64-7D3B-4E50-B8A6-4090DFA7D30B}" type="parTrans" cxnId="{485A9F60-340E-414C-B9BE-A766BC9694E6}">
      <dgm:prSet/>
      <dgm:spPr/>
      <dgm:t>
        <a:bodyPr/>
        <a:lstStyle/>
        <a:p>
          <a:endParaRPr lang="ru-RU"/>
        </a:p>
      </dgm:t>
    </dgm:pt>
    <dgm:pt modelId="{A0AB3E9D-0026-4A0D-A3C2-75C49D8B2CC0}" type="sibTrans" cxnId="{485A9F60-340E-414C-B9BE-A766BC9694E6}">
      <dgm:prSet/>
      <dgm:spPr/>
      <dgm:t>
        <a:bodyPr/>
        <a:lstStyle/>
        <a:p>
          <a:endParaRPr lang="ru-RU"/>
        </a:p>
      </dgm:t>
    </dgm:pt>
    <dgm:pt modelId="{AF45564C-E72F-4900-B0C3-A6980506CDC4}">
      <dgm:prSet phldrT="[Текст]" custT="1"/>
      <dgm:spPr/>
      <dgm:t>
        <a:bodyPr/>
        <a:lstStyle/>
        <a:p>
          <a:r>
            <a:rPr lang="ru-RU" sz="1600" i="1" dirty="0" smtClean="0">
              <a:latin typeface="Times New Roman" pitchFamily="18" charset="0"/>
              <a:cs typeface="Times New Roman" pitchFamily="18" charset="0"/>
            </a:rPr>
            <a:t>методические рекомендации по выполнению самостоятельной работы студента, по выполнению рефератов, докладов и контрольных работ; конспекты учебной дисциплины и ПМ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13387B67-D73D-4EFD-87B5-A5966EDDBB9D}" type="parTrans" cxnId="{BB13A487-4DBC-438F-94A8-836EC998AEE2}">
      <dgm:prSet/>
      <dgm:spPr/>
      <dgm:t>
        <a:bodyPr/>
        <a:lstStyle/>
        <a:p>
          <a:endParaRPr lang="ru-RU"/>
        </a:p>
      </dgm:t>
    </dgm:pt>
    <dgm:pt modelId="{4F16D223-B34E-4667-BD9F-F7FD40C0A3B5}" type="sibTrans" cxnId="{BB13A487-4DBC-438F-94A8-836EC998AEE2}">
      <dgm:prSet/>
      <dgm:spPr/>
      <dgm:t>
        <a:bodyPr/>
        <a:lstStyle/>
        <a:p>
          <a:endParaRPr lang="ru-RU"/>
        </a:p>
      </dgm:t>
    </dgm:pt>
    <dgm:pt modelId="{75EE1E3B-8AE6-4B98-AEAC-6211A5122450}">
      <dgm:prSet phldrT="[Текст]"/>
      <dgm:spPr/>
      <dgm:t>
        <a:bodyPr/>
        <a:lstStyle/>
        <a:p>
          <a:r>
            <a:rPr lang="ru-RU" dirty="0" smtClean="0"/>
            <a:t>3 блок </a:t>
          </a:r>
          <a:endParaRPr lang="ru-RU" dirty="0"/>
        </a:p>
      </dgm:t>
    </dgm:pt>
    <dgm:pt modelId="{6636FDAB-08D2-4829-A3F2-31DF41A978CD}" type="parTrans" cxnId="{9C52CEA1-643B-436C-950B-9EF1D0238415}">
      <dgm:prSet/>
      <dgm:spPr/>
      <dgm:t>
        <a:bodyPr/>
        <a:lstStyle/>
        <a:p>
          <a:endParaRPr lang="ru-RU"/>
        </a:p>
      </dgm:t>
    </dgm:pt>
    <dgm:pt modelId="{21FD761D-BF51-4F18-9A28-49B8A079D589}" type="sibTrans" cxnId="{9C52CEA1-643B-436C-950B-9EF1D0238415}">
      <dgm:prSet/>
      <dgm:spPr/>
      <dgm:t>
        <a:bodyPr/>
        <a:lstStyle/>
        <a:p>
          <a:endParaRPr lang="ru-RU"/>
        </a:p>
      </dgm:t>
    </dgm:pt>
    <dgm:pt modelId="{E2342B39-9AF3-453F-B60C-FAECDE13A83B}">
      <dgm:prSet phldrT="[Текст]"/>
      <dgm:spPr/>
      <dgm:t>
        <a:bodyPr/>
        <a:lstStyle/>
        <a:p>
          <a:r>
            <a:rPr lang="ru-RU" sz="1500" b="1" i="1" dirty="0" smtClean="0">
              <a:solidFill>
                <a:schemeClr val="accent1">
                  <a:lumMod val="75000"/>
                </a:schemeClr>
              </a:solidFill>
            </a:rPr>
            <a:t>Диагностический</a:t>
          </a:r>
          <a:endParaRPr lang="ru-RU" sz="1500" b="1" dirty="0">
            <a:solidFill>
              <a:schemeClr val="accent1">
                <a:lumMod val="75000"/>
              </a:schemeClr>
            </a:solidFill>
          </a:endParaRPr>
        </a:p>
      </dgm:t>
    </dgm:pt>
    <dgm:pt modelId="{D6B3963B-E5E1-4007-A191-790C297B9BC0}" type="parTrans" cxnId="{37B0A538-BCF7-4F4D-8646-0C0D3B38521D}">
      <dgm:prSet/>
      <dgm:spPr/>
      <dgm:t>
        <a:bodyPr/>
        <a:lstStyle/>
        <a:p>
          <a:endParaRPr lang="ru-RU"/>
        </a:p>
      </dgm:t>
    </dgm:pt>
    <dgm:pt modelId="{2E76623C-B78C-4BFC-B357-FFE971CB510D}" type="sibTrans" cxnId="{37B0A538-BCF7-4F4D-8646-0C0D3B38521D}">
      <dgm:prSet/>
      <dgm:spPr/>
      <dgm:t>
        <a:bodyPr/>
        <a:lstStyle/>
        <a:p>
          <a:endParaRPr lang="ru-RU"/>
        </a:p>
      </dgm:t>
    </dgm:pt>
    <dgm:pt modelId="{7027175D-06C9-4C7F-A32D-1EE99FAABA86}">
      <dgm:prSet phldrT="[Текст]" custT="1"/>
      <dgm:spPr/>
      <dgm:t>
        <a:bodyPr/>
        <a:lstStyle/>
        <a:p>
          <a:r>
            <a:rPr lang="ru-RU" sz="1500" i="1" dirty="0" smtClean="0"/>
            <a:t>контрольно-оценочные средства, контрольно-измерительные </a:t>
          </a:r>
          <a:r>
            <a:rPr lang="ru-RU" sz="1600" i="1" dirty="0" smtClean="0">
              <a:latin typeface="Times New Roman" pitchFamily="18" charset="0"/>
              <a:cs typeface="Times New Roman" pitchFamily="18" charset="0"/>
            </a:rPr>
            <a:t>материалы</a:t>
          </a:r>
          <a:r>
            <a:rPr lang="ru-RU" sz="1500" i="1" dirty="0" smtClean="0"/>
            <a:t>; фонд оценочных средств;</a:t>
          </a:r>
          <a:endParaRPr lang="ru-RU" sz="1500" dirty="0"/>
        </a:p>
      </dgm:t>
    </dgm:pt>
    <dgm:pt modelId="{64714349-3D21-4CCA-A2FE-61DAEC74F883}" type="parTrans" cxnId="{B82325F1-B871-4D02-9E88-42F44A03BE5D}">
      <dgm:prSet/>
      <dgm:spPr/>
      <dgm:t>
        <a:bodyPr/>
        <a:lstStyle/>
        <a:p>
          <a:endParaRPr lang="ru-RU"/>
        </a:p>
      </dgm:t>
    </dgm:pt>
    <dgm:pt modelId="{BCC4BC78-FE5C-4908-9CF8-3277F60E557E}" type="sibTrans" cxnId="{B82325F1-B871-4D02-9E88-42F44A03BE5D}">
      <dgm:prSet/>
      <dgm:spPr/>
      <dgm:t>
        <a:bodyPr/>
        <a:lstStyle/>
        <a:p>
          <a:endParaRPr lang="ru-RU"/>
        </a:p>
      </dgm:t>
    </dgm:pt>
    <dgm:pt modelId="{02CA2BE8-43F2-4AFE-8367-C7BB9AE1A052}">
      <dgm:prSet phldrT="[Текст]"/>
      <dgm:spPr/>
      <dgm:t>
        <a:bodyPr/>
        <a:lstStyle/>
        <a:p>
          <a:r>
            <a:rPr lang="ru-RU" dirty="0" smtClean="0"/>
            <a:t>4 блок </a:t>
          </a:r>
          <a:endParaRPr lang="ru-RU" dirty="0"/>
        </a:p>
      </dgm:t>
    </dgm:pt>
    <dgm:pt modelId="{C1E3D359-5AD1-474F-8F3A-B8755E2DD16C}" type="parTrans" cxnId="{C742ED57-130B-4CA9-8E1D-F66BCECA11BA}">
      <dgm:prSet/>
      <dgm:spPr/>
      <dgm:t>
        <a:bodyPr/>
        <a:lstStyle/>
        <a:p>
          <a:endParaRPr lang="ru-RU"/>
        </a:p>
      </dgm:t>
    </dgm:pt>
    <dgm:pt modelId="{9CF4E1FA-EC4E-4D4D-A1AB-A4D79BEF48A8}" type="sibTrans" cxnId="{C742ED57-130B-4CA9-8E1D-F66BCECA11BA}">
      <dgm:prSet/>
      <dgm:spPr/>
      <dgm:t>
        <a:bodyPr/>
        <a:lstStyle/>
        <a:p>
          <a:endParaRPr lang="ru-RU"/>
        </a:p>
      </dgm:t>
    </dgm:pt>
    <dgm:pt modelId="{3F2E9BAB-959A-4550-BB7E-1117231A01AB}">
      <dgm:prSet custT="1"/>
      <dgm:spPr/>
      <dgm:t>
        <a:bodyPr/>
        <a:lstStyle/>
        <a:p>
          <a:r>
            <a:rPr lang="ru-RU" sz="1600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Практический</a:t>
          </a:r>
          <a:endParaRPr lang="ru-RU" sz="1600" b="1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26DC488-7F40-4361-A7F0-C3C5D52784B1}" type="parTrans" cxnId="{2AE1F1F1-CEC3-45E3-B8F0-C0450D56069B}">
      <dgm:prSet/>
      <dgm:spPr/>
      <dgm:t>
        <a:bodyPr/>
        <a:lstStyle/>
        <a:p>
          <a:endParaRPr lang="ru-RU"/>
        </a:p>
      </dgm:t>
    </dgm:pt>
    <dgm:pt modelId="{A6EC3ED2-2064-436F-8539-2D862114CC95}" type="sibTrans" cxnId="{2AE1F1F1-CEC3-45E3-B8F0-C0450D56069B}">
      <dgm:prSet/>
      <dgm:spPr/>
      <dgm:t>
        <a:bodyPr/>
        <a:lstStyle/>
        <a:p>
          <a:endParaRPr lang="ru-RU"/>
        </a:p>
      </dgm:t>
    </dgm:pt>
    <dgm:pt modelId="{F4A9090F-0B0D-4C23-A868-19B3FE4C3E81}">
      <dgm:prSet custT="1"/>
      <dgm:spPr/>
      <dgm:t>
        <a:bodyPr/>
        <a:lstStyle/>
        <a:p>
          <a:r>
            <a:rPr lang="ru-RU" sz="1600" i="1" dirty="0" smtClean="0">
              <a:latin typeface="Times New Roman" pitchFamily="18" charset="0"/>
              <a:cs typeface="Times New Roman" pitchFamily="18" charset="0"/>
            </a:rPr>
            <a:t>раздаточные материалы, экзаменационные задания; рабочую тетрадь по ОП.02. Характеристики алмазов и бриллиантов;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CAEE4AE-33E5-4210-B606-5F95160A44D9}" type="parTrans" cxnId="{191C50BF-B468-4B4E-B6A5-64E3EAD2B077}">
      <dgm:prSet/>
      <dgm:spPr/>
      <dgm:t>
        <a:bodyPr/>
        <a:lstStyle/>
        <a:p>
          <a:endParaRPr lang="ru-RU"/>
        </a:p>
      </dgm:t>
    </dgm:pt>
    <dgm:pt modelId="{F928F564-6A06-429C-9A4E-7F0DFC6325C3}" type="sibTrans" cxnId="{191C50BF-B468-4B4E-B6A5-64E3EAD2B077}">
      <dgm:prSet/>
      <dgm:spPr/>
      <dgm:t>
        <a:bodyPr/>
        <a:lstStyle/>
        <a:p>
          <a:endParaRPr lang="ru-RU"/>
        </a:p>
      </dgm:t>
    </dgm:pt>
    <dgm:pt modelId="{C1D792D0-24D3-474F-9B0F-476134EDFDC3}">
      <dgm:prSet/>
      <dgm:spPr/>
      <dgm:t>
        <a:bodyPr/>
        <a:lstStyle/>
        <a:p>
          <a:r>
            <a:rPr lang="ru-RU" dirty="0" smtClean="0"/>
            <a:t>5 блок </a:t>
          </a:r>
          <a:endParaRPr lang="ru-RU" dirty="0"/>
        </a:p>
      </dgm:t>
    </dgm:pt>
    <dgm:pt modelId="{F4DCDD19-0122-4208-9C62-7768F86A0766}" type="parTrans" cxnId="{A7FA1720-926D-4A3E-B6DF-C2BD28293A76}">
      <dgm:prSet/>
      <dgm:spPr/>
      <dgm:t>
        <a:bodyPr/>
        <a:lstStyle/>
        <a:p>
          <a:endParaRPr lang="ru-RU"/>
        </a:p>
      </dgm:t>
    </dgm:pt>
    <dgm:pt modelId="{7068A943-90CE-4FAC-8143-C15C56116A91}" type="sibTrans" cxnId="{A7FA1720-926D-4A3E-B6DF-C2BD28293A76}">
      <dgm:prSet/>
      <dgm:spPr/>
      <dgm:t>
        <a:bodyPr/>
        <a:lstStyle/>
        <a:p>
          <a:endParaRPr lang="ru-RU"/>
        </a:p>
      </dgm:t>
    </dgm:pt>
    <dgm:pt modelId="{C35FB80C-421B-4892-B144-41976770F684}">
      <dgm:prSet/>
      <dgm:spPr/>
      <dgm:t>
        <a:bodyPr/>
        <a:lstStyle/>
        <a:p>
          <a:r>
            <a:rPr lang="ru-RU" b="1" i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Теоретический</a:t>
          </a:r>
          <a:endParaRPr lang="ru-RU" b="1" dirty="0">
            <a:solidFill>
              <a:schemeClr val="accent1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DEEF1E4-6CB8-4FEB-9687-58B25F6B8F56}" type="parTrans" cxnId="{90B9F3FF-0B45-449D-9B5A-85993FEC4054}">
      <dgm:prSet/>
      <dgm:spPr/>
      <dgm:t>
        <a:bodyPr/>
        <a:lstStyle/>
        <a:p>
          <a:endParaRPr lang="ru-RU"/>
        </a:p>
      </dgm:t>
    </dgm:pt>
    <dgm:pt modelId="{23CBC46A-41CD-4132-B5CF-1D6617DE9C31}" type="sibTrans" cxnId="{90B9F3FF-0B45-449D-9B5A-85993FEC4054}">
      <dgm:prSet/>
      <dgm:spPr/>
      <dgm:t>
        <a:bodyPr/>
        <a:lstStyle/>
        <a:p>
          <a:endParaRPr lang="ru-RU"/>
        </a:p>
      </dgm:t>
    </dgm:pt>
    <dgm:pt modelId="{1A2BAE1F-89EA-456A-96C2-66FC4500FA27}">
      <dgm:prSet/>
      <dgm:spPr/>
      <dgm:t>
        <a:bodyPr/>
        <a:lstStyle/>
        <a:p>
          <a:r>
            <a:rPr lang="ru-RU" i="1" dirty="0" smtClean="0">
              <a:latin typeface="Times New Roman" pitchFamily="18" charset="0"/>
              <a:cs typeface="Times New Roman" pitchFamily="18" charset="0"/>
            </a:rPr>
            <a:t>поурочные планы, конспекты лекций, презентации к урокам, справочник терминов.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1C13611-E50A-4862-97CE-1AA08DBDF592}" type="parTrans" cxnId="{69875623-75F5-4D1E-AE89-4561616CACEF}">
      <dgm:prSet/>
      <dgm:spPr/>
      <dgm:t>
        <a:bodyPr/>
        <a:lstStyle/>
        <a:p>
          <a:endParaRPr lang="ru-RU"/>
        </a:p>
      </dgm:t>
    </dgm:pt>
    <dgm:pt modelId="{9032963E-7C9E-4A90-88B0-44E99D3A6227}" type="sibTrans" cxnId="{69875623-75F5-4D1E-AE89-4561616CACEF}">
      <dgm:prSet/>
      <dgm:spPr/>
      <dgm:t>
        <a:bodyPr/>
        <a:lstStyle/>
        <a:p>
          <a:endParaRPr lang="ru-RU"/>
        </a:p>
      </dgm:t>
    </dgm:pt>
    <dgm:pt modelId="{D7EDB195-21F5-4687-82B8-D5C73D36817D}" type="pres">
      <dgm:prSet presAssocID="{14BC5216-CC68-4F5D-AFFB-5C200875938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670B0D-A162-4BE4-8E10-FFFCF81A5A5C}" type="pres">
      <dgm:prSet presAssocID="{68D86656-3DEA-41B9-820C-83DF6CC8C5BE}" presName="composite" presStyleCnt="0"/>
      <dgm:spPr/>
    </dgm:pt>
    <dgm:pt modelId="{2EC76F0A-9128-4490-A821-61B9CDB1ECA0}" type="pres">
      <dgm:prSet presAssocID="{68D86656-3DEA-41B9-820C-83DF6CC8C5BE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5251C2-50E7-4412-9FCC-CED8277BBCD0}" type="pres">
      <dgm:prSet presAssocID="{68D86656-3DEA-41B9-820C-83DF6CC8C5BE}" presName="descendantText" presStyleLbl="alignAcc1" presStyleIdx="0" presStyleCnt="5" custScaleX="87006" custLinFactNeighborX="145" custLinFactNeighborY="8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468807-26B5-44C3-9EEF-8A45A622212C}" type="pres">
      <dgm:prSet presAssocID="{2C431D75-EAAF-4D41-87E0-803CBBD9925F}" presName="sp" presStyleCnt="0"/>
      <dgm:spPr/>
    </dgm:pt>
    <dgm:pt modelId="{40868429-0C76-480C-953E-FD47CB573598}" type="pres">
      <dgm:prSet presAssocID="{AFF59FB6-58F5-40E3-995C-D59AED6314DA}" presName="composite" presStyleCnt="0"/>
      <dgm:spPr/>
    </dgm:pt>
    <dgm:pt modelId="{F8CAE28F-C61A-4E96-9AA4-20144B273037}" type="pres">
      <dgm:prSet presAssocID="{AFF59FB6-58F5-40E3-995C-D59AED6314DA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9C8B01-7FDC-4ACB-AB40-FF6277A58ADC}" type="pres">
      <dgm:prSet presAssocID="{AFF59FB6-58F5-40E3-995C-D59AED6314DA}" presName="descendantText" presStyleLbl="alignAcc1" presStyleIdx="1" presStyleCnt="5" custScaleX="89346" custScaleY="1417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D9BF2E-484E-4F03-AE94-A3A34928565B}" type="pres">
      <dgm:prSet presAssocID="{A7F5FF8C-7D92-48DC-9A76-3E5CE1277B80}" presName="sp" presStyleCnt="0"/>
      <dgm:spPr/>
    </dgm:pt>
    <dgm:pt modelId="{427AEC29-2EDE-4594-ABD3-62015F827E14}" type="pres">
      <dgm:prSet presAssocID="{75EE1E3B-8AE6-4B98-AEAC-6211A5122450}" presName="composite" presStyleCnt="0"/>
      <dgm:spPr/>
    </dgm:pt>
    <dgm:pt modelId="{BCDA141E-3B54-4D1A-8EC1-591D4FAFE979}" type="pres">
      <dgm:prSet presAssocID="{75EE1E3B-8AE6-4B98-AEAC-6211A5122450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6E5504-8339-4D91-872D-75A472DA75BF}" type="pres">
      <dgm:prSet presAssocID="{75EE1E3B-8AE6-4B98-AEAC-6211A5122450}" presName="descendantText" presStyleLbl="alignAcc1" presStyleIdx="2" presStyleCnt="5" custScaleX="89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12035D-85C3-43CF-8EF4-D1B5F4BF7E91}" type="pres">
      <dgm:prSet presAssocID="{21FD761D-BF51-4F18-9A28-49B8A079D589}" presName="sp" presStyleCnt="0"/>
      <dgm:spPr/>
    </dgm:pt>
    <dgm:pt modelId="{EDC63A4A-D398-4D44-BA82-DCF41FC7488E}" type="pres">
      <dgm:prSet presAssocID="{02CA2BE8-43F2-4AFE-8367-C7BB9AE1A052}" presName="composite" presStyleCnt="0"/>
      <dgm:spPr/>
    </dgm:pt>
    <dgm:pt modelId="{B8B6442F-9919-4B57-94B5-0124BBA472A7}" type="pres">
      <dgm:prSet presAssocID="{02CA2BE8-43F2-4AFE-8367-C7BB9AE1A052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C63686-E02D-43EE-916B-B19F41F429C9}" type="pres">
      <dgm:prSet presAssocID="{02CA2BE8-43F2-4AFE-8367-C7BB9AE1A052}" presName="descendantText" presStyleLbl="alignAcc1" presStyleIdx="3" presStyleCnt="5" custScaleX="89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0CEE0D-18EF-4A2E-B2F2-98C020D3A5C7}" type="pres">
      <dgm:prSet presAssocID="{9CF4E1FA-EC4E-4D4D-A1AB-A4D79BEF48A8}" presName="sp" presStyleCnt="0"/>
      <dgm:spPr/>
    </dgm:pt>
    <dgm:pt modelId="{C045C2E4-6FFE-44D3-A458-00F5DC28FDA1}" type="pres">
      <dgm:prSet presAssocID="{C1D792D0-24D3-474F-9B0F-476134EDFDC3}" presName="composite" presStyleCnt="0"/>
      <dgm:spPr/>
    </dgm:pt>
    <dgm:pt modelId="{C827C9FD-0331-4BB3-9066-6684542DEC40}" type="pres">
      <dgm:prSet presAssocID="{C1D792D0-24D3-474F-9B0F-476134EDFDC3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75B36C-E443-4C39-A42A-F927A027FA74}" type="pres">
      <dgm:prSet presAssocID="{C1D792D0-24D3-474F-9B0F-476134EDFDC3}" presName="descendantText" presStyleLbl="alignAcc1" presStyleIdx="4" presStyleCnt="5" custScaleX="896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1C50BF-B468-4B4E-B6A5-64E3EAD2B077}" srcId="{02CA2BE8-43F2-4AFE-8367-C7BB9AE1A052}" destId="{F4A9090F-0B0D-4C23-A868-19B3FE4C3E81}" srcOrd="1" destOrd="0" parTransId="{2CAEE4AE-33E5-4210-B606-5F95160A44D9}" sibTransId="{F928F564-6A06-429C-9A4E-7F0DFC6325C3}"/>
    <dgm:cxn modelId="{9C52CEA1-643B-436C-950B-9EF1D0238415}" srcId="{14BC5216-CC68-4F5D-AFFB-5C2008759387}" destId="{75EE1E3B-8AE6-4B98-AEAC-6211A5122450}" srcOrd="2" destOrd="0" parTransId="{6636FDAB-08D2-4829-A3F2-31DF41A978CD}" sibTransId="{21FD761D-BF51-4F18-9A28-49B8A079D589}"/>
    <dgm:cxn modelId="{B82325F1-B871-4D02-9E88-42F44A03BE5D}" srcId="{75EE1E3B-8AE6-4B98-AEAC-6211A5122450}" destId="{7027175D-06C9-4C7F-A32D-1EE99FAABA86}" srcOrd="1" destOrd="0" parTransId="{64714349-3D21-4CCA-A2FE-61DAEC74F883}" sibTransId="{BCC4BC78-FE5C-4908-9CF8-3277F60E557E}"/>
    <dgm:cxn modelId="{FE344F41-C924-4B8E-91B7-3873E916C957}" type="presOf" srcId="{AF45564C-E72F-4900-B0C3-A6980506CDC4}" destId="{959C8B01-7FDC-4ACB-AB40-FF6277A58ADC}" srcOrd="0" destOrd="1" presId="urn:microsoft.com/office/officeart/2005/8/layout/chevron2"/>
    <dgm:cxn modelId="{95263031-230A-4918-B9BD-32C5F7DA483D}" type="presOf" srcId="{02CA2BE8-43F2-4AFE-8367-C7BB9AE1A052}" destId="{B8B6442F-9919-4B57-94B5-0124BBA472A7}" srcOrd="0" destOrd="0" presId="urn:microsoft.com/office/officeart/2005/8/layout/chevron2"/>
    <dgm:cxn modelId="{2AE1F1F1-CEC3-45E3-B8F0-C0450D56069B}" srcId="{02CA2BE8-43F2-4AFE-8367-C7BB9AE1A052}" destId="{3F2E9BAB-959A-4550-BB7E-1117231A01AB}" srcOrd="0" destOrd="0" parTransId="{C26DC488-7F40-4361-A7F0-C3C5D52784B1}" sibTransId="{A6EC3ED2-2064-436F-8539-2D862114CC95}"/>
    <dgm:cxn modelId="{19045901-02D4-4F3B-AE3C-72D8612DE2C5}" srcId="{68D86656-3DEA-41B9-820C-83DF6CC8C5BE}" destId="{C14C53A4-2EB8-41CE-8468-2702B3CDDACD}" srcOrd="1" destOrd="0" parTransId="{72E1FA90-B299-4FEB-9BFF-2F9E16E64C76}" sibTransId="{A646291A-961B-4356-AE7A-C1D625DDF459}"/>
    <dgm:cxn modelId="{0D2894B8-0AA7-416F-9530-6B461FE96E3F}" type="presOf" srcId="{1A2BAE1F-89EA-456A-96C2-66FC4500FA27}" destId="{6775B36C-E443-4C39-A42A-F927A027FA74}" srcOrd="0" destOrd="1" presId="urn:microsoft.com/office/officeart/2005/8/layout/chevron2"/>
    <dgm:cxn modelId="{69875623-75F5-4D1E-AE89-4561616CACEF}" srcId="{C1D792D0-24D3-474F-9B0F-476134EDFDC3}" destId="{1A2BAE1F-89EA-456A-96C2-66FC4500FA27}" srcOrd="1" destOrd="0" parTransId="{81C13611-E50A-4862-97CE-1AA08DBDF592}" sibTransId="{9032963E-7C9E-4A90-88B0-44E99D3A6227}"/>
    <dgm:cxn modelId="{E9ECE0F6-1398-4EF9-A9FE-144030ED118E}" srcId="{14BC5216-CC68-4F5D-AFFB-5C2008759387}" destId="{AFF59FB6-58F5-40E3-995C-D59AED6314DA}" srcOrd="1" destOrd="0" parTransId="{49A6079E-7E05-4A45-8553-6369DBD7E0AC}" sibTransId="{A7F5FF8C-7D92-48DC-9A76-3E5CE1277B80}"/>
    <dgm:cxn modelId="{C742ED57-130B-4CA9-8E1D-F66BCECA11BA}" srcId="{14BC5216-CC68-4F5D-AFFB-5C2008759387}" destId="{02CA2BE8-43F2-4AFE-8367-C7BB9AE1A052}" srcOrd="3" destOrd="0" parTransId="{C1E3D359-5AD1-474F-8F3A-B8755E2DD16C}" sibTransId="{9CF4E1FA-EC4E-4D4D-A1AB-A4D79BEF48A8}"/>
    <dgm:cxn modelId="{A7FA1720-926D-4A3E-B6DF-C2BD28293A76}" srcId="{14BC5216-CC68-4F5D-AFFB-5C2008759387}" destId="{C1D792D0-24D3-474F-9B0F-476134EDFDC3}" srcOrd="4" destOrd="0" parTransId="{F4DCDD19-0122-4208-9C62-7768F86A0766}" sibTransId="{7068A943-90CE-4FAC-8143-C15C56116A91}"/>
    <dgm:cxn modelId="{90B9F3FF-0B45-449D-9B5A-85993FEC4054}" srcId="{C1D792D0-24D3-474F-9B0F-476134EDFDC3}" destId="{C35FB80C-421B-4892-B144-41976770F684}" srcOrd="0" destOrd="0" parTransId="{8DEEF1E4-6CB8-4FEB-9687-58B25F6B8F56}" sibTransId="{23CBC46A-41CD-4132-B5CF-1D6617DE9C31}"/>
    <dgm:cxn modelId="{22954CC2-CE36-4E95-8B6A-E3040D9334AE}" type="presOf" srcId="{C14C53A4-2EB8-41CE-8468-2702B3CDDACD}" destId="{A85251C2-50E7-4412-9FCC-CED8277BBCD0}" srcOrd="0" destOrd="1" presId="urn:microsoft.com/office/officeart/2005/8/layout/chevron2"/>
    <dgm:cxn modelId="{485A9F60-340E-414C-B9BE-A766BC9694E6}" srcId="{AFF59FB6-58F5-40E3-995C-D59AED6314DA}" destId="{04696CDE-5A40-446A-8AFD-2E86AD691FBB}" srcOrd="0" destOrd="0" parTransId="{CCCB7E64-7D3B-4E50-B8A6-4090DFA7D30B}" sibTransId="{A0AB3E9D-0026-4A0D-A3C2-75C49D8B2CC0}"/>
    <dgm:cxn modelId="{7E2B6998-9F3E-484D-9130-ACF94337B1DE}" type="presOf" srcId="{C1D792D0-24D3-474F-9B0F-476134EDFDC3}" destId="{C827C9FD-0331-4BB3-9066-6684542DEC40}" srcOrd="0" destOrd="0" presId="urn:microsoft.com/office/officeart/2005/8/layout/chevron2"/>
    <dgm:cxn modelId="{F939A12F-407D-4790-8DFD-A27A1BFD3D11}" type="presOf" srcId="{7027175D-06C9-4C7F-A32D-1EE99FAABA86}" destId="{066E5504-8339-4D91-872D-75A472DA75BF}" srcOrd="0" destOrd="1" presId="urn:microsoft.com/office/officeart/2005/8/layout/chevron2"/>
    <dgm:cxn modelId="{CC6433FC-6CBF-410E-B48A-519F9476DFF0}" type="presOf" srcId="{AFF59FB6-58F5-40E3-995C-D59AED6314DA}" destId="{F8CAE28F-C61A-4E96-9AA4-20144B273037}" srcOrd="0" destOrd="0" presId="urn:microsoft.com/office/officeart/2005/8/layout/chevron2"/>
    <dgm:cxn modelId="{E23472FE-8C6E-4594-B975-78690990226B}" type="presOf" srcId="{9ED653BC-B855-4D1F-94A9-FC55B0776BFA}" destId="{A85251C2-50E7-4412-9FCC-CED8277BBCD0}" srcOrd="0" destOrd="0" presId="urn:microsoft.com/office/officeart/2005/8/layout/chevron2"/>
    <dgm:cxn modelId="{BB13A487-4DBC-438F-94A8-836EC998AEE2}" srcId="{AFF59FB6-58F5-40E3-995C-D59AED6314DA}" destId="{AF45564C-E72F-4900-B0C3-A6980506CDC4}" srcOrd="1" destOrd="0" parTransId="{13387B67-D73D-4EFD-87B5-A5966EDDBB9D}" sibTransId="{4F16D223-B34E-4667-BD9F-F7FD40C0A3B5}"/>
    <dgm:cxn modelId="{DC743617-C5E8-4C21-9A8F-FF32B64275EB}" type="presOf" srcId="{C35FB80C-421B-4892-B144-41976770F684}" destId="{6775B36C-E443-4C39-A42A-F927A027FA74}" srcOrd="0" destOrd="0" presId="urn:microsoft.com/office/officeart/2005/8/layout/chevron2"/>
    <dgm:cxn modelId="{37B0A538-BCF7-4F4D-8646-0C0D3B38521D}" srcId="{75EE1E3B-8AE6-4B98-AEAC-6211A5122450}" destId="{E2342B39-9AF3-453F-B60C-FAECDE13A83B}" srcOrd="0" destOrd="0" parTransId="{D6B3963B-E5E1-4007-A191-790C297B9BC0}" sibTransId="{2E76623C-B78C-4BFC-B357-FFE971CB510D}"/>
    <dgm:cxn modelId="{E0D5D911-5698-46C9-9391-E016D6FDA16C}" type="presOf" srcId="{14BC5216-CC68-4F5D-AFFB-5C2008759387}" destId="{D7EDB195-21F5-4687-82B8-D5C73D36817D}" srcOrd="0" destOrd="0" presId="urn:microsoft.com/office/officeart/2005/8/layout/chevron2"/>
    <dgm:cxn modelId="{E9E0754C-997A-4F6B-865B-4115B2DD0678}" type="presOf" srcId="{F4A9090F-0B0D-4C23-A868-19B3FE4C3E81}" destId="{1DC63686-E02D-43EE-916B-B19F41F429C9}" srcOrd="0" destOrd="1" presId="urn:microsoft.com/office/officeart/2005/8/layout/chevron2"/>
    <dgm:cxn modelId="{2A3E5BDC-641E-4139-9E95-0B1D5563B455}" srcId="{68D86656-3DEA-41B9-820C-83DF6CC8C5BE}" destId="{9ED653BC-B855-4D1F-94A9-FC55B0776BFA}" srcOrd="0" destOrd="0" parTransId="{7BEE5493-3917-47C6-B257-290921964356}" sibTransId="{927555BD-1BAE-4C9F-AEA2-431062776407}"/>
    <dgm:cxn modelId="{CF6A261F-043A-49FB-9C3E-02F389A4BCF2}" type="presOf" srcId="{68D86656-3DEA-41B9-820C-83DF6CC8C5BE}" destId="{2EC76F0A-9128-4490-A821-61B9CDB1ECA0}" srcOrd="0" destOrd="0" presId="urn:microsoft.com/office/officeart/2005/8/layout/chevron2"/>
    <dgm:cxn modelId="{F3226FD2-1D91-4F46-B194-AE6398442404}" type="presOf" srcId="{E2342B39-9AF3-453F-B60C-FAECDE13A83B}" destId="{066E5504-8339-4D91-872D-75A472DA75BF}" srcOrd="0" destOrd="0" presId="urn:microsoft.com/office/officeart/2005/8/layout/chevron2"/>
    <dgm:cxn modelId="{7BFDC4FA-FD12-4EED-A918-A1CB23FCFFAE}" type="presOf" srcId="{3F2E9BAB-959A-4550-BB7E-1117231A01AB}" destId="{1DC63686-E02D-43EE-916B-B19F41F429C9}" srcOrd="0" destOrd="0" presId="urn:microsoft.com/office/officeart/2005/8/layout/chevron2"/>
    <dgm:cxn modelId="{273FF4EC-36AA-4B07-908D-7AFF150DCDA2}" type="presOf" srcId="{75EE1E3B-8AE6-4B98-AEAC-6211A5122450}" destId="{BCDA141E-3B54-4D1A-8EC1-591D4FAFE979}" srcOrd="0" destOrd="0" presId="urn:microsoft.com/office/officeart/2005/8/layout/chevron2"/>
    <dgm:cxn modelId="{116771FD-C238-4119-8A92-D81CCA6F5968}" srcId="{14BC5216-CC68-4F5D-AFFB-5C2008759387}" destId="{68D86656-3DEA-41B9-820C-83DF6CC8C5BE}" srcOrd="0" destOrd="0" parTransId="{A46CFC79-5685-4B9E-B2B1-96F3F3704443}" sibTransId="{2C431D75-EAAF-4D41-87E0-803CBBD9925F}"/>
    <dgm:cxn modelId="{13D26EDA-D4D2-43A7-AB21-1A50C05028FC}" type="presOf" srcId="{04696CDE-5A40-446A-8AFD-2E86AD691FBB}" destId="{959C8B01-7FDC-4ACB-AB40-FF6277A58ADC}" srcOrd="0" destOrd="0" presId="urn:microsoft.com/office/officeart/2005/8/layout/chevron2"/>
    <dgm:cxn modelId="{E95A4FA3-150C-49E8-A9B5-75D0F79FE702}" type="presParOf" srcId="{D7EDB195-21F5-4687-82B8-D5C73D36817D}" destId="{9E670B0D-A162-4BE4-8E10-FFFCF81A5A5C}" srcOrd="0" destOrd="0" presId="urn:microsoft.com/office/officeart/2005/8/layout/chevron2"/>
    <dgm:cxn modelId="{B67BC98A-CD3E-4509-9341-EAA3F14465EE}" type="presParOf" srcId="{9E670B0D-A162-4BE4-8E10-FFFCF81A5A5C}" destId="{2EC76F0A-9128-4490-A821-61B9CDB1ECA0}" srcOrd="0" destOrd="0" presId="urn:microsoft.com/office/officeart/2005/8/layout/chevron2"/>
    <dgm:cxn modelId="{B84A7AF7-14D4-44AB-839D-FB64DE759793}" type="presParOf" srcId="{9E670B0D-A162-4BE4-8E10-FFFCF81A5A5C}" destId="{A85251C2-50E7-4412-9FCC-CED8277BBCD0}" srcOrd="1" destOrd="0" presId="urn:microsoft.com/office/officeart/2005/8/layout/chevron2"/>
    <dgm:cxn modelId="{4D22632B-4DEC-472A-AF81-1362164769FD}" type="presParOf" srcId="{D7EDB195-21F5-4687-82B8-D5C73D36817D}" destId="{0A468807-26B5-44C3-9EEF-8A45A622212C}" srcOrd="1" destOrd="0" presId="urn:microsoft.com/office/officeart/2005/8/layout/chevron2"/>
    <dgm:cxn modelId="{3B7C7351-65D4-4738-B666-97FF86FF96F8}" type="presParOf" srcId="{D7EDB195-21F5-4687-82B8-D5C73D36817D}" destId="{40868429-0C76-480C-953E-FD47CB573598}" srcOrd="2" destOrd="0" presId="urn:microsoft.com/office/officeart/2005/8/layout/chevron2"/>
    <dgm:cxn modelId="{B0EADA47-B375-44BE-A23F-2570338872D9}" type="presParOf" srcId="{40868429-0C76-480C-953E-FD47CB573598}" destId="{F8CAE28F-C61A-4E96-9AA4-20144B273037}" srcOrd="0" destOrd="0" presId="urn:microsoft.com/office/officeart/2005/8/layout/chevron2"/>
    <dgm:cxn modelId="{37C44790-CBE4-46A5-858C-9D8EFE8DE42D}" type="presParOf" srcId="{40868429-0C76-480C-953E-FD47CB573598}" destId="{959C8B01-7FDC-4ACB-AB40-FF6277A58ADC}" srcOrd="1" destOrd="0" presId="urn:microsoft.com/office/officeart/2005/8/layout/chevron2"/>
    <dgm:cxn modelId="{6EA9FED1-DD79-45A5-A3DB-EC8EF46E09A3}" type="presParOf" srcId="{D7EDB195-21F5-4687-82B8-D5C73D36817D}" destId="{F3D9BF2E-484E-4F03-AE94-A3A34928565B}" srcOrd="3" destOrd="0" presId="urn:microsoft.com/office/officeart/2005/8/layout/chevron2"/>
    <dgm:cxn modelId="{5CBB1D4E-26FA-4975-92E8-BB6241EBC92F}" type="presParOf" srcId="{D7EDB195-21F5-4687-82B8-D5C73D36817D}" destId="{427AEC29-2EDE-4594-ABD3-62015F827E14}" srcOrd="4" destOrd="0" presId="urn:microsoft.com/office/officeart/2005/8/layout/chevron2"/>
    <dgm:cxn modelId="{4B849148-D3D9-420C-A36E-021372F2B145}" type="presParOf" srcId="{427AEC29-2EDE-4594-ABD3-62015F827E14}" destId="{BCDA141E-3B54-4D1A-8EC1-591D4FAFE979}" srcOrd="0" destOrd="0" presId="urn:microsoft.com/office/officeart/2005/8/layout/chevron2"/>
    <dgm:cxn modelId="{63ABFE70-545F-4533-A5BC-6F211D5CCCC0}" type="presParOf" srcId="{427AEC29-2EDE-4594-ABD3-62015F827E14}" destId="{066E5504-8339-4D91-872D-75A472DA75BF}" srcOrd="1" destOrd="0" presId="urn:microsoft.com/office/officeart/2005/8/layout/chevron2"/>
    <dgm:cxn modelId="{1FAF5028-C049-4D7C-9136-2E50B7C0739C}" type="presParOf" srcId="{D7EDB195-21F5-4687-82B8-D5C73D36817D}" destId="{FD12035D-85C3-43CF-8EF4-D1B5F4BF7E91}" srcOrd="5" destOrd="0" presId="urn:microsoft.com/office/officeart/2005/8/layout/chevron2"/>
    <dgm:cxn modelId="{F1BC8D4A-B180-4003-9186-5694364CAF3F}" type="presParOf" srcId="{D7EDB195-21F5-4687-82B8-D5C73D36817D}" destId="{EDC63A4A-D398-4D44-BA82-DCF41FC7488E}" srcOrd="6" destOrd="0" presId="urn:microsoft.com/office/officeart/2005/8/layout/chevron2"/>
    <dgm:cxn modelId="{061A44CE-C211-4CAB-9AE5-D0C90853C5CB}" type="presParOf" srcId="{EDC63A4A-D398-4D44-BA82-DCF41FC7488E}" destId="{B8B6442F-9919-4B57-94B5-0124BBA472A7}" srcOrd="0" destOrd="0" presId="urn:microsoft.com/office/officeart/2005/8/layout/chevron2"/>
    <dgm:cxn modelId="{1D701F6D-995B-4DE1-B941-C57307DD8EEA}" type="presParOf" srcId="{EDC63A4A-D398-4D44-BA82-DCF41FC7488E}" destId="{1DC63686-E02D-43EE-916B-B19F41F429C9}" srcOrd="1" destOrd="0" presId="urn:microsoft.com/office/officeart/2005/8/layout/chevron2"/>
    <dgm:cxn modelId="{8FCF2842-A6B1-467C-AFF3-C0F01C220BDE}" type="presParOf" srcId="{D7EDB195-21F5-4687-82B8-D5C73D36817D}" destId="{050CEE0D-18EF-4A2E-B2F2-98C020D3A5C7}" srcOrd="7" destOrd="0" presId="urn:microsoft.com/office/officeart/2005/8/layout/chevron2"/>
    <dgm:cxn modelId="{64AE199B-48D9-4F91-B878-BE10ECC54BD8}" type="presParOf" srcId="{D7EDB195-21F5-4687-82B8-D5C73D36817D}" destId="{C045C2E4-6FFE-44D3-A458-00F5DC28FDA1}" srcOrd="8" destOrd="0" presId="urn:microsoft.com/office/officeart/2005/8/layout/chevron2"/>
    <dgm:cxn modelId="{31AA6680-42C8-4656-B039-FC94CE2FC5E9}" type="presParOf" srcId="{C045C2E4-6FFE-44D3-A458-00F5DC28FDA1}" destId="{C827C9FD-0331-4BB3-9066-6684542DEC40}" srcOrd="0" destOrd="0" presId="urn:microsoft.com/office/officeart/2005/8/layout/chevron2"/>
    <dgm:cxn modelId="{003CFA09-22A8-4BD0-A82D-1A80432BC937}" type="presParOf" srcId="{C045C2E4-6FFE-44D3-A458-00F5DC28FDA1}" destId="{6775B36C-E443-4C39-A42A-F927A027FA74}" srcOrd="1" destOrd="0" presId="urn:microsoft.com/office/officeart/2005/8/layout/chevro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7F07C-0BA9-4244-A495-F2FFF4E37E95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60502-617D-4105-8E02-DF58F78985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9111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60502-617D-4105-8E02-DF58F789859B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0462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7A46-FFF7-40EC-AF02-A0C1B110E9BF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F0A7-0AB8-48D3-B0EC-38176DB764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896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7A46-FFF7-40EC-AF02-A0C1B110E9BF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F0A7-0AB8-48D3-B0EC-38176DB764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7928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7A46-FFF7-40EC-AF02-A0C1B110E9BF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F0A7-0AB8-48D3-B0EC-38176DB7643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98451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7A46-FFF7-40EC-AF02-A0C1B110E9BF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F0A7-0AB8-48D3-B0EC-38176DB764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2422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7A46-FFF7-40EC-AF02-A0C1B110E9BF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F0A7-0AB8-48D3-B0EC-38176DB7643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092179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7A46-FFF7-40EC-AF02-A0C1B110E9BF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F0A7-0AB8-48D3-B0EC-38176DB764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223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7A46-FFF7-40EC-AF02-A0C1B110E9BF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F0A7-0AB8-48D3-B0EC-38176DB764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9249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7A46-FFF7-40EC-AF02-A0C1B110E9BF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F0A7-0AB8-48D3-B0EC-38176DB764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176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7A46-FFF7-40EC-AF02-A0C1B110E9BF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F0A7-0AB8-48D3-B0EC-38176DB764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7075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7A46-FFF7-40EC-AF02-A0C1B110E9BF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F0A7-0AB8-48D3-B0EC-38176DB764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277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7A46-FFF7-40EC-AF02-A0C1B110E9BF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F0A7-0AB8-48D3-B0EC-38176DB764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116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7A46-FFF7-40EC-AF02-A0C1B110E9BF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F0A7-0AB8-48D3-B0EC-38176DB764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737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7A46-FFF7-40EC-AF02-A0C1B110E9BF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F0A7-0AB8-48D3-B0EC-38176DB764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1995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7A46-FFF7-40EC-AF02-A0C1B110E9BF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F0A7-0AB8-48D3-B0EC-38176DB764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988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7A46-FFF7-40EC-AF02-A0C1B110E9BF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F0A7-0AB8-48D3-B0EC-38176DB764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2440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7A46-FFF7-40EC-AF02-A0C1B110E9BF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F0A7-0AB8-48D3-B0EC-38176DB764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350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67A46-FFF7-40EC-AF02-A0C1B110E9BF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6DCF0A7-0AB8-48D3-B0EC-38176DB7643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531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E3D7185E-2C21-D505-61AE-2CF117BF3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600" y="2060848"/>
            <a:ext cx="7704857" cy="3536125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Преподаватель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профессиональных циклов, профессиональных модулей.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79720939"/>
              </p:ext>
            </p:extLst>
          </p:nvPr>
        </p:nvGraphicFramePr>
        <p:xfrm>
          <a:off x="107504" y="62482"/>
          <a:ext cx="8208912" cy="146304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2610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478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4119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5653" marR="556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/>
                      </a:r>
                      <a:br>
                        <a:rPr lang="ru-RU" sz="800" dirty="0">
                          <a:effectLst/>
                        </a:rPr>
                      </a:br>
                      <a:r>
                        <a:rPr lang="ru-RU" sz="1600" spc="-5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Министерство образования и науки Республики Саха</a:t>
                      </a:r>
                      <a:r>
                        <a:rPr lang="ru-RU" sz="1600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/>
                        </a:rPr>
                        <a:t> (Якутия)</a:t>
                      </a:r>
                      <a:endParaRPr lang="ru-RU" sz="16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53" marR="55653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37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Государственное автономное профессиональное  образовательное учреждение </a:t>
                      </a:r>
                      <a:r>
                        <a:rPr lang="ru-RU" sz="1600" b="1" spc="-5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Республики Саха (Якутия) 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spc="-5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«</a:t>
                      </a:r>
                      <a:r>
                        <a:rPr lang="ru-RU" sz="2000" b="1" spc="-5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Якутский </a:t>
                      </a:r>
                      <a:r>
                        <a:rPr lang="ru-RU" sz="2000" b="1" spc="-5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промышленный техникум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spc="-5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 им. Т.Г. Десяткина»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53" marR="55653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665"/>
            <a:ext cx="10064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60F0E6-A6B5-E29D-78FA-D4B26576FEFD}"/>
              </a:ext>
            </a:extLst>
          </p:cNvPr>
          <p:cNvSpPr txBox="1"/>
          <p:nvPr/>
        </p:nvSpPr>
        <p:spPr>
          <a:xfrm>
            <a:off x="3357554" y="2519076"/>
            <a:ext cx="40719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Белолюбская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Кимовна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-42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Педстаж-38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огранка\Documents\аттестация, портфолио ТК\аттестация 2024\Татьяна Кимовна\IMG_99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575990"/>
            <a:ext cx="2127684" cy="2952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788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7017E4-2D20-7285-71D7-6E4E94BD3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85728"/>
            <a:ext cx="6347713" cy="1000132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Открытые уроки: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95BCC22B-FF8B-D616-EFF5-AA0941618A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01201158"/>
              </p:ext>
            </p:extLst>
          </p:nvPr>
        </p:nvGraphicFramePr>
        <p:xfrm>
          <a:off x="1115616" y="1340768"/>
          <a:ext cx="7560840" cy="51895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560840">
                  <a:extLst>
                    <a:ext uri="{9D8B030D-6E8A-4147-A177-3AD203B41FA5}">
                      <a16:colId xmlns:a16="http://schemas.microsoft.com/office/drawing/2014/main" xmlns="" val="2214023155"/>
                    </a:ext>
                  </a:extLst>
                </a:gridCol>
              </a:tblGrid>
              <a:tr h="5189572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>
                          <a:effectLst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ОП 02. Характеристики алмазов и бриллиантов</a:t>
                      </a:r>
                      <a:r>
                        <a:rPr lang="ru-RU" sz="20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 - 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 Оценка бриллиантов.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342900" indent="-342900">
                        <a:lnSpc>
                          <a:spcPct val="115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ОП 02. Характеристики алмазов и бриллиантов</a:t>
                      </a:r>
                      <a:r>
                        <a:rPr lang="ru-RU" sz="20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 -</a:t>
                      </a:r>
                      <a:r>
                        <a:rPr lang="ru-RU" sz="2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Открытие алмазов в Якутии.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marL="342900" indent="-342900">
                        <a:lnSpc>
                          <a:spcPct val="115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МДК.01.02. Эксплуатация оборудования и технологического оснащения для реализации - Средства технологического оснащения для распиливания алмазов.</a:t>
                      </a:r>
                      <a:endParaRPr lang="ru-RU" sz="2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lnSpc>
                          <a:spcPct val="115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МДК 03. Основы управления работами на участке по производству бриллиантов - </a:t>
                      </a:r>
                      <a:r>
                        <a:rPr lang="ru-RU" sz="20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Кадровый потенциал: понятие и анализ. </a:t>
                      </a:r>
                      <a:endParaRPr lang="ru-RU" sz="2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lnSpc>
                          <a:spcPct val="115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ru-RU" sz="20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МДК 03.01. Технология обработки алмазов -  </a:t>
                      </a: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Технологический процесс идеальной и практической огранки алмазов.</a:t>
                      </a:r>
                      <a:endParaRPr lang="ru-RU" sz="2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03" marR="44403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322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8006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B77777-46F3-4D7D-F520-DA4C7A458F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8596" y="285728"/>
            <a:ext cx="8715404" cy="16446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Квест-игра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Декада огранщиков и ювелиров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6F05CE30-1DED-AAB1-32D8-8573BE2645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14422"/>
            <a:ext cx="257176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071546"/>
            <a:ext cx="2071702" cy="276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285860"/>
            <a:ext cx="2786082" cy="208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286256"/>
            <a:ext cx="2927339" cy="219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3571876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4000504"/>
            <a:ext cx="2037731" cy="1528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5328091"/>
            <a:ext cx="2039879" cy="1529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1348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B225F21-E3D2-9F41-F03C-E1963E23A9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5720" y="214290"/>
            <a:ext cx="6062693" cy="128589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Результаты участия обучающихся в выставках, конкурсах, олимпиадах, конференциях, соревнованиях: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214282" y="1571612"/>
            <a:ext cx="592935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 профессионального мастерства по компетенциям «Огранка алмазов» и «Огранка ювелирных вставок» ГАПОУ РС (Я) ЯПТ имени Т.Г. Десяткина 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2019 г. Стручков Алексей Александрович – Диплом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степени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Христофорова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Лилиана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Вячеславовна - Диплом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степени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Неустроева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Анжелика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Ивановна - Диплом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степени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2020 г – Горохов Герман Михайлович- Диплом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степени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- Никифорова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Элина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Ильинична     - Диплом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степени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- Васильева Лилия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Никандровна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Диплом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степени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компетенции «Огранка ювелирных вставок»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– Христофорова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Лилиана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Вячеславовна - Диплом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степени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-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Избекова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Василина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Васильевна  - Диплом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степени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- Стручков Алексей Александрович  - Диплом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степени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2021 г. - Федулов Константин Леонидович - Диплом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степени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 Охлопков 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Айыллаан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Петрович     - Диплом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степени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Ымыков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Алексей  Иванович   -     Диплом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степени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2022 г. Санников Егор Егорович                   - Диплом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степени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Васильева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Дайаана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Васильевна   -     Диплом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степени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Герасимов Петр Петрович               - Диплом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степени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2023 г. Курочкина Виктория Владимировна   - Диплом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степени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Кузьмин Максим Александрович   -     Диплом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степени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Леонтьева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Виолетта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Устиновна    - Диплом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степени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 descr="C:\Users\огранка\Pictures\2023\мои грамоты\IMG_8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512279" y="417043"/>
            <a:ext cx="2762912" cy="1928826"/>
          </a:xfrm>
          <a:prstGeom prst="rect">
            <a:avLst/>
          </a:prstGeom>
          <a:noFill/>
        </p:spPr>
      </p:pic>
      <p:pic>
        <p:nvPicPr>
          <p:cNvPr id="8" name="Picture 3" descr="C:\Users\огранка\Pictures\2023\мои грамоты\IMG_89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838818" y="1019274"/>
            <a:ext cx="2681538" cy="1928826"/>
          </a:xfrm>
          <a:prstGeom prst="rect">
            <a:avLst/>
          </a:prstGeom>
          <a:noFill/>
        </p:spPr>
      </p:pic>
      <p:pic>
        <p:nvPicPr>
          <p:cNvPr id="9" name="Picture 4" descr="C:\Users\огранка\Pictures\2023\мои грамоты\IMG_89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274332" y="2726668"/>
            <a:ext cx="2452988" cy="1714512"/>
          </a:xfrm>
          <a:prstGeom prst="rect">
            <a:avLst/>
          </a:prstGeom>
          <a:noFill/>
        </p:spPr>
      </p:pic>
      <p:pic>
        <p:nvPicPr>
          <p:cNvPr id="10" name="Picture 2" descr="C:\Users\огранка\Pictures\2023\мои грамоты\IMG_89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004540" y="3811851"/>
            <a:ext cx="2522311" cy="1756609"/>
          </a:xfrm>
          <a:prstGeom prst="rect">
            <a:avLst/>
          </a:prstGeom>
          <a:noFill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4711274"/>
            <a:ext cx="1643074" cy="214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6888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500034" y="357166"/>
            <a:ext cx="8072494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VII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Открытый  региональный чемпионат «Молодые профессионалы»  (</a:t>
            </a:r>
            <a:r>
              <a:rPr kumimoji="0" lang="en-US" sz="1600" b="1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WorldSkillsRussia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Республики Саха (Якутия)  по компетенции </a:t>
            </a: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28 Огранка алмазов (</a:t>
            </a: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Diamond Cutting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-2019 г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Санников Яков Владимирович – Диплом 1 степени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Степанова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Лилиана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Даниловна – диплом 2 степени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-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Нектягаев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Максим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Алекскандрович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- диплом 3 степени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Открытый  региональный чемпионат “Молодые профессионалы” (</a:t>
            </a:r>
            <a:r>
              <a:rPr kumimoji="0" lang="ru-RU" sz="1600" b="1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WorldSkillsRussia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 по компетенции 28 Огранка алмазов 2021 г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Ымыков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Алексей Иванович – 1 место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Свешникова Луиза Николаевна – 2 место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Ярлыков  Алексей Юрьевич – 3 место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этап чемпионата по профессиональному мастерству «Профессионалы 2023» в Республике Саха (Якутия)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Андросова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Аэлита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Афанасьевна  – 1 место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Иванов Владимир Алексеевич – 2 место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- Васильева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Дайаана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Васильевна  – 3 место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этап чемпионата по профессиональному мастерству «Профессионалы- 2024» в Республике Саха (Якутия)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- Кузьмин Максим Александрович – 1 место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- Леонтьева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Виолетта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Устиновна – 2 место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- Корякин Дархан Николаевич – 3 место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этап чемпионата по профессиональному мастерству «Профессионалы- 2024» в Республике Саха (Якутия) по компетенции Огранка ювелирных вставок.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-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Седалищева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Нарыйаана</a:t>
            </a:r>
            <a:r>
              <a:rPr kumimoji="0" lang="ru-RU" sz="16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Рустамовна – 1 место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57166"/>
            <a:ext cx="2179798" cy="272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500042"/>
            <a:ext cx="1945067" cy="259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44332">
            <a:off x="2034186" y="330052"/>
            <a:ext cx="1053877" cy="144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929066"/>
            <a:ext cx="2000264" cy="266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50462">
            <a:off x="6830621" y="3718813"/>
            <a:ext cx="1979076" cy="272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74931">
            <a:off x="6614072" y="167537"/>
            <a:ext cx="1995643" cy="2822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26" y="4143380"/>
            <a:ext cx="3357554" cy="251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5984" y="1928802"/>
            <a:ext cx="1843953" cy="245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91331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гранка\Pictures\ворлдс скилс\отборочный нацфинал 2020\IMG_17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3000396" cy="400052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42976" y="285728"/>
            <a:ext cx="5715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Призеры на уровне всероссийских конкурсов  профессионального мастерства </a:t>
            </a:r>
            <a:endParaRPr lang="ru-RU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 l="4949" t="4349" r="12599" b="9399"/>
          <a:stretch>
            <a:fillRect/>
          </a:stretch>
        </p:blipFill>
        <p:spPr bwMode="auto">
          <a:xfrm>
            <a:off x="3571868" y="1500174"/>
            <a:ext cx="2857520" cy="398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500034" y="5500702"/>
            <a:ext cx="79296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Санников Яков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 группы  ТОА-1 – занял  3 место по компетенции  «Огранка ювелирных вставок» на Финале Национального чемпионата «Молодые профессионалы» (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WorldSkillsRussia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),2020г.  по компетенции «Огранка ювелирных вставок»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" descr="C:\Users\огранка\Pictures\ворлдс скилс\отборочный апрель 2019\20190328_2123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2285992"/>
            <a:ext cx="2126527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гранка\Pictures\ворлдс скилс\ОЮВ 2021\IMG_E4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1214422"/>
            <a:ext cx="2286016" cy="3409185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71546"/>
            <a:ext cx="2529072" cy="358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142984"/>
            <a:ext cx="2539265" cy="338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4643445"/>
            <a:ext cx="3000396" cy="20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57158" y="214289"/>
            <a:ext cx="8786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Христофорова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Лилиана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студентка группы ТОА-1 – заняла 3 место на Финале Национального чемпионата «Молодые профессионалы» (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WorldSkillsRussia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),2021г. по компетенции «Огранка ювелирных вставок»  г. Москва 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928802"/>
            <a:ext cx="2714644" cy="456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 descr="C:\Users\огранка\Pictures\ворлдс скилс\Москва 2022\OPOA27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3786190"/>
            <a:ext cx="3619492" cy="2714620"/>
          </a:xfrm>
          <a:prstGeom prst="rect">
            <a:avLst/>
          </a:prstGeom>
          <a:noFill/>
        </p:spPr>
      </p:pic>
      <p:pic>
        <p:nvPicPr>
          <p:cNvPr id="4" name="Picture 2" descr="https://news-service.uralschool.ru/upload/org385/t165020/images/big/6K9cRk8DCAjmmftbHl6r165020256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1285860"/>
            <a:ext cx="1857388" cy="247651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357166"/>
            <a:ext cx="81439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Ымыков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Алексей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студент группы ТОА -1 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занял 3 место по компетенции «Огранка алмазов» 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итоговых соревнованиях к Финалу национального чемпионата 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«Молодые профессионалы» (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WSRRussia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Москва, 2022 г 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14290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этап чемпионата по профессиональному мастерству «Профессионалы- 2024» в Республике Саха (Якутия)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46"/>
            <a:ext cx="3214710" cy="241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571876"/>
            <a:ext cx="2271372" cy="302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 cstate="print"/>
          <a:srcRect l="8896" t="13846" r="318" b="16700"/>
          <a:stretch>
            <a:fillRect/>
          </a:stretch>
        </p:blipFill>
        <p:spPr bwMode="auto">
          <a:xfrm>
            <a:off x="4429124" y="1214422"/>
            <a:ext cx="3786214" cy="217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429000"/>
            <a:ext cx="2286016" cy="304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огранка\Pictures\ОА-63\СВФУ\IMG_1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643182"/>
            <a:ext cx="2786082" cy="2089562"/>
          </a:xfrm>
          <a:prstGeom prst="rect">
            <a:avLst/>
          </a:prstGeom>
          <a:noFill/>
        </p:spPr>
      </p:pic>
      <p:pic>
        <p:nvPicPr>
          <p:cNvPr id="62467" name="Picture 3" descr="C:\Users\огранка\Pictures\ОА-63\СВФУ\IMG_1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643182"/>
            <a:ext cx="2700000" cy="360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8596" y="214290"/>
            <a:ext cx="84296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Форум ювелирного мастерства 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Посвященный 20-летию кафедры Технология обработки драгоценных камней и металлов и 90-летию со дня рождения основателя специальности Технология обработки драгоценных камней и металлов, кандидата физико-математических наук, заслуженного работника образования РС(Я), почетного работника высшего профессионального образования РФ, профессора Ивана Ивановича Егорова</a:t>
            </a:r>
            <a:r>
              <a:rPr lang="ru-RU" dirty="0" smtClean="0"/>
              <a:t>. 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СВФУ 3-4 апреля 2024 г.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8" name="Picture 4" descr="C:\Users\огранка\Pictures\2023\мои грамоты\IMG_E18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643182"/>
            <a:ext cx="2514165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58" y="428604"/>
            <a:ext cx="8358246" cy="864399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</a:t>
            </a:r>
            <a:r>
              <a:rPr lang="sah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ее</a:t>
            </a:r>
            <a:r>
              <a:rPr lang="sah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sah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ЯГУ имени М.К.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Аммосова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физический факультет, технология гранильного производства, квалификация – инженер – технолог гранильного производства по специальности «Материаловедение и технология новых материалов,  2000 г.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г. Москва, образовательное учреждение профсоюзов «Академия труда и социальных отношений», квалификация юрист по специальности «юриспруденция», 2010 г.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ГАУДПО РС(Я) «Институт развития профессионального образования», педагог профессионального образования (преподаватель), 2018 г.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E97C8FF-5736-BA2C-CB86-B325ECCDACA0}"/>
              </a:ext>
            </a:extLst>
          </p:cNvPr>
          <p:cNvSpPr/>
          <p:nvPr/>
        </p:nvSpPr>
        <p:spPr>
          <a:xfrm>
            <a:off x="1259632" y="5357826"/>
            <a:ext cx="6669954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Категория 	высшая, приказ 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26.04.19 г  №12-17/5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ctr"/>
            <a:r>
              <a:rPr lang="ru-R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79743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58" y="285728"/>
            <a:ext cx="8215370" cy="9286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Достижения студентов в НПК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Шаг в будущую профессию»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7AC1271-B394-A493-438A-E2D765C2B3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0034" y="1285860"/>
            <a:ext cx="4143404" cy="3015525"/>
          </a:xfrm>
          <a:prstGeom prst="rect">
            <a:avLst/>
          </a:prstGeom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14282" y="4500570"/>
            <a:ext cx="835824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</a:t>
            </a:r>
            <a:r>
              <a:rPr kumimoji="0" lang="en-US" b="0" i="0" u="none" strike="noStrike" cap="none" normalizeH="0" baseline="0" dirty="0" smtClean="0" bmk="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VII</a:t>
            </a:r>
            <a:r>
              <a:rPr kumimoji="0" lang="ru-RU" b="0" i="0" u="none" strike="noStrike" cap="none" normalizeH="0" baseline="0" dirty="0" smtClean="0" bmk="_Hlk130824836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Форум молодых исследователей «Шаг в будущую профессию», посвященный 70-летию со дня рождения Вячеслава Анатольевича </a:t>
            </a:r>
            <a:r>
              <a:rPr kumimoji="0" lang="ru-RU" b="0" i="0" u="none" strike="noStrike" cap="none" normalizeH="0" baseline="0" dirty="0" err="1" smtClean="0" bmk="_Hlk130824836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Штырова</a:t>
            </a:r>
            <a:r>
              <a:rPr kumimoji="0" lang="ru-RU" b="0" i="0" u="none" strike="noStrike" cap="none" normalizeH="0" baseline="0" dirty="0" smtClean="0" bmk="_Hlk130824836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выдающегося политического деятеля Республики Саха (Якутия), г. Якутск, 2023 года)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 bmk="_Hlk130824836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форуме молодых модельеров Новикова Ангелина и Татаринов </a:t>
            </a:r>
            <a:r>
              <a:rPr lang="ru-RU" dirty="0" err="1" smtClean="0" bmk="_Hlk130824836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Эрхан</a:t>
            </a:r>
            <a:r>
              <a:rPr lang="ru-RU" dirty="0" smtClean="0" bmk="_Hlk130824836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изготовили нагрудные украшения «</a:t>
            </a:r>
            <a:r>
              <a:rPr lang="ru-RU" dirty="0" err="1" smtClean="0" bmk="_Hlk130824836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Алтаны</a:t>
            </a:r>
            <a:r>
              <a:rPr lang="ru-RU" dirty="0" smtClean="0" bmk="_Hlk130824836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 bmk="_Hlk130824836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ыллатар</a:t>
            </a:r>
            <a:r>
              <a:rPr lang="ru-RU" dirty="0" smtClean="0" bmk="_Hlk130824836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 bmk="_Hlk130824836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симэхтэр</a:t>
            </a:r>
            <a:r>
              <a:rPr lang="ru-RU" dirty="0" smtClean="0" bmk="_Hlk130824836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и  награждены </a:t>
            </a:r>
            <a:r>
              <a:rPr lang="ru-RU" dirty="0" err="1" smtClean="0" bmk="_Hlk130824836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спецпризом</a:t>
            </a:r>
            <a:r>
              <a:rPr lang="ru-RU" dirty="0" smtClean="0" bmk="_Hlk130824836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6314" y="1214422"/>
            <a:ext cx="414340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Форум молодых исследователей “Шаг в будущую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профессию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”, посвященный </a:t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85-летию первого Президента (Республика Саха (Якутия) </a:t>
            </a:r>
            <a:b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Михаила Ефимовича Николаева  г. Якутск,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Группа студентов ювелиров награждены специальным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призом Министерства образования и науки РС (Я) за успешно реализуемый проект «Изготовление ювелирных изделий – возрождая традиции» в 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деловой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игре «Марафон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бизнес-идей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0067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428604"/>
            <a:ext cx="821537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sah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Форум молодых исследователей “Шаг в будущую профессию”, посвященный 80-летию профессионально-технического образования, 2019 г. -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Христофорова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Лилиана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стала Лауреатом симпозиума: Инженерные науки в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техносфере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настоящего и будущего и заняла </a:t>
            </a:r>
          </a:p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место – в секции «Металлообработка и транспортные средства», «Машиностроение»  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XV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Республиканский форум молодых исследователей «Шаг в будущую профессию», посвященный Году науки и технологий Российской Федерации, в 2021 г.  - Попов Валерий  - стал Лауреатом симпозиума: Инженерные науки в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техносфере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настоящего и будущего</a:t>
            </a:r>
          </a:p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Иванов Максим – в выставке инженерных проектов занял 1 место </a:t>
            </a:r>
          </a:p>
        </p:txBody>
      </p:sp>
      <p:pic>
        <p:nvPicPr>
          <p:cNvPr id="3" name="Picture 2" descr="C:\Users\огранка\Pictures\ТОА-1\WQPS2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3786190"/>
            <a:ext cx="2000264" cy="2456136"/>
          </a:xfrm>
          <a:prstGeom prst="rect">
            <a:avLst/>
          </a:prstGeom>
          <a:noFill/>
        </p:spPr>
      </p:pic>
      <p:pic>
        <p:nvPicPr>
          <p:cNvPr id="1027" name="Picture 3" descr="C:\Users\огранка\Pictures\ТОА-1\НПК Лилиана\IMG_2864.JPG"/>
          <p:cNvPicPr>
            <a:picLocks noChangeAspect="1" noChangeArrowheads="1"/>
          </p:cNvPicPr>
          <p:nvPr/>
        </p:nvPicPr>
        <p:blipFill>
          <a:blip r:embed="rId3" cstate="print"/>
          <a:srcRect r="-542"/>
          <a:stretch>
            <a:fillRect/>
          </a:stretch>
        </p:blipFill>
        <p:spPr bwMode="auto">
          <a:xfrm>
            <a:off x="1928794" y="3500438"/>
            <a:ext cx="2714644" cy="2000264"/>
          </a:xfrm>
          <a:prstGeom prst="rect">
            <a:avLst/>
          </a:prstGeom>
          <a:noFill/>
        </p:spPr>
      </p:pic>
      <p:pic>
        <p:nvPicPr>
          <p:cNvPr id="1026" name="Picture 2" descr="C:\Users\огранка\Pictures\ТОА-1\на стенд\IMG_17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45436">
            <a:off x="214282" y="3786190"/>
            <a:ext cx="2000264" cy="2671306"/>
          </a:xfrm>
          <a:prstGeom prst="rect">
            <a:avLst/>
          </a:prstGeom>
          <a:noFill/>
        </p:spPr>
      </p:pic>
      <p:pic>
        <p:nvPicPr>
          <p:cNvPr id="1028" name="Picture 4" descr="C:\Users\огранка\Pictures\ТОА-1\НПК Лилиана\IMG_E28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4929198"/>
            <a:ext cx="2071702" cy="16621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428596" y="214290"/>
            <a:ext cx="821537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Научно-технологическая выставка «Молодежь, наука, бизнес в год 100-летия ЯАССР» в рамках трека «Молодой ученый»  молодежного фестиваля «</a:t>
            </a: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MUUS </a:t>
            </a:r>
            <a:r>
              <a:rPr kumimoji="0" lang="en-US" b="1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uSTAR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твоя И100РИЯ», март 2022 г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Попов Валерий Константинович  - сертификат участника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C:\Users\огранка\Pictures\2023\мои грамоты\IMG_8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00174"/>
            <a:ext cx="4429156" cy="3188571"/>
          </a:xfrm>
          <a:prstGeom prst="rect">
            <a:avLst/>
          </a:prstGeom>
          <a:noFill/>
        </p:spPr>
      </p:pic>
      <p:pic>
        <p:nvPicPr>
          <p:cNvPr id="4" name="Picture 3" descr="C:\Users\огранка\Pictures\2023\мои грамоты\IMG_8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286124"/>
            <a:ext cx="4714908" cy="33244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285728"/>
            <a:ext cx="63579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Республиканская научная конференция «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Аммосов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-2002», посвященная 100-летию образования Якутской АССР,  2022г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Христофорова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Лилиана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Вячеславовна заняла 3 место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Попов Валерий Константинович  занял  3 место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огранка\Pictures\2023\мои грамоты\IMG_899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428868"/>
            <a:ext cx="3143272" cy="4164745"/>
          </a:xfrm>
          <a:prstGeom prst="rect">
            <a:avLst/>
          </a:prstGeom>
          <a:noFill/>
        </p:spPr>
      </p:pic>
      <p:pic>
        <p:nvPicPr>
          <p:cNvPr id="5" name="Picture 4" descr="C:\Users\огранка\Pictures\2023\мои грамоты\IMG_899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714752"/>
            <a:ext cx="2931741" cy="2857520"/>
          </a:xfrm>
          <a:prstGeom prst="rect">
            <a:avLst/>
          </a:prstGeom>
          <a:noFill/>
        </p:spPr>
      </p:pic>
      <p:pic>
        <p:nvPicPr>
          <p:cNvPr id="6" name="Picture 3" descr="C:\Users\огранка\Pictures\2023\мои грамоты\IMG_899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571480"/>
            <a:ext cx="2431452" cy="311023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14290"/>
            <a:ext cx="48577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XVI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Республиканская НПК «Шаг в будущую профессию», посвященная 85-летию первого Президента Республики Саха (Якутия) Михаила Ефимовича Николаева, 2022 г –в Республиканской деловой игре «Марафон бизнес идей»  группа студентов награждены дипломом и 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спецпризом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Кейметинов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Владимир Александрович в выставке инженерных проектов – сертификат участника.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Республиканская НПК  «Сохраняя традиции, вперед в будущее», посвященной 95-летию Героя Социалистического труда Тараса Гавриловича Десяткина и Году педагога и наставника , 2023 г. - Секция 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Профессия. Наука. Жизнь. Направление: Техническое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Кейметинов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Владимир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Александрович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студент группы ОА-62  - диплом  1 степени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2903" y="214290"/>
            <a:ext cx="2911097" cy="388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огранка\Pictures\2022\НПК\IMG_56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571876"/>
            <a:ext cx="2286016" cy="30480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428604"/>
            <a:ext cx="8001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Международный  форум научной молодежи “Шаг в будущее ”, 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посвященный  175-летию  со дня рождения отца  русской авиации  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Н.Е. Жуковского, г. Москва,  2022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- Попов Валерий, 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Симпозиум1  Инженерные науки в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техносфере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настоящего и будущего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СЕКЦИЯ 1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«Машиностроительные технологии» - занял 3 место</a:t>
            </a:r>
          </a:p>
        </p:txBody>
      </p:sp>
      <p:pic>
        <p:nvPicPr>
          <p:cNvPr id="3" name="Picture 2" descr="C:\Users\огранка\Pictures\2023\мои грамоты\IMG_89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28802"/>
            <a:ext cx="3357586" cy="4727882"/>
          </a:xfrm>
          <a:prstGeom prst="rect">
            <a:avLst/>
          </a:prstGeom>
          <a:noFill/>
        </p:spPr>
      </p:pic>
      <p:pic>
        <p:nvPicPr>
          <p:cNvPr id="4" name="Picture 3" descr="C:\Users\огранка\Pictures\2023\мои грамоты\IMG_895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643182"/>
            <a:ext cx="5301089" cy="36785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500042"/>
            <a:ext cx="61436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XVII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Форум молодых исследователей «Шаг в будущую профессию», посвященный 70-летию со дня рождения Вячеслава Анатольевича 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Штырова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выдающегося политического деятеля Республики Саха (Якутия), 2023 г.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Путинцев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Денис Викторович, Лауреат симпозиума.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огранка\Pictures\2023\НПК 23\IMG_0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500306"/>
            <a:ext cx="2700000" cy="3600000"/>
          </a:xfrm>
          <a:prstGeom prst="rect">
            <a:avLst/>
          </a:prstGeom>
          <a:noFill/>
        </p:spPr>
      </p:pic>
      <p:pic>
        <p:nvPicPr>
          <p:cNvPr id="2051" name="Picture 3" descr="C:\Users\огранка\Pictures\2023\НПК 23\IMG_0527.JPG"/>
          <p:cNvPicPr>
            <a:picLocks noChangeAspect="1" noChangeArrowheads="1"/>
          </p:cNvPicPr>
          <p:nvPr/>
        </p:nvPicPr>
        <p:blipFill>
          <a:blip r:embed="rId3" cstate="print"/>
          <a:srcRect t="17859" r="2103"/>
          <a:stretch>
            <a:fillRect/>
          </a:stretch>
        </p:blipFill>
        <p:spPr bwMode="auto">
          <a:xfrm>
            <a:off x="6669646" y="4071942"/>
            <a:ext cx="2260071" cy="252843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714752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54" y="1142984"/>
            <a:ext cx="2014797" cy="2814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E9993A-3C6F-4564-833D-A2061B75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85728"/>
            <a:ext cx="7130753" cy="6950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Результаты использования  новых образовательных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технологий</a:t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909FFB-6BDF-62C6-F45A-948763E93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357298"/>
            <a:ext cx="8352927" cy="4684065"/>
          </a:xfrm>
        </p:spPr>
        <p:txBody>
          <a:bodyPr>
            <a:normAutofit fontScale="85000" lnSpcReduction="20000"/>
          </a:bodyPr>
          <a:lstStyle/>
          <a:p>
            <a:pPr marL="20955" indent="-20955" algn="just">
              <a:lnSpc>
                <a:spcPct val="115000"/>
              </a:lnSpc>
            </a:pPr>
            <a:r>
              <a:rPr lang="ru-RU" sz="19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Использует в своей деятельности новые образовательные технологии (в том числе ЭОР, здоровьесберегающие и др.) и ИКТ; </a:t>
            </a:r>
          </a:p>
          <a:p>
            <a:pPr marL="20955" indent="-20955">
              <a:lnSpc>
                <a:spcPct val="115000"/>
              </a:lnSpc>
            </a:pPr>
            <a:r>
              <a:rPr lang="ru-RU" sz="19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Преподаватель использует в своей педагогической деятельности современные  образовательные технологии, в том числе информационно-коммуникационные технологии. Разработана система использования цифровых образовательных ресурсов (ЦОР) на уроках учебной дисциплины и во внеурочной деятельности: </a:t>
            </a:r>
          </a:p>
          <a:p>
            <a:pPr marL="20955" indent="-20955" algn="just">
              <a:lnSpc>
                <a:spcPct val="115000"/>
              </a:lnSpc>
            </a:pPr>
            <a:r>
              <a:rPr lang="ru-RU" sz="19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5.2. Эффективно использует в своей деятельности новые образовательные технологии (в том числе ЭОР, здоровьесберегающие и др.) и ИКТ; методические материалы, разработанные педагогическим работником с применением новых образовательных технологий, размещены на официальных сайтах; </a:t>
            </a:r>
          </a:p>
          <a:p>
            <a:pPr marL="457200"/>
            <a:r>
              <a:rPr lang="ru-RU" sz="19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• интернет порталы и сайты общепедагогической направленности, сайты профессиональной направленности по профессиям СПО, сайты методической направленности и взаимопомощи педагогов </a:t>
            </a:r>
            <a:r>
              <a:rPr lang="ru-RU" sz="1900" i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Инфоурок.ру</a:t>
            </a:r>
            <a:r>
              <a:rPr lang="ru-RU" sz="19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;</a:t>
            </a:r>
          </a:p>
          <a:p>
            <a:pPr marL="457200"/>
            <a:r>
              <a:rPr lang="ru-RU" sz="19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• собственные </a:t>
            </a:r>
            <a:r>
              <a:rPr lang="ru-RU" sz="1900" i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ЦОРы</a:t>
            </a:r>
            <a:r>
              <a:rPr lang="ru-RU" sz="19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размещенные в сети интернет на персональном сайте и хранящиеся в персональном рабочем компьютере (электронные презентации и видеоролики к урокам и воспитательным мероприятия) на сайте ГАПОУ РС(Я) ЯПТ имени </a:t>
            </a:r>
            <a:r>
              <a:rPr lang="ru-RU" sz="1900" i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Т.Г.Десяткина</a:t>
            </a:r>
            <a:r>
              <a:rPr lang="ru-RU" sz="19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;</a:t>
            </a:r>
          </a:p>
          <a:p>
            <a:pPr marL="20955" indent="-20955" algn="just">
              <a:lnSpc>
                <a:spcPct val="115000"/>
              </a:lnSpc>
            </a:pPr>
            <a:endParaRPr lang="ru-RU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664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F4C662-CEDA-B82A-3388-C54B5C909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548680"/>
            <a:ext cx="8066857" cy="5492683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tabLst>
                <a:tab pos="281305" algn="l"/>
              </a:tabLst>
            </a:pPr>
            <a:r>
              <a:rPr lang="ru-RU" sz="1800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Свидетельство о публикации №661845  «Описание лучших практик  реализации стандартов  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WSR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 2019 год;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</a:tabLst>
            </a:pP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-Публикация на сайте «</a:t>
            </a:r>
            <a:r>
              <a:rPr lang="ru-RU" sz="1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Инфоурок.ру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  «Проект дуального  и сетевого обучения  в ГАПОУ РС(Я) ЯПТ имени Т.Г. Десяткина» 11.02.2020 г.;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281305" algn="l"/>
              </a:tabLst>
            </a:pPr>
            <a:r>
              <a:rPr lang="en-US" i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https://infourok.ru/user/belolyubskaya-tatyana-kimovna </a:t>
            </a:r>
            <a:endParaRPr lang="ru-RU" i="1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проводит 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обучающихся, пропускающих занятия по уважительным причинам по электронной почте, а также проводила дистанционные уроки и мероприятия во время пандемии;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955" indent="-20955" algn="just">
              <a:lnSpc>
                <a:spcPct val="115000"/>
              </a:lnSpc>
            </a:pPr>
            <a:endParaRPr lang="ru-RU" sz="18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272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Эффективность работы по программно-методическому сопровождению образовательного процесса: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xmlns="" id="{FF3CBF62-BC3E-EAE3-48CE-632C6DC3D5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9" name="Схема 8"/>
          <p:cNvGraphicFramePr/>
          <p:nvPr/>
        </p:nvGraphicFramePr>
        <p:xfrm>
          <a:off x="428596" y="1142984"/>
          <a:ext cx="8143932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1513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7E1A48-0445-52A3-8744-BC69E5F42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14290"/>
            <a:ext cx="6347714" cy="5715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265348A-1E64-B2CC-2A88-2D04704BA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928670"/>
            <a:ext cx="7634810" cy="5112693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dirty="0"/>
              <a:t>	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Свидетельство, серия ЦИ №157542, прошла обучение в форме Целевого инструктажа по программе: «предупреждение отмывания преступных доходов и финансирования терроризма в организациях, осуществляющих операции с денежными средствами или иным имуществом» ООО «</a:t>
            </a:r>
            <a:r>
              <a:rPr lang="ru-RU" sz="22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Финконсалт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в объеме 8 ч. г. </a:t>
            </a:r>
            <a:r>
              <a:rPr lang="ru-RU" sz="2200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Калиниград</a:t>
            </a: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18.06.2019 г.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Удостоверение  о повышении квалификации  регистрационный номер142406291699, Государственное бюджетное образовательное учреждение РС(Я) «Якутский индустриально-педагогический колледж» по дополнительной профессиональной программе «Организация учебного процесса в дистанционном формате» в объеме 16 ч, 28 апреля 2020 г.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Удостоверение  о повышении квалификации  регистрационный номер 140400030509, ГАУДПО РС(Я) «Институт развития профессионального образования» по ДПО «Информационные и коммуникационные технологии в СПО» в объеме 24 ч, 14 мая 2020 г.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Удостоверение №206, ГАПОУ РС(Я) «Транспортный техникум им. Р.Н. Брызгалова» по программе «Охрана труда для руководителей и специалистов организаций и предприятий» в объеме 16 ч 10 декабря 2021 г.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94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E1E2F2-73B4-75D9-4ABD-0C049529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85728"/>
            <a:ext cx="7605739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effectLst/>
                <a:latin typeface="Times New Roman" pitchFamily="18" charset="0"/>
                <a:cs typeface="Times New Roman" pitchFamily="18" charset="0"/>
              </a:rPr>
              <a:t>Результаты участия и продуктивность методической деятельности преподавателя:</a:t>
            </a:r>
            <a:br>
              <a:rPr lang="ru-RU" sz="2700" b="1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7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ED231B3-6756-3B7D-8496-9C175CB85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628800"/>
            <a:ext cx="8138865" cy="489654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Преподаватель участвует в экспертных комиссиях, предметных комиссиях, в составе жюри конкурсов, в работе творческих групп, руководит предметно-цикловой комиссией (ПЦК), методическим объединением на уровне образовательной организации:</a:t>
            </a:r>
          </a:p>
          <a:p>
            <a:pPr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уровне техникума преподаватель участвует в экспертных комиссиях, предметных комиссиях, в составе жюри конкурсов, в работе творческих групп: </a:t>
            </a:r>
          </a:p>
          <a:p>
            <a:pPr>
              <a:buNone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конкурсов профессионального мастерства в рамках декад предметно-цикловых комиссий техникума; </a:t>
            </a:r>
          </a:p>
          <a:p>
            <a:pPr>
              <a:buFontTx/>
              <a:buChar char="-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работе творческих групп по разработке ОПОП по профессиям; 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-ежегодно составляет  публичный доклад техникума;</a:t>
            </a:r>
          </a:p>
          <a:p>
            <a:pPr>
              <a:buFontTx/>
              <a:buChar char="-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-разработала Программу развития техникума на 2021-2026 годы.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-разработала все Положения, нормативно-правовые документы учебной части;</a:t>
            </a:r>
          </a:p>
          <a:p>
            <a:pPr>
              <a:buFontTx/>
              <a:buChar char="-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Ежегодно организовывает Деловую программу, в рамках чемпионатов конкурса профессионального мастерства «Молодые профессионалы».</a:t>
            </a:r>
          </a:p>
          <a:p>
            <a:pPr>
              <a:buFontTx/>
              <a:buChar char="-"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538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428596" y="142852"/>
            <a:ext cx="81439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Обобщение и распространение в педагогических коллективах опыта практических результатов своей профессиональной деятельности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571472" y="1142984"/>
            <a:ext cx="80010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Книга техникума «ГАПОУ РС(Я) Якутский промышленный техникум им. Т.Г. Десяткина», 2023 г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в разделах с публикациями – «Верность и преданность профессии», «Горжусь своими студентами».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642910" y="2357430"/>
            <a:ext cx="785818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Сертификат участника круглого стола «Методика подготовки победителей и призеров национальных чемпионатов профессионального мастерства по компетенции «Огранка алмазов». 22.03.2023 г. на региональном этапе чемпионата по профессиональному мастерству «Профессионалы -2023» в РС(Я).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642910" y="4214818"/>
            <a:ext cx="78581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</a:tabLs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Публикация на сайте «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Инфоурок.ру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  «Методическая карта урока МДК 03.01.«Технология огранки алмазов в бриллианты»;2024 г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</a:tabLs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-Публикация на сайте «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Инфоурок.ру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  «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Рабочая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тетрадь по дисциплине «Характеристики алмазов и бриллиантов», 2024г.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видетел_0.t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428604"/>
            <a:ext cx="4020829" cy="5679074"/>
          </a:xfrm>
          <a:prstGeom prst="rect">
            <a:avLst/>
          </a:prstGeom>
        </p:spPr>
      </p:pic>
      <p:pic>
        <p:nvPicPr>
          <p:cNvPr id="3" name="Рисунок 2" descr="Свидетел_0.t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500042"/>
            <a:ext cx="3945137" cy="557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57224" y="142852"/>
            <a:ext cx="5491189" cy="857256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Деловые программы в рамках чемпионатов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Профессионалы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огранка\Pictures\ворлдс скилс\Профессионалы 2023 март\IMG_6815.JPG"/>
          <p:cNvPicPr>
            <a:picLocks noChangeAspect="1" noChangeArrowheads="1"/>
          </p:cNvPicPr>
          <p:nvPr/>
        </p:nvPicPr>
        <p:blipFill>
          <a:blip r:embed="rId2" cstate="print"/>
          <a:srcRect r="4749" b="36500"/>
          <a:stretch>
            <a:fillRect/>
          </a:stretch>
        </p:blipFill>
        <p:spPr bwMode="auto">
          <a:xfrm>
            <a:off x="6357950" y="2285992"/>
            <a:ext cx="2571768" cy="2286016"/>
          </a:xfrm>
          <a:prstGeom prst="rect">
            <a:avLst/>
          </a:prstGeom>
          <a:noFill/>
        </p:spPr>
      </p:pic>
      <p:pic>
        <p:nvPicPr>
          <p:cNvPr id="1028" name="Picture 4" descr="C:\Users\огранка\Pictures\ворлдс скилс\Профессионалы 2023 март\IMG_6868.JPG"/>
          <p:cNvPicPr>
            <a:picLocks noChangeAspect="1" noChangeArrowheads="1"/>
          </p:cNvPicPr>
          <p:nvPr/>
        </p:nvPicPr>
        <p:blipFill>
          <a:blip r:embed="rId3" cstate="print"/>
          <a:srcRect r="-542" b="34515"/>
          <a:stretch>
            <a:fillRect/>
          </a:stretch>
        </p:blipFill>
        <p:spPr bwMode="auto">
          <a:xfrm>
            <a:off x="5857884" y="4286256"/>
            <a:ext cx="2714644" cy="235745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786050" y="1071547"/>
            <a:ext cx="56436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панельной дискуссии «Профессионалы- 2023» выступила с докладом 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«Внедрение стандартов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профессиональный модуль «Огранка алмазов в бриллианты»»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C:\Users\огранка\Pictures\2023\мои грамоты\IMG_8969.PNG"/>
          <p:cNvPicPr>
            <a:picLocks noChangeAspect="1" noChangeArrowheads="1"/>
          </p:cNvPicPr>
          <p:nvPr/>
        </p:nvPicPr>
        <p:blipFill>
          <a:blip r:embed="rId4" cstate="print"/>
          <a:srcRect t="29766" r="-3138" b="36499"/>
          <a:stretch>
            <a:fillRect/>
          </a:stretch>
        </p:blipFill>
        <p:spPr bwMode="auto">
          <a:xfrm>
            <a:off x="2214546" y="4143380"/>
            <a:ext cx="3571900" cy="2530096"/>
          </a:xfrm>
          <a:prstGeom prst="rect">
            <a:avLst/>
          </a:prstGeom>
          <a:noFill/>
        </p:spPr>
      </p:pic>
      <p:pic>
        <p:nvPicPr>
          <p:cNvPr id="12" name="Picture 2" descr="C:\Users\огранка\Pictures\2023\мои грамоты\IMG_89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071546"/>
            <a:ext cx="2679640" cy="37159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4579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142852"/>
            <a:ext cx="71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участия и продуктивность методической деятельности преподавателя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214282" y="1000108"/>
            <a:ext cx="328614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председатель предметно-цикловой комиссии (ПЦК) «Ювелиры, огранщики»;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главный эксперт конкурса профессионального мастерства среди студентов ГАПОУ РС(Я) «Якутский промышленный техникум им. Т.Г. Десяткина» по компетенции «Огранка алмазов»;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4465" t="9922" r="13679" b="14671"/>
          <a:stretch>
            <a:fillRect/>
          </a:stretch>
        </p:blipFill>
        <p:spPr bwMode="auto">
          <a:xfrm rot="6463206">
            <a:off x="5568337" y="3525208"/>
            <a:ext cx="3595721" cy="248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643050"/>
            <a:ext cx="3071834" cy="445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357158" y="214290"/>
            <a:ext cx="642942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Эксперт комиссии Республиканской НПК «Сохраняя традиции, вперед в будущее» по оценке работ школьников в техническом направлении  и работ педагогов.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- Главный эксперт  Региональных чемпионатов  по профессиональному мастерству «Профессионалы» в Республике Саха (Якутия) по компетенциям «Огранка алмазов» «Огранка ювелирных вставок», 2023, 2024 гг.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- эксперт отборочных соревнований для участия в финале национальных чемпионатов «Молодые профессионалы» (</a:t>
            </a:r>
            <a:r>
              <a:rPr kumimoji="0" lang="en-US" sz="20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Worldskills</a:t>
            </a: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Russia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в г. Москва и Республике Саха (Якутия)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огранка\Pictures\2023\мои грамоты\IMG_9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2500306"/>
            <a:ext cx="1994866" cy="2786058"/>
          </a:xfrm>
          <a:prstGeom prst="rect">
            <a:avLst/>
          </a:prstGeom>
          <a:noFill/>
        </p:spPr>
      </p:pic>
      <p:pic>
        <p:nvPicPr>
          <p:cNvPr id="5" name="Picture 2" descr="C:\Users\огранка\Documents\аттестация, портфолио ТК\аттестация 2024\свид О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071942"/>
            <a:ext cx="3296036" cy="2242678"/>
          </a:xfrm>
          <a:prstGeom prst="rect">
            <a:avLst/>
          </a:prstGeom>
          <a:noFill/>
        </p:spPr>
      </p:pic>
      <p:pic>
        <p:nvPicPr>
          <p:cNvPr id="6" name="Picture 3" descr="C:\Users\огранка\Documents\аттестация, портфолио ТК\аттестация 2024\свид ОЮ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56539">
            <a:off x="6312943" y="419387"/>
            <a:ext cx="2697283" cy="1878693"/>
          </a:xfrm>
          <a:prstGeom prst="rect">
            <a:avLst/>
          </a:prstGeom>
          <a:noFill/>
        </p:spPr>
      </p:pic>
      <p:pic>
        <p:nvPicPr>
          <p:cNvPr id="7" name="Picture 4" descr="C:\Users\огранка\Pictures\2023\мои грамоты\IMG_89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3857628"/>
            <a:ext cx="2000264" cy="2715886"/>
          </a:xfrm>
          <a:prstGeom prst="rect">
            <a:avLst/>
          </a:prstGeom>
          <a:noFill/>
        </p:spPr>
      </p:pic>
      <p:pic>
        <p:nvPicPr>
          <p:cNvPr id="8" name="Picture 5" descr="C:\Users\огранка\Pictures\2023\мои грамоты\IMG_89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4286256"/>
            <a:ext cx="1880137" cy="2571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500034" y="714356"/>
            <a:ext cx="7143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 на должности ведущего специалиста 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Лаборатории среднего профессионального образования в сфере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29.00.00 Технологии легкой промышленности отдела сопровождения работы федеральных учебно-методических объединений в системе среднего профессионального образования Центра содержания и оценки качества среднего профессионального образования ФГБОУ  ДПО ИРПО.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000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Составлены макеты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ФГОС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профессии 29.01.28. Мастер по обработке  алмазов 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специальности  29.02.08. «Технология обработки алмазов»;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примерные учебные планы профессии и специальности.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714348" y="357166"/>
            <a:ext cx="62151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Результаты личного участия преподавателя в конкурсах (выставках) профессионального мастерства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642910" y="1714488"/>
            <a:ext cx="664373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 профессионального мастерства по компетенции «Огранка алмазов» среди работников Учебно-производственной мастерской ГАПОУ РС(Я) «Якутский промышленный техникум имени Т.Г. Десяткина – 1 место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C:\Users\огранка\Pictures\2023\мои грамоты\IMG_89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3000372"/>
            <a:ext cx="2493581" cy="3571682"/>
          </a:xfrm>
          <a:prstGeom prst="rect">
            <a:avLst/>
          </a:prstGeom>
          <a:noFill/>
        </p:spPr>
      </p:pic>
      <p:pic>
        <p:nvPicPr>
          <p:cNvPr id="5" name="Picture 3" descr="C:\Users\огранка\Pictures\2023\мои грамоты\IMG_89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982393"/>
            <a:ext cx="2655941" cy="3649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гранка\Pictures\2023\мои грамоты\IMG_89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2787589" cy="3977212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7354" t="1838"/>
          <a:stretch>
            <a:fillRect/>
          </a:stretch>
        </p:blipFill>
        <p:spPr bwMode="auto">
          <a:xfrm>
            <a:off x="3357554" y="3000372"/>
            <a:ext cx="2571768" cy="363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642918"/>
            <a:ext cx="2524040" cy="329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85720" y="4643446"/>
            <a:ext cx="27146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Республиканская  НПК «Бережливое производство в системе ПО» - Диплом 1 степени, 2022 г.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7554" y="571480"/>
            <a:ext cx="25003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Республиканская НПК «Сохраняя традиции, вперед в будущее», посвященная 95-летию Героя Социалистического Труда Т.Г. Десяткина и Году Педагога и наставника, - Диплом лауреата, 2023г.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57950" y="4071942"/>
            <a:ext cx="2428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народных мастеров «Уран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Уус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»- Грамота 1 место, 2023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FF2D3D-180F-105F-765B-78A5AA720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85728"/>
            <a:ext cx="6347713" cy="857256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Участие </a:t>
            </a:r>
            <a:r>
              <a:rPr lang="ru-RU" sz="2400" dirty="0" smtClean="0"/>
              <a:t>в  </a:t>
            </a:r>
            <a:r>
              <a:rPr lang="ru-RU" sz="2400" dirty="0"/>
              <a:t>днях финансовой грамотности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78718C3-16AF-752B-4DE3-E19A9C134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4423"/>
            <a:ext cx="5500694" cy="2500329"/>
          </a:xfrm>
        </p:spPr>
        <p:txBody>
          <a:bodyPr>
            <a:normAutofit fontScale="92500" lnSpcReduction="10000"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 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сертификаты ежегодного участия студентов </a:t>
            </a:r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онлайн-уроках финансовой грамотности, организованных  Центральным банком Российской Федерации  по таким темам как: </a:t>
            </a:r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«Платить и зарабатывать банковской картой», «</a:t>
            </a:r>
            <a:r>
              <a:rPr lang="ru-RU" sz="1800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простых правил, чтобы не иметь проблем с долгами», </a:t>
            </a:r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«Личный финансовый план. Путь к достижению цели».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123" name="Picture 3" descr="C:\Users\огранка\Documents\финграмотность\2022\IMG_E0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672610"/>
            <a:ext cx="3643306" cy="2543198"/>
          </a:xfrm>
          <a:prstGeom prst="rect">
            <a:avLst/>
          </a:prstGeom>
          <a:noFill/>
        </p:spPr>
      </p:pic>
      <p:sp>
        <p:nvSpPr>
          <p:cNvPr id="5127" name="AutoShape 7" descr="blob:https://web.whatsapp.com/28d7872d-e6e5-4ea0-890b-b9c1dafed8d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9" name="AutoShape 9" descr="blob:https://web.whatsapp.com/28d7872d-e6e5-4ea0-890b-b9c1dafed8d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1" name="AutoShape 11" descr="blob:https://web.whatsapp.com/28d7872d-e6e5-4ea0-890b-b9c1dafed8d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3" name="AutoShape 13" descr="blob:https://web.whatsapp.com/28d7872d-e6e5-4ea0-890b-b9c1dafed8d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5" name="AutoShape 15" descr="blob:https://web.whatsapp.com/28d7872d-e6e5-4ea0-890b-b9c1dafed8d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 descr="сертификат базовы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3357561"/>
            <a:ext cx="2357454" cy="3302913"/>
          </a:xfrm>
          <a:prstGeom prst="rect">
            <a:avLst/>
          </a:prstGeom>
        </p:spPr>
      </p:pic>
      <p:pic>
        <p:nvPicPr>
          <p:cNvPr id="17" name="Рисунок 16" descr="путь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14752"/>
            <a:ext cx="3663246" cy="2591747"/>
          </a:xfrm>
          <a:prstGeom prst="rect">
            <a:avLst/>
          </a:prstGeom>
        </p:spPr>
      </p:pic>
      <p:pic>
        <p:nvPicPr>
          <p:cNvPr id="18" name="Рисунок 17" descr="передвинутый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496" y="3357562"/>
            <a:ext cx="2357454" cy="330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794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огранка\Documents\аттестация, портфолио ТК\финан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14290"/>
            <a:ext cx="2440316" cy="3600000"/>
          </a:xfrm>
          <a:prstGeom prst="rect">
            <a:avLst/>
          </a:prstGeom>
          <a:noFill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786190"/>
            <a:ext cx="4071966" cy="282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86190"/>
            <a:ext cx="4000528" cy="28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1285860"/>
            <a:ext cx="4572032" cy="154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86166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3BE429-03A6-8714-FD9E-D7913AA832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2910" y="642918"/>
            <a:ext cx="4000528" cy="1357322"/>
          </a:xfrm>
        </p:spPr>
        <p:txBody>
          <a:bodyPr>
            <a:normAutofit/>
          </a:bodyPr>
          <a:lstStyle/>
          <a:p>
            <a:r>
              <a:rPr lang="ru-RU" sz="2400" dirty="0"/>
              <a:t>Защита проектов по развитию техникума и бережливой технологии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473A3A-158D-CE33-9EEF-637191543A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214290"/>
            <a:ext cx="3960440" cy="2227748"/>
          </a:xfrm>
          <a:prstGeom prst="rect">
            <a:avLst/>
          </a:prstGeom>
        </p:spPr>
      </p:pic>
      <p:pic>
        <p:nvPicPr>
          <p:cNvPr id="3074" name="Picture 2" descr="C:\Users\огранка\Pictures\2022\НПК\бережливое\IMG_E55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571744"/>
            <a:ext cx="2857520" cy="2053843"/>
          </a:xfrm>
          <a:prstGeom prst="rect">
            <a:avLst/>
          </a:prstGeom>
          <a:noFill/>
        </p:spPr>
      </p:pic>
      <p:pic>
        <p:nvPicPr>
          <p:cNvPr id="3075" name="Picture 3" descr="C:\Users\огранка\Pictures\2022\НПК\бережливое\IMG_E55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143248"/>
            <a:ext cx="4183440" cy="307657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14282" y="5072074"/>
            <a:ext cx="43577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Региональная научно-практическая конференция 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«Бережливое производство в профессиональном образовании»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Заняла 1 место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38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4D1495-0213-872B-D66C-0FEFC246AA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0034" y="142852"/>
            <a:ext cx="8358246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>Деловая программа конкурса профессионального мастерства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«</a:t>
            </a:r>
            <a:r>
              <a:rPr lang="ru-RU" sz="2400" dirty="0"/>
              <a:t>Молодые профессионалы»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E1EB51-D6A1-44C2-209A-2434E50FB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6" y="857232"/>
            <a:ext cx="3304130" cy="24930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13C3A55-25E7-2BD3-E5F6-7C259986C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4286256"/>
            <a:ext cx="3935583" cy="221981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000108"/>
            <a:ext cx="4572032" cy="232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 descr="C:\Users\огранка\Pictures\ворлдс скилс\региональный 2019\IMG-20190221-WA0144.jpg"/>
          <p:cNvPicPr>
            <a:picLocks noChangeAspect="1" noChangeArrowheads="1"/>
          </p:cNvPicPr>
          <p:nvPr/>
        </p:nvPicPr>
        <p:blipFill>
          <a:blip r:embed="rId5"/>
          <a:srcRect l="37603" t="6350" r="22213" b="34119"/>
          <a:stretch>
            <a:fillRect/>
          </a:stretch>
        </p:blipFill>
        <p:spPr bwMode="auto">
          <a:xfrm>
            <a:off x="0" y="3429000"/>
            <a:ext cx="1928826" cy="2143140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166" y="4572008"/>
            <a:ext cx="3571868" cy="201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000232" y="3429000"/>
            <a:ext cx="67866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Панельная дискуссия на тему «Партнерские отношения с работодателями  как точка роста и развития кадрового потенциала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алмазообрабатывающей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и ювелирной отрасли»,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20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D825F4-D1D4-6A45-788E-877F17837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14290"/>
            <a:ext cx="6338665" cy="57150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Работа по наставничеству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FA9466-E35E-460D-B090-7F9AFE049B08}"/>
              </a:ext>
            </a:extLst>
          </p:cNvPr>
          <p:cNvSpPr txBox="1"/>
          <p:nvPr/>
        </p:nvSpPr>
        <p:spPr>
          <a:xfrm>
            <a:off x="428596" y="642919"/>
            <a:ext cx="592935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i="1" dirty="0" smtClean="0"/>
              <a:t>	</a:t>
            </a:r>
            <a:endParaRPr lang="ru-RU" i="1" dirty="0" smtClean="0"/>
          </a:p>
          <a:p>
            <a:pPr algn="just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Проводила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обучение в «Школе молодого педагога» в техникуме для молодых преподавателей и мастеров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/о по составлению комплекта учебно-планирующей документации, 2022 г;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Обучение по новым моделям образовательного процесса «перевернутый класс»;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Оказывает методическую помощь , принимавшим участие  в конкурсах  профессионального мастерства «Мастер года», «Педагог года», «Куратор года», «Педагогические Альпы».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2021 году  в конкурсе «Мастер года» Любовь Ивановна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Дорогунова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стала Победителем регионального конкурса «Мастер года» и  участвовала во Всероссийском конкурсе «Мастер года».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2024 г  выпускница группы ТОА -1 Христофорова 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Лилиана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Вячеславовна -  Диплом эксперта на региональном этапе чемпионата «Профессионалы -2024» в РС(Я) по компетенции Огранка алмазов.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C25AB59-DF35-18B8-791B-8985AFCFF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702" y="3714752"/>
            <a:ext cx="2243522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17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78F4E1E2-5CBD-0812-EE8E-A963B8A87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8604"/>
            <a:ext cx="7490793" cy="7143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Участие в профориентационной деятельности и в общественной жизни техникума</a:t>
            </a:r>
          </a:p>
        </p:txBody>
      </p:sp>
      <p:pic>
        <p:nvPicPr>
          <p:cNvPr id="8193" name="Picture 1" descr="C:\Users\огранка\Pictures\2022\концерт\IMG_5460.JPG"/>
          <p:cNvPicPr>
            <a:picLocks noChangeAspect="1" noChangeArrowheads="1"/>
          </p:cNvPicPr>
          <p:nvPr/>
        </p:nvPicPr>
        <p:blipFill>
          <a:blip r:embed="rId2" cstate="print"/>
          <a:srcRect t="17223" r="-1493"/>
          <a:stretch>
            <a:fillRect/>
          </a:stretch>
        </p:blipFill>
        <p:spPr bwMode="auto">
          <a:xfrm>
            <a:off x="4572000" y="1571612"/>
            <a:ext cx="4071966" cy="2490811"/>
          </a:xfrm>
          <a:prstGeom prst="rect">
            <a:avLst/>
          </a:prstGeom>
          <a:noFill/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1" y="1357298"/>
            <a:ext cx="4114027" cy="231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огранка\Pictures\декада 2014\IMG_86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953312"/>
            <a:ext cx="3857652" cy="2568436"/>
          </a:xfrm>
          <a:prstGeom prst="rect">
            <a:avLst/>
          </a:prstGeom>
          <a:noFill/>
        </p:spPr>
      </p:pic>
      <p:pic>
        <p:nvPicPr>
          <p:cNvPr id="2051" name="Picture 3" descr="C:\Users\огранка\Pictures\ОА-62\IMG_4841.JPG"/>
          <p:cNvPicPr>
            <a:picLocks noChangeAspect="1" noChangeArrowheads="1"/>
          </p:cNvPicPr>
          <p:nvPr/>
        </p:nvPicPr>
        <p:blipFill>
          <a:blip r:embed="rId5" cstate="print"/>
          <a:srcRect t="11112"/>
          <a:stretch>
            <a:fillRect/>
          </a:stretch>
        </p:blipFill>
        <p:spPr bwMode="auto">
          <a:xfrm>
            <a:off x="4714876" y="4000504"/>
            <a:ext cx="3929090" cy="26193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808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357166"/>
            <a:ext cx="800105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Удостоверение  о повышении квалификации  регистрационный номер 140400080082,  ГАУДПО РС(Я) «Институт развития профессионального образования» по программе ДПО «Куратор группы (курса)обучающихся по программам среднего профессионального образования» в объеме  34 ч, 1 июля 2022 г.;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Удостоверение  о повышении квалификации  регистрационный номер 140400102469,  ГАУДПО РС(Я) «Институт развития профессионального образования» по дополнительной профессиональной программе «Акселератор бизнес - проектов ПОО», в объеме 36 ч., 19.05.2023 г.</a:t>
            </a:r>
          </a:p>
          <a:p>
            <a:pPr>
              <a:buFont typeface="Wingdings" pitchFamily="2" charset="2"/>
              <a:buChar char="Ø"/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Удостоверение  о повышении квалификации  регистрационный номер 140400102469,  ГАУДПО РС(Я) «Институт развития профессионального образования» по дополнительной профессиональной программе «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Арт-терапевтические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методы в педагогической деятельности», в объеме 32 ч., 31.10.2023 г.</a:t>
            </a:r>
          </a:p>
          <a:p>
            <a:pPr lvl="0">
              <a:buFont typeface="Wingdings" pitchFamily="2" charset="2"/>
              <a:buChar char="Ø"/>
            </a:pP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Удостоверение  о повышении квалификации  регистрационный номер008378, Автономная некоммерческая организация дополнительного профессионального образования «Учебный центр «Развитие» по дополнительной профессиональной программе правила функционирования государственной интегрированной информационной системы в сфере контроля за оборотом драгоценных металлов, драгоценных камней и изделий из них на всех этапах оборота (ГИИС ДМДК), в объеме 36 ч., 15.03.02024г.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270544" cy="302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290"/>
            <a:ext cx="4286280" cy="299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86" y="3429000"/>
            <a:ext cx="439561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0" name="AutoShape 2" descr="blob:https://web.whatsapp.com/98996dea-d5fc-4026-99f4-57508b0ddfb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7562"/>
            <a:ext cx="4286247" cy="304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14290"/>
            <a:ext cx="3786182" cy="157163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Группы, в которых преподает аттестуемый работник, их специализация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86182" y="500042"/>
            <a:ext cx="4786346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29.01.28 Огранщик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алмазов в бриллианты;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29.02.08 Технология обработки алмазов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600CF432-B47E-B875-9AB3-0E855473E1E0}"/>
              </a:ext>
            </a:extLst>
          </p:cNvPr>
          <p:cNvSpPr txBox="1">
            <a:spLocks/>
          </p:cNvSpPr>
          <p:nvPr/>
        </p:nvSpPr>
        <p:spPr>
          <a:xfrm>
            <a:off x="357158" y="1928802"/>
            <a:ext cx="4857784" cy="64294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Результаты освоения обучающимися образовательных программ.  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929190" y="2786058"/>
          <a:ext cx="3786215" cy="1374042"/>
        </p:xfrm>
        <a:graphic>
          <a:graphicData uri="http://schemas.openxmlformats.org/drawingml/2006/table">
            <a:tbl>
              <a:tblPr/>
              <a:tblGrid>
                <a:gridCol w="904754"/>
                <a:gridCol w="1308994"/>
                <a:gridCol w="708945"/>
                <a:gridCol w="863522"/>
              </a:tblGrid>
              <a:tr h="50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ОП 04; ОП 05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68%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9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4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ОП 13; ОП14 ОП 15.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66%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214282" y="2571744"/>
            <a:ext cx="485778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r>
              <a:rPr kumimoji="0" lang="ru-RU" sz="1400" b="1" i="1" u="sng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специальности 29.02.08.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 04. Основы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геммологии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 05. Учет сырья и готовой продукции в производстве бриллиантов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 13. Мировой рынок и индустрия алмазов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 14. Сортировка алмазов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 15.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Подшлифовка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алмазов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0988" algn="l"/>
                <a:tab pos="452438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42910" y="5000634"/>
          <a:ext cx="3786214" cy="1643075"/>
        </p:xfrm>
        <a:graphic>
          <a:graphicData uri="http://schemas.openxmlformats.org/drawingml/2006/table">
            <a:tbl>
              <a:tblPr/>
              <a:tblGrid>
                <a:gridCol w="1025015"/>
                <a:gridCol w="1306314"/>
                <a:gridCol w="1454885"/>
              </a:tblGrid>
              <a:tr h="395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73%</a:t>
                      </a:r>
                      <a:endParaRPr lang="ru-RU" sz="11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1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77%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2021-2022</a:t>
                      </a:r>
                      <a:endParaRPr lang="ru-RU" sz="11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b="1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75%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2022-2023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74%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85720" y="4429132"/>
            <a:ext cx="414340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sng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профессии 29.01.28.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ОП.02. Характеристики алмазов и бриллиантов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5072066" y="4429132"/>
          <a:ext cx="3857652" cy="2428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0320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598" y="214290"/>
            <a:ext cx="7962930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Результаты освоения обучающимися образовательных программ по итогам мониторинга системы образования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(профессиональный цикл, МДК)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специальности 29.02.08.</a:t>
            </a:r>
            <a:r>
              <a:rPr lang="ru-RU" sz="2000" i="1" u="sng" dirty="0" smtClean="0"/>
              <a:t/>
            </a:r>
            <a:br>
              <a:rPr lang="ru-RU" sz="2000" i="1" u="sng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928792" y="1714487"/>
          <a:ext cx="5691208" cy="1785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802"/>
                <a:gridCol w="1422802"/>
                <a:gridCol w="1422802"/>
                <a:gridCol w="1422802"/>
              </a:tblGrid>
              <a:tr h="595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МДК 01.01.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  <a:endParaRPr lang="ru-RU" sz="1400" b="1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66%</a:t>
                      </a:r>
                      <a:endParaRPr lang="ru-RU" sz="1400" b="1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400" b="1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МДК 01.01. 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МДК 02.02.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</a:t>
                      </a:r>
                      <a:endParaRPr lang="ru-RU" sz="1400" b="1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52     </a:t>
                      </a:r>
                      <a:endParaRPr lang="ru-RU" sz="1400" b="1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5953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2021-2022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МДК 01.02.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МДК 03.01.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100%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52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71     </a:t>
                      </a:r>
                      <a:endParaRPr lang="ru-RU" sz="14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71736" y="3643314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профессии 29.01.28.</a:t>
            </a:r>
            <a:endParaRPr lang="ru-RU" b="1" u="sng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428730" y="4071945"/>
          <a:ext cx="6429420" cy="2636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884"/>
                <a:gridCol w="1285884"/>
                <a:gridCol w="1285884"/>
                <a:gridCol w="1285884"/>
                <a:gridCol w="1285884"/>
              </a:tblGrid>
              <a:tr h="4199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Учебные годы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Группы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МДК 01.01.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МДК 02.01.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МДК 03.01.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99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ОА-59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19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56%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58%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39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ОА-60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68%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68%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68%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39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2021-2022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ОА-61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81%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68%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75%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976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20211-2023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ОА-62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66%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62%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59%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3D25A8-AEA7-C5AC-82E9-652BCB2B9D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8596" y="357167"/>
            <a:ext cx="7858180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 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итогам мониторинга (государственная итоговая аттестация / квалификационный экзамен (по профессиональному модулю)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1670" y="1714489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профессии 29.01.28.</a:t>
            </a:r>
            <a:endParaRPr lang="ru-RU" u="sng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71472" y="2285992"/>
          <a:ext cx="6643736" cy="1714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0934"/>
                <a:gridCol w="1660934"/>
                <a:gridCol w="1660934"/>
                <a:gridCol w="1660934"/>
              </a:tblGrid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2019-2020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ОА-59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60%</a:t>
                      </a:r>
                      <a:endParaRPr lang="ru-RU" sz="140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ОА-60</a:t>
                      </a:r>
                      <a:endParaRPr lang="ru-RU" sz="140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68%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2021-2022</a:t>
                      </a:r>
                      <a:endParaRPr lang="ru-RU" sz="140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ОА-61</a:t>
                      </a:r>
                      <a:endParaRPr lang="ru-RU" sz="140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40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75%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2022-2023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ОА-62</a:t>
                      </a:r>
                      <a:endParaRPr lang="ru-RU" sz="140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40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78%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571472" y="4357694"/>
          <a:ext cx="7048528" cy="1928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15174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6112</TotalTime>
  <Words>2463</Words>
  <Application>Microsoft Office PowerPoint</Application>
  <PresentationFormat>Экран (4:3)</PresentationFormat>
  <Paragraphs>289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Аспект</vt:lpstr>
      <vt:lpstr>Преподаватель профессиональных циклов, профессиональных модулей.</vt:lpstr>
      <vt:lpstr>Образование: высшее  - ЯГУ имени М.К. Аммосова, физический факультет, технология гранильного производства, квалификация – инженер – технолог гранильного производства по специальности «Материаловедение и технология новых материалов,  2000 г. - г. Москва, образовательное учреждение профсоюзов «Академия труда и социальных отношений», квалификация юрист по специальности «юриспруденция», 2010 г. - ГАУДПО РС(Я) «Институт развития профессионального образования», педагог профессионального образования (преподаватель), 2018 г. </vt:lpstr>
      <vt:lpstr>Повышение квалификации</vt:lpstr>
      <vt:lpstr>Слайд 4</vt:lpstr>
      <vt:lpstr>Слайд 5</vt:lpstr>
      <vt:lpstr>Слайд 6</vt:lpstr>
      <vt:lpstr>Группы, в которых преподает аттестуемый работник, их специализация </vt:lpstr>
      <vt:lpstr>Результаты освоения обучающимися образовательных программ по итогам мониторинга системы образования (профессиональный цикл, МДК)  По специальности 29.02.08.  </vt:lpstr>
      <vt:lpstr> По итогам мониторинга (государственная итоговая аттестация / квалификационный экзамен (по профессиональному модулю)</vt:lpstr>
      <vt:lpstr>Открытые уроки:</vt:lpstr>
      <vt:lpstr>Квест-игра – Декада огранщиков и ювелиров</vt:lpstr>
      <vt:lpstr>Результаты участия обучающихся в выставках, конкурсах, олимпиадах, конференциях, соревнованиях: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Достижения студентов в НПК «Шаг в будущую профессию»</vt:lpstr>
      <vt:lpstr>Слайд 21</vt:lpstr>
      <vt:lpstr>Слайд 22</vt:lpstr>
      <vt:lpstr>Слайд 23</vt:lpstr>
      <vt:lpstr>Слайд 24</vt:lpstr>
      <vt:lpstr>Слайд 25</vt:lpstr>
      <vt:lpstr>Слайд 26</vt:lpstr>
      <vt:lpstr>Результаты использования  новых образовательных технологий  </vt:lpstr>
      <vt:lpstr>Слайд 28</vt:lpstr>
      <vt:lpstr>Эффективность работы по программно-методическому сопровождению образовательного процесса: </vt:lpstr>
      <vt:lpstr> Результаты участия и продуктивность методической деятельности преподавателя: </vt:lpstr>
      <vt:lpstr>Слайд 31</vt:lpstr>
      <vt:lpstr>Слайд 32</vt:lpstr>
      <vt:lpstr>Деловые программы в рамках чемпионатов Профессионалы </vt:lpstr>
      <vt:lpstr>Слайд 34</vt:lpstr>
      <vt:lpstr>Слайд 35</vt:lpstr>
      <vt:lpstr>Слайд 36</vt:lpstr>
      <vt:lpstr>Слайд 37</vt:lpstr>
      <vt:lpstr>Слайд 38</vt:lpstr>
      <vt:lpstr>Участие в  днях финансовой грамотности</vt:lpstr>
      <vt:lpstr>Защита проектов по развитию техникума и бережливой технологии</vt:lpstr>
      <vt:lpstr>Деловая программа конкурса профессионального мастерства  «Молодые профессионалы»</vt:lpstr>
      <vt:lpstr>Работа по наставничеству</vt:lpstr>
      <vt:lpstr>Участие в профориентационной деятельности и в общественной жизни техникума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Методист</dc:creator>
  <cp:lastModifiedBy>огранка</cp:lastModifiedBy>
  <cp:revision>209</cp:revision>
  <cp:lastPrinted>2023-04-20T05:28:55Z</cp:lastPrinted>
  <dcterms:created xsi:type="dcterms:W3CDTF">2018-05-01T08:38:07Z</dcterms:created>
  <dcterms:modified xsi:type="dcterms:W3CDTF">2024-04-11T01:28:15Z</dcterms:modified>
</cp:coreProperties>
</file>