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257" r:id="rId2"/>
    <p:sldId id="258" r:id="rId3"/>
    <p:sldId id="268" r:id="rId4"/>
    <p:sldId id="259" r:id="rId5"/>
    <p:sldId id="276" r:id="rId6"/>
    <p:sldId id="277" r:id="rId7"/>
    <p:sldId id="278" r:id="rId8"/>
    <p:sldId id="260" r:id="rId9"/>
    <p:sldId id="270" r:id="rId10"/>
    <p:sldId id="280" r:id="rId11"/>
    <p:sldId id="281" r:id="rId12"/>
    <p:sldId id="283" r:id="rId13"/>
    <p:sldId id="282" r:id="rId14"/>
    <p:sldId id="284" r:id="rId15"/>
    <p:sldId id="285" r:id="rId16"/>
    <p:sldId id="28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49" autoAdjust="0"/>
  </p:normalViewPr>
  <p:slideViewPr>
    <p:cSldViewPr snapToGrid="0">
      <p:cViewPr>
        <p:scale>
          <a:sx n="100" d="100"/>
          <a:sy n="100" d="100"/>
        </p:scale>
        <p:origin x="-72" y="-1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76FE8-1A74-4405-99EA-07FF50DB52B2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C8F1A-AF6A-4096-8BAA-24EABF60D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65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C8F1A-AF6A-4096-8BAA-24EABF60DCC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620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80072287-154E-47C9-9242-ECB78162951B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CBC54D9-F4F2-4E27-B04F-66D140BB6C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2287-154E-47C9-9242-ECB78162951B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C54D9-F4F2-4E27-B04F-66D140BB6C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2287-154E-47C9-9242-ECB78162951B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C54D9-F4F2-4E27-B04F-66D140BB6C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2287-154E-47C9-9242-ECB78162951B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C54D9-F4F2-4E27-B04F-66D140BB6C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2287-154E-47C9-9242-ECB78162951B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C54D9-F4F2-4E27-B04F-66D140BB6C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2287-154E-47C9-9242-ECB78162951B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C54D9-F4F2-4E27-B04F-66D140BB6C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072287-154E-47C9-9242-ECB78162951B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BC54D9-F4F2-4E27-B04F-66D140BB6C33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80072287-154E-47C9-9242-ECB78162951B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ACBC54D9-F4F2-4E27-B04F-66D140BB6C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2287-154E-47C9-9242-ECB78162951B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C54D9-F4F2-4E27-B04F-66D140BB6C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2287-154E-47C9-9242-ECB78162951B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C54D9-F4F2-4E27-B04F-66D140BB6C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2287-154E-47C9-9242-ECB78162951B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C54D9-F4F2-4E27-B04F-66D140BB6C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0072287-154E-47C9-9242-ECB78162951B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CBC54D9-F4F2-4E27-B04F-66D140BB6C3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575" y="728123"/>
            <a:ext cx="7286625" cy="5811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i="1" dirty="0" err="1" smtClean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Чямпин</a:t>
            </a:r>
            <a:r>
              <a:rPr lang="ru-RU" sz="4000" b="1" i="1" dirty="0" smtClean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Евгений Павлович</a:t>
            </a:r>
          </a:p>
          <a:p>
            <a:endParaRPr lang="ru-RU" i="1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Место работы: </a:t>
            </a:r>
            <a:r>
              <a:rPr lang="ru-RU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ГАПОУ РС (Я) «ЯПТ имени Т.Г. Десяткина»</a:t>
            </a:r>
          </a:p>
          <a:p>
            <a:r>
              <a:rPr lang="ru-RU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Стаж педагогической деятельности: </a:t>
            </a:r>
            <a:r>
              <a:rPr lang="ru-RU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6 лет</a:t>
            </a:r>
          </a:p>
          <a:p>
            <a:r>
              <a:rPr lang="ru-RU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Дисциплина: </a:t>
            </a:r>
            <a:r>
              <a:rPr lang="ru-RU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«Информатика</a:t>
            </a:r>
            <a:r>
              <a:rPr lang="ru-RU" dirty="0">
                <a:latin typeface="Century Gothic" panose="020B0502020202020204" pitchFamily="34" charset="0"/>
                <a:cs typeface="Arial" panose="020B0604020202020204" pitchFamily="34" charset="0"/>
              </a:rPr>
              <a:t>», «Основы 3-D моделирования», «Изготовление прототипов ювелирных изделий»</a:t>
            </a:r>
          </a:p>
          <a:p>
            <a:r>
              <a:rPr lang="ru-RU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Заявленная </a:t>
            </a:r>
            <a:r>
              <a:rPr lang="ru-RU" b="1" dirty="0">
                <a:latin typeface="Century Gothic" panose="020B0502020202020204" pitchFamily="34" charset="0"/>
                <a:cs typeface="Arial" panose="020B0604020202020204" pitchFamily="34" charset="0"/>
              </a:rPr>
              <a:t>квалификационная </a:t>
            </a:r>
            <a:r>
              <a:rPr lang="ru-RU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категория: </a:t>
            </a:r>
            <a:r>
              <a:rPr lang="ru-RU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первая </a:t>
            </a:r>
          </a:p>
          <a:p>
            <a:endParaRPr lang="ru-RU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3D printer\Documents\J_projects\Чямпин сертификаты\Учитель года 2017\DSC0098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" t="2632" r="75047" b="28030"/>
          <a:stretch/>
        </p:blipFill>
        <p:spPr bwMode="auto">
          <a:xfrm>
            <a:off x="7876180" y="728123"/>
            <a:ext cx="3353795" cy="561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66775"/>
            <a:ext cx="11258550" cy="1066800"/>
          </a:xfrm>
        </p:spPr>
        <p:txBody>
          <a:bodyPr>
            <a:noAutofit/>
          </a:bodyPr>
          <a:lstStyle/>
          <a:p>
            <a:r>
              <a:rPr lang="ru-RU" sz="2400" b="1" i="1" dirty="0"/>
              <a:t>Эффективность работы по программно-методическому сопровождению образовательного процесса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09600" y="1988174"/>
            <a:ext cx="10972800" cy="432511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Преподаватель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разработал (составил) в соответствии с требованиями учебно-методический комплекс и методические рекомендации, отражающие использование им новых образовательных (производственных) технологий:</a:t>
            </a:r>
          </a:p>
          <a:p>
            <a:pPr marL="109728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Преподаватель ведет системную работу по разработке  учебно-методического комплекса  дисциплины (УМКД) в соответствии с требованиями: </a:t>
            </a:r>
          </a:p>
          <a:p>
            <a:pPr marL="109728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диагностический блок (контрольно-оценочные средства, контрольно-измерительные материалы, экзаменационные задания, фонд оценочных средств, оценочные ведомости), </a:t>
            </a:r>
          </a:p>
          <a:p>
            <a:pPr marL="109728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нормативный блок (рабочие программы дисциплины по профессиям токарь-универсал, ювелир, электромонтажник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ЭСиЭ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монтажник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СТиВ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систем, электромонтер по ремонту электросетей, электромонтер по ТО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ЭиС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;  календарно-тематические планы,               </a:t>
            </a:r>
          </a:p>
          <a:p>
            <a:pPr marL="109728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методический блок (методические рекомендации к выполнению СРС, практических заданий, лабораторных работ);</a:t>
            </a:r>
          </a:p>
          <a:p>
            <a:pPr marL="109728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практическая часть (поурочные планы, мультимедийные презентации, планы практических, лабораторных занятий )</a:t>
            </a:r>
          </a:p>
          <a:p>
            <a:pPr marL="109728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теоретическая часть (лекции, 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видеоуроки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электронные учебники).</a:t>
            </a:r>
          </a:p>
        </p:txBody>
      </p:sp>
    </p:spTree>
    <p:extLst>
      <p:ext uri="{BB962C8B-B14F-4D97-AF65-F5344CB8AC3E}">
        <p14:creationId xmlns:p14="http://schemas.microsoft.com/office/powerpoint/2010/main" val="354379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24275"/>
            <a:ext cx="11258550" cy="1066800"/>
          </a:xfrm>
        </p:spPr>
        <p:txBody>
          <a:bodyPr>
            <a:noAutofit/>
          </a:bodyPr>
          <a:lstStyle/>
          <a:p>
            <a:r>
              <a:rPr lang="ru-RU" sz="2400" b="1" i="1" dirty="0"/>
              <a:t>Обобщение и распространение в педагогических коллективах опыта практических результатов своей профессиональной деятельности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09600" y="1988174"/>
            <a:ext cx="7786255" cy="432511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межаттестационный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период представил опыт собственной педагогической деятельности на республиканском уровне, имеет авторские публикации:</a:t>
            </a:r>
          </a:p>
          <a:p>
            <a:pPr marL="109728" indent="0">
              <a:buNone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Преподаватель разработал методические материалы с применением новых образовательных технологий:</a:t>
            </a:r>
          </a:p>
          <a:p>
            <a:pPr marL="109728" indent="0">
              <a:buNone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•	Преподаватель разработал методические материалы и провел мастер-класс с использованием 3D принтера на тему «Трехмерная визуализация эскизов  ювелирных изделий” в Республиканской научно-методической конференции “Педагогические Альпы, </a:t>
            </a:r>
          </a:p>
          <a:p>
            <a:pPr marL="109728" indent="0">
              <a:buNone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•	В конкурсе лучших видеороликов Республиканской научно-методической  конференции “Педагогические Альпы”, конкурсный видеоролик о деятельности молодого преподавателя;  диплом победителя ; </a:t>
            </a:r>
          </a:p>
          <a:p>
            <a:pPr marL="109728" indent="0">
              <a:buNone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•	На основе ИКТ и проектно-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иссследовательской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технологии составлены мультимедийные презентации уроков по учебной дисциплине «Основы 3D моделирования ювелирных изделий».</a:t>
            </a:r>
          </a:p>
        </p:txBody>
      </p:sp>
      <p:pic>
        <p:nvPicPr>
          <p:cNvPr id="4" name="Picture 2" descr="C:\Users\3D printer\Documents\J_projects\Чямпин сертификаты\Blag_Chyampin_2017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791" y="2042558"/>
            <a:ext cx="3021883" cy="427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74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88650"/>
            <a:ext cx="11258550" cy="1066800"/>
          </a:xfrm>
        </p:spPr>
        <p:txBody>
          <a:bodyPr>
            <a:noAutofit/>
          </a:bodyPr>
          <a:lstStyle/>
          <a:p>
            <a:r>
              <a:rPr lang="ru-RU" sz="2400" b="1" i="1" dirty="0"/>
              <a:t>Результаты участия и продуктивность методической деятельности преподавателя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09600" y="1750674"/>
            <a:ext cx="10972800" cy="432511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Участвует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экспертных комиссиях, предметных комиссиях, в составе жюри конкурсов, в работе творческих групп,  руководит ПЦК, методическим объединением; принимает участие в организации и проведении мероприятий на муниципальном  уровне;</a:t>
            </a:r>
          </a:p>
          <a:p>
            <a:pPr marL="109728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VI Открытый Региональный чемпионат "Молодые профессионалы" (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WorldSkillsRussia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Республики Саха (Якутия)	16.02.2018 - 03.03.2018	Главный эксперт</a:t>
            </a:r>
          </a:p>
          <a:p>
            <a:pPr marL="109728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Открытый Региональный чемпионат "Молодые профессионалы" (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WorldSkillsRussia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Хабаровский край	01.04.2018 - 25.05.2018	Эксперт</a:t>
            </a:r>
          </a:p>
          <a:p>
            <a:pPr marL="109728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VII Открытый Региональный чемпионат "Молодые профессионалы" (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WorldSkillsRussia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Республики Саха (Якутия) - 2019	18.02.2019 - 24.02.2019	Главный эксперт</a:t>
            </a:r>
          </a:p>
          <a:p>
            <a:pPr marL="109728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Открытый Региональный чемпионат "Молодые профессионалы" (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WorldSkillsRussia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)Республика Саха (Якутия)	15.03.2019 - 30.04.2019	Эксперт</a:t>
            </a:r>
          </a:p>
          <a:p>
            <a:pPr marL="109728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VIII Открытый Региональный чемпионат "Молодые профессионалы" (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WorldSkillsRussia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Республики Саха (Якутия)	25.11.2019 - 06.12.2019	Главный эксперт</a:t>
            </a:r>
          </a:p>
          <a:p>
            <a:pPr marL="109728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VIII Открытый Региональный чемпионат "Молодые профессионалы" (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WorldSkillsRussia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Республики Саха (Якутия)	25.11.2019 - 06.12.2019	Главный эксперт</a:t>
            </a:r>
          </a:p>
          <a:p>
            <a:pPr marL="109728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 Всероссийская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олимпиада по 3d технологиям региональный этап 2020г.эксперт.</a:t>
            </a:r>
          </a:p>
        </p:txBody>
      </p:sp>
    </p:spTree>
    <p:extLst>
      <p:ext uri="{BB962C8B-B14F-4D97-AF65-F5344CB8AC3E}">
        <p14:creationId xmlns:p14="http://schemas.microsoft.com/office/powerpoint/2010/main" val="247660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3D printer\Documents\J_projects\Чямпин сертификаты\Blag_Chyampin_2019_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74762"/>
            <a:ext cx="3043636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3D printer\Documents\J_projects\Чямпин сертификаты\Blag_Chyampin_2019_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725" y="1274762"/>
            <a:ext cx="3043636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3D printer\Documents\ЯПТ_Н\ПРОТОТИПИРОВАНИЕ 19-20\ОРЧ_1920\Отчет ОРЧ_19-20\отчет МП\IMG-20191129-WA000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6"/>
          <a:stretch/>
        </p:blipFill>
        <p:spPr bwMode="auto">
          <a:xfrm>
            <a:off x="3810675" y="750886"/>
            <a:ext cx="4680000" cy="286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3D printer\Documents\ЯПТ_Н\ПРОТОТИПИРОВАНИЕ 19-20\ОРЧ_1920\Отчет ОРЧ_19-20\отчет Юниоры\IMG_20191203_1018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675" y="3737261"/>
            <a:ext cx="4680000" cy="263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828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583875"/>
            <a:ext cx="11258550" cy="106680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Результаты </a:t>
            </a:r>
            <a:r>
              <a:rPr lang="ru-RU" sz="2400" b="1" i="1" dirty="0"/>
              <a:t>участия в конкурсах (выставках) профессионального мастерства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09600" y="1836399"/>
            <a:ext cx="10972800" cy="432511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Принимает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участие в конкурсах профессионального мастерства на муниципальном, республиканском уровнях;</a:t>
            </a:r>
          </a:p>
          <a:p>
            <a:pPr marL="109728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29.06-01.07.2017г. Республиканская научно-методическая конференция “Педагогические Альпы”, конкурс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видеопрезентаций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диплом победителя;  </a:t>
            </a:r>
          </a:p>
          <a:p>
            <a:pPr marL="109728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Август 2017 г. Республиканский конкурс инновационных проектов образовательных организаций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СПО,диплом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победителя.</a:t>
            </a:r>
          </a:p>
          <a:p>
            <a:pPr marL="109728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04-08 декабря2017 г. Республиканский конкурс педагогического мастерства "Преподаватель года-2017"</a:t>
            </a:r>
          </a:p>
        </p:txBody>
      </p:sp>
      <p:pic>
        <p:nvPicPr>
          <p:cNvPr id="8194" name="Picture 2" descr="C:\Users\3D printer\Documents\J_projects\Чямпин сертификаты\Blag_Chyampin_2017_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630" y="3667125"/>
            <a:ext cx="2036917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3D printer\Documents\J_projects\Чямпин сертификаты\Blag_Chyampin_2017_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9" y="3752400"/>
            <a:ext cx="2036916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3D printer\Documents\J_projects\Чямпин сертификаты\Учитель года 2017\DSC009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3696631"/>
            <a:ext cx="5068970" cy="285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3D printer\Documents\J_projects\Чямпин сертификаты\Blag_Chyampin_2017_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3686175"/>
            <a:ext cx="2036917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78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88650"/>
            <a:ext cx="11258550" cy="1066800"/>
          </a:xfrm>
        </p:spPr>
        <p:txBody>
          <a:bodyPr>
            <a:noAutofit/>
          </a:bodyPr>
          <a:lstStyle/>
          <a:p>
            <a:r>
              <a:rPr lang="ru-RU" sz="3600" b="1" i="1" dirty="0"/>
              <a:t>Поощрения за профессиональную деятельность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09600" y="1750674"/>
            <a:ext cx="10972800" cy="432511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Имеет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поощрения или награды  республиканского, всероссийского уровня. </a:t>
            </a:r>
          </a:p>
          <a:p>
            <a:pPr marL="109728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•	Благодарственное письмо министерства промышленности и геологии РС (Я), май 2017 г.</a:t>
            </a:r>
          </a:p>
          <a:p>
            <a:pPr marL="109728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•	Благодарственное письмо профсоюза «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Профзолото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», ноябрь 2016 г.</a:t>
            </a:r>
          </a:p>
          <a:p>
            <a:pPr marL="109728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•	Благодарственное письмо профсоюза «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Профзолото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», февраль 2017 г.</a:t>
            </a:r>
          </a:p>
          <a:p>
            <a:pPr marL="109728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•	Благодарность за организацию и проведение VI Открытого регионального чемпионата «Молодые профессионалы» (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Ворлдскиллс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Россия) Республика Саха (Якутия) - 2018</a:t>
            </a:r>
          </a:p>
          <a:p>
            <a:pPr marL="109728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•	Грамота победителя республиканской научно-методической конференции "Педагогические Альпы", 2017 г.</a:t>
            </a:r>
          </a:p>
          <a:p>
            <a:pPr marL="109728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•	Диплом победителя республиканского конкурса проектов профессиональных образовательных организаций, способствующих профессиональному воспитанию обучающихся, 2017 г. </a:t>
            </a:r>
          </a:p>
          <a:p>
            <a:pPr marL="109728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•	Диплом финалиста республиканского конкурса преподавателей профессиональных образовательных организаций РС (Я) «Преподаватель года - 2017», 2017 г.</a:t>
            </a:r>
          </a:p>
          <a:p>
            <a:pPr marL="109728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07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3D printer\Documents\J_projects\Чямпин сертификаты\Blag_Chyampin_2019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9" y="701850"/>
            <a:ext cx="4073833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3D printer\Documents\J_projects\Чямпин сертификаты\Blag_Chyampin_2017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797" y="739950"/>
            <a:ext cx="3931552" cy="55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3D printer\Documents\J_projects\Чямпин сертификаты\Blag_Chyampin_2018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9" y="701850"/>
            <a:ext cx="4073833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38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885825"/>
            <a:ext cx="10972800" cy="10668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Результаты повышения квалификации по профилю педагогической деятельности </a:t>
            </a:r>
            <a:endParaRPr lang="ru-RU" b="1" i="1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Освоил профильные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курсы повышения квалификации 144  ч. и более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1.2 Союз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«Молодые профессионалы  (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Ворлдскиллс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Россия)» «Эксперт чемпионата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Ворлдскиллс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Россия (очная форма с применением дистанционных образовательных технологий)»,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г.Москва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12.02-13.02.2019 г., 25,5 ч. Удостоверение №770400231420, рег.№239 выдан 13.03.2019г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1.3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ООО «Центр инновационного образования и воспитания», профессиональная переподготовка «Преподавание информатики в образовательных организациях» г. Саратов, 30.04-15.06.2019г., 896 ч. Диплом ПП №0095351 рег.№95351.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2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24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5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3D printer\Documents\J_projects\Чямпин сертификаты\Blag_Chyampin_2019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6" y="1039812"/>
            <a:ext cx="559905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3D printer\Documents\J_projects\Чямпин сертификаты\Blag_Chyampin_2019_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569" y="1039812"/>
            <a:ext cx="5599051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63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19150"/>
            <a:ext cx="10972800" cy="1066800"/>
          </a:xfrm>
        </p:spPr>
        <p:txBody>
          <a:bodyPr>
            <a:noAutofit/>
          </a:bodyPr>
          <a:lstStyle/>
          <a:p>
            <a:r>
              <a:rPr lang="ru-RU" sz="3200" b="1" i="1" dirty="0">
                <a:latin typeface="Century Gothic" panose="020B0502020202020204" pitchFamily="34" charset="0"/>
              </a:rPr>
              <a:t>Результаты учебной деятельности по итогам мониторинга ПОО </a:t>
            </a:r>
            <a:r>
              <a:rPr lang="ru-RU" sz="3200" b="1" i="1" dirty="0" smtClean="0">
                <a:latin typeface="Century Gothic" panose="020B0502020202020204" pitchFamily="34" charset="0"/>
              </a:rPr>
              <a:t>(</a:t>
            </a:r>
            <a:r>
              <a:rPr lang="ru-RU" sz="3200" b="1" i="1" dirty="0">
                <a:latin typeface="Century Gothic" panose="020B0502020202020204" pitchFamily="34" charset="0"/>
              </a:rPr>
              <a:t>профессиональный цикл)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116074"/>
            <a:ext cx="10972800" cy="4325112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Общепрофессиональные дисциплины: «Основы 3-D моделирования», «Изготовление прототипов ювелирных изделий»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Первая  квалификационная </a:t>
            </a:r>
            <a:r>
              <a:rPr lang="ru-RU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категория</a:t>
            </a:r>
            <a:endParaRPr lang="en-US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2.1. Качество знаний обучающихся по программам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подготовки специалистов среднего звена (ПССЗ)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составляет выше 40%; по программам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подготовки квалифицированных рабочих (ПКР)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выше 30%.;</a:t>
            </a:r>
          </a:p>
          <a:p>
            <a:pPr marL="109728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2.2. Качество знаний обучающихся по программам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ПССЗ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составляет выше 50%; по программам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ПКР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выше 40%;</a:t>
            </a:r>
          </a:p>
          <a:p>
            <a:pPr marL="109728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2.3. Качество знаний обучающихся по программам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ПССЗ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составляет выше 60%; по программам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ПКР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выше 50%.</a:t>
            </a:r>
          </a:p>
          <a:p>
            <a:pPr marL="109728" indent="0">
              <a:buNone/>
            </a:pPr>
            <a:r>
              <a:rPr lang="sah-RU" dirty="0">
                <a:latin typeface="Arial" panose="020B0604020202020204" pitchFamily="34" charset="0"/>
                <a:cs typeface="Arial" panose="020B0604020202020204" pitchFamily="34" charset="0"/>
              </a:rPr>
              <a:t>2016-2017 уч. год               успеваемость     98%,          качество 58%                                                                                  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sah-RU" dirty="0">
                <a:latin typeface="Arial" panose="020B0604020202020204" pitchFamily="34" charset="0"/>
                <a:cs typeface="Arial" panose="020B0604020202020204" pitchFamily="34" charset="0"/>
              </a:rPr>
              <a:t>2017-2018 уч год                успеваемость     100%,        качество 66,33%                                                                                              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sah-RU" dirty="0">
                <a:latin typeface="Arial" panose="020B0604020202020204" pitchFamily="34" charset="0"/>
                <a:cs typeface="Arial" panose="020B0604020202020204" pitchFamily="34" charset="0"/>
              </a:rPr>
              <a:t>2018-2019 уч год                успеваемость     100%        качество 68 %                                                                                                                  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sah-RU" dirty="0">
                <a:latin typeface="Arial" panose="020B0604020202020204" pitchFamily="34" charset="0"/>
                <a:cs typeface="Arial" panose="020B0604020202020204" pitchFamily="34" charset="0"/>
              </a:rPr>
              <a:t>2019-2020 уч год               успеваемость      100 %,        качество 70%                                                                                                         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sah-RU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итого:      успеваемость       99,5%          качество   65,6% </a:t>
            </a:r>
            <a:endParaRPr lang="ru-RU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09728" indent="0">
              <a:spcAft>
                <a:spcPts val="0"/>
              </a:spcAft>
              <a:buNone/>
            </a:pPr>
            <a:endParaRPr lang="ru-RU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09728" indent="0">
              <a:spcAft>
                <a:spcPts val="0"/>
              </a:spcAft>
              <a:buNone/>
            </a:pP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09728" indent="0">
              <a:spcAft>
                <a:spcPts val="0"/>
              </a:spcAft>
              <a:buNone/>
            </a:pPr>
            <a:endParaRPr lang="ru-RU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09728" indent="0">
              <a:spcAft>
                <a:spcPts val="0"/>
              </a:spcAft>
              <a:buNone/>
            </a:pP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09728" indent="0">
              <a:spcAft>
                <a:spcPts val="0"/>
              </a:spcAft>
              <a:buNone/>
            </a:pPr>
            <a:endParaRPr lang="ru-RU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09728" indent="0">
              <a:spcAft>
                <a:spcPts val="0"/>
              </a:spcAft>
              <a:buNone/>
            </a:pPr>
            <a:endParaRPr lang="ru-RU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09728" indent="0">
              <a:spcAft>
                <a:spcPts val="0"/>
              </a:spcAft>
              <a:buNone/>
            </a:pP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09728" indent="0">
              <a:spcAft>
                <a:spcPts val="0"/>
              </a:spcAft>
              <a:buNone/>
            </a:pPr>
            <a:endParaRPr lang="ru-RU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09728" indent="0">
              <a:spcAft>
                <a:spcPts val="0"/>
              </a:spcAft>
              <a:buNone/>
            </a:pP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91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23950"/>
            <a:ext cx="10972800" cy="1066800"/>
          </a:xfrm>
        </p:spPr>
        <p:txBody>
          <a:bodyPr>
            <a:noAutofit/>
          </a:bodyPr>
          <a:lstStyle/>
          <a:p>
            <a:r>
              <a:rPr lang="ru-RU" sz="3200" b="1" i="1" dirty="0">
                <a:latin typeface="Century Gothic" panose="020B0502020202020204" pitchFamily="34" charset="0"/>
              </a:rPr>
              <a:t>Результаты учебной деятельности по итогам мониторинга ПОО </a:t>
            </a:r>
            <a:r>
              <a:rPr lang="ru-RU" sz="3200" b="1" i="1" dirty="0" smtClean="0">
                <a:latin typeface="Century Gothic" panose="020B0502020202020204" pitchFamily="34" charset="0"/>
              </a:rPr>
              <a:t>(</a:t>
            </a:r>
            <a:r>
              <a:rPr lang="ru-RU" sz="3200" b="1" i="1" dirty="0">
                <a:latin typeface="Century Gothic" panose="020B0502020202020204" pitchFamily="34" charset="0"/>
              </a:rPr>
              <a:t>общеобразовательный цикл)</a:t>
            </a:r>
            <a:endParaRPr lang="ru-RU" sz="3000" b="1" i="1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525649"/>
            <a:ext cx="10972800" cy="43251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Общеобразовательные предметы   «Информатика»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Первая  квалификационная категория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2.3.3. Качество знаний обучающихся по программам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ПССЗ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составляет выше 50%; по программам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ПКР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выше 40%.</a:t>
            </a:r>
          </a:p>
          <a:p>
            <a:pPr marL="109728" indent="0">
              <a:buNone/>
            </a:pPr>
            <a:r>
              <a:rPr lang="sah-RU" sz="2000" dirty="0">
                <a:latin typeface="Arial" panose="020B0604020202020204" pitchFamily="34" charset="0"/>
                <a:cs typeface="Arial" panose="020B0604020202020204" pitchFamily="34" charset="0"/>
              </a:rPr>
              <a:t>2016-2017 уч. год               успеваемость     100%,          качество 68%                                                                                   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sah-RU" sz="2000" dirty="0">
                <a:latin typeface="Arial" panose="020B0604020202020204" pitchFamily="34" charset="0"/>
                <a:cs typeface="Arial" panose="020B0604020202020204" pitchFamily="34" charset="0"/>
              </a:rPr>
              <a:t>2017-2018 уч год                успеваемость     100%,        качество 78%                                                                                               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sah-RU" sz="2000" dirty="0">
                <a:latin typeface="Arial" panose="020B0604020202020204" pitchFamily="34" charset="0"/>
                <a:cs typeface="Arial" panose="020B0604020202020204" pitchFamily="34" charset="0"/>
              </a:rPr>
              <a:t>2018-2019 уч год                успеваемость     100%        качество 86%                                                                                                                   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sah-RU" sz="2000" dirty="0">
                <a:latin typeface="Arial" panose="020B0604020202020204" pitchFamily="34" charset="0"/>
                <a:cs typeface="Arial" panose="020B0604020202020204" pitchFamily="34" charset="0"/>
              </a:rPr>
              <a:t>2019-2020 уч год                успеваемость     100%,        качество 88%                                                                                                          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sah-RU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итого:      успеваемость     100%        качество  80%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4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066800"/>
          </a:xfrm>
        </p:spPr>
        <p:txBody>
          <a:bodyPr>
            <a:noAutofit/>
          </a:bodyPr>
          <a:lstStyle/>
          <a:p>
            <a:r>
              <a:rPr lang="ru-RU" sz="3200" b="1" i="1" dirty="0">
                <a:latin typeface="Century Gothic" panose="020B0502020202020204" pitchFamily="34" charset="0"/>
              </a:rPr>
              <a:t>Результаты учебной деятельности по итогам мониторинга ПОО </a:t>
            </a:r>
            <a:r>
              <a:rPr lang="ru-RU" sz="3200" b="1" i="1" dirty="0" smtClean="0">
                <a:latin typeface="Century Gothic" panose="020B0502020202020204" pitchFamily="34" charset="0"/>
              </a:rPr>
              <a:t>(</a:t>
            </a:r>
            <a:r>
              <a:rPr lang="ru-RU" sz="3200" b="1" i="1" dirty="0">
                <a:latin typeface="Century Gothic" panose="020B0502020202020204" pitchFamily="34" charset="0"/>
              </a:rPr>
              <a:t>профессиональный цикл)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354199"/>
            <a:ext cx="10972800" cy="43251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sah-RU" sz="1900" b="1" dirty="0">
                <a:latin typeface="Arial" panose="020B0604020202020204" pitchFamily="34" charset="0"/>
                <a:cs typeface="Arial" panose="020B0604020202020204" pitchFamily="34" charset="0"/>
              </a:rPr>
              <a:t>Учебная дисциплина 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«Основы 3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 моделирования ювелирных изделий»</a:t>
            </a: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ru-RU" sz="1900" b="1" u="sng" dirty="0">
                <a:latin typeface="Arial" panose="020B0604020202020204" pitchFamily="34" charset="0"/>
                <a:cs typeface="Arial" panose="020B0604020202020204" pitchFamily="34" charset="0"/>
              </a:rPr>
              <a:t>Первая  квалификационная категория</a:t>
            </a: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3.3. По итогам мониторинга (государственная итоговая аттестация / квалификационный экзамен (по профессиональному модулю) / иная итоговая форма контроля (аттестации) по дисциплине) положительных результатов в освоении образовательных программ достигли 60 % обучающихся.</a:t>
            </a:r>
          </a:p>
          <a:p>
            <a:pPr marL="109728" indent="0">
              <a:buNone/>
            </a:pPr>
            <a:r>
              <a:rPr lang="sah-RU" sz="1900" dirty="0">
                <a:latin typeface="Arial" panose="020B0604020202020204" pitchFamily="34" charset="0"/>
                <a:cs typeface="Arial" panose="020B0604020202020204" pitchFamily="34" charset="0"/>
              </a:rPr>
              <a:t>2016-2017 уч. год               успеваемость     100%,          качество 68%                                                                                    </a:t>
            </a: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sah-RU" sz="1900" dirty="0">
                <a:latin typeface="Arial" panose="020B0604020202020204" pitchFamily="34" charset="0"/>
                <a:cs typeface="Arial" panose="020B0604020202020204" pitchFamily="34" charset="0"/>
              </a:rPr>
              <a:t>2017-2018 уч год                успеваемость     100%,          качество 54%                                                                                                </a:t>
            </a: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sah-RU" sz="1900" dirty="0">
                <a:latin typeface="Arial" panose="020B0604020202020204" pitchFamily="34" charset="0"/>
                <a:cs typeface="Arial" panose="020B0604020202020204" pitchFamily="34" charset="0"/>
              </a:rPr>
              <a:t>2018-2019 уч год                успеваемость     100%        качество 61%                                                                                                                    </a:t>
            </a: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sah-RU" sz="1900" dirty="0">
                <a:latin typeface="Arial" panose="020B0604020202020204" pitchFamily="34" charset="0"/>
                <a:cs typeface="Arial" panose="020B0604020202020204" pitchFamily="34" charset="0"/>
              </a:rPr>
              <a:t>2019-2020 уч год               успеваемость     100%,        качество 68%                                                                                                           </a:t>
            </a: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sah-RU" sz="19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итого:      успеваемость     100%         качество   62% </a:t>
            </a: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94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914400"/>
            <a:ext cx="11325225" cy="1066800"/>
          </a:xfrm>
        </p:spPr>
        <p:txBody>
          <a:bodyPr>
            <a:noAutofit/>
          </a:bodyPr>
          <a:lstStyle/>
          <a:p>
            <a:r>
              <a:rPr lang="ru-RU" sz="3200" b="1" i="1" dirty="0">
                <a:latin typeface="Century Gothic" panose="020B0502020202020204" pitchFamily="34" charset="0"/>
              </a:rPr>
              <a:t>Результаты освоения обучающимися образовательных программ по итогам мониторинга системы </a:t>
            </a:r>
            <a:r>
              <a:rPr lang="ru-RU" sz="3200" b="1" i="1" dirty="0" smtClean="0">
                <a:latin typeface="Century Gothic" panose="020B0502020202020204" pitchFamily="34" charset="0"/>
              </a:rPr>
              <a:t>образования</a:t>
            </a:r>
            <a:r>
              <a:rPr lang="en-US" sz="3200" b="1" i="1" dirty="0" smtClean="0">
                <a:latin typeface="Century Gothic" panose="020B0502020202020204" pitchFamily="34" charset="0"/>
              </a:rPr>
              <a:t> </a:t>
            </a:r>
            <a:r>
              <a:rPr lang="ru-RU" sz="3200" b="1" i="1" dirty="0" smtClean="0">
                <a:latin typeface="Century Gothic" panose="020B0502020202020204" pitchFamily="34" charset="0"/>
              </a:rPr>
              <a:t>(общеобразовательный </a:t>
            </a:r>
            <a:r>
              <a:rPr lang="ru-RU" sz="3200" b="1" i="1" dirty="0">
                <a:latin typeface="Century Gothic" panose="020B0502020202020204" pitchFamily="34" charset="0"/>
              </a:rPr>
              <a:t>цикл)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354199"/>
            <a:ext cx="10972800" cy="43251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Общеобразовательные предметы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Первая  квалификационная категория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3.3.3. По итогам мониторинга (государственная итоговая аттестация / квалификационный экзамен (по профессиональному модулю) / иная итоговая форма контроля (аттестации) по дисциплине) положительных результатов в освоении образовательных программ достигли 50 % обучающихся.</a:t>
            </a:r>
          </a:p>
          <a:p>
            <a:pPr marL="109728" indent="0">
              <a:buNone/>
            </a:pPr>
            <a:r>
              <a:rPr lang="sah-RU" sz="2000" dirty="0">
                <a:latin typeface="Arial" panose="020B0604020202020204" pitchFamily="34" charset="0"/>
                <a:cs typeface="Arial" panose="020B0604020202020204" pitchFamily="34" charset="0"/>
              </a:rPr>
              <a:t>2016-2017 уч. год               успеваемость     100%,          качество 68%                                                                                   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sah-RU" sz="2000" dirty="0">
                <a:latin typeface="Arial" panose="020B0604020202020204" pitchFamily="34" charset="0"/>
                <a:cs typeface="Arial" panose="020B0604020202020204" pitchFamily="34" charset="0"/>
              </a:rPr>
              <a:t>2017-2018 уч год                успеваемость     100%,        качество 78%                                                                                               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sah-RU" sz="2000" dirty="0">
                <a:latin typeface="Arial" panose="020B0604020202020204" pitchFamily="34" charset="0"/>
                <a:cs typeface="Arial" panose="020B0604020202020204" pitchFamily="34" charset="0"/>
              </a:rPr>
              <a:t>2018-2019 уч год                успеваемость     100%        качество 86%                                                                                                                   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sah-RU" sz="2000" dirty="0">
                <a:latin typeface="Arial" panose="020B0604020202020204" pitchFamily="34" charset="0"/>
                <a:cs typeface="Arial" panose="020B0604020202020204" pitchFamily="34" charset="0"/>
              </a:rPr>
              <a:t>2019-2020 уч год               успеваемость     100%,       качество 88%                                                                                                          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sah-RU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итого:      успеваемость     100%         качество   80% </a:t>
            </a: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2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66775"/>
            <a:ext cx="11258550" cy="1066800"/>
          </a:xfrm>
        </p:spPr>
        <p:txBody>
          <a:bodyPr>
            <a:noAutofit/>
          </a:bodyPr>
          <a:lstStyle/>
          <a:p>
            <a:r>
              <a:rPr lang="ru-RU" sz="2400" b="1" i="1" dirty="0"/>
              <a:t>Результаты участия обучающихся в выставках, конкурсах, олимпиадах, конференциях, соревнованиях (по преподаваемым профессиональным модулям, междисциплинарным курсам, д</a:t>
            </a:r>
            <a:r>
              <a:rPr lang="ru-RU" sz="2400" b="1" i="1" dirty="0" smtClean="0"/>
              <a:t>исциплинам</a:t>
            </a:r>
            <a:r>
              <a:rPr lang="ru-RU" sz="2400" b="1" i="1" dirty="0"/>
              <a:t>)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9728" indent="0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Обучающиеся становятся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призерами/победителями республиканских, всероссийских/международных мероприятий.</a:t>
            </a:r>
          </a:p>
          <a:p>
            <a:pPr marL="109728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2018г.</a:t>
            </a:r>
          </a:p>
          <a:p>
            <a:pPr marL="109728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VI Открытый региональный чемпионат "Молодые профессионалы" WSR РС(Я) по компетенции «Изготовление прототипов»  I место заняла студентка группы Ю-33 –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Нератова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Лариса, II место занял студент группы Ю-33 –Москвитин Прокопий,  III место заняла студентка группы Ю-33 - Григорьева Алина;</a:t>
            </a:r>
          </a:p>
          <a:p>
            <a:pPr marL="109728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2019г.</a:t>
            </a:r>
          </a:p>
          <a:p>
            <a:pPr marL="109728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VII Открытый Региональный чемпионат "Молодые профессионалы" (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WorldSkillsRussia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) Республики Саха (Якутия)	, I место занял студент группы ЭМ-26–Сучков Максим, II место заняла студентка группы Ю-34–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Туприна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Екатерина, III место заняла студентка группы Ю-34–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Сухардинова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Альбина.</a:t>
            </a:r>
          </a:p>
          <a:p>
            <a:pPr marL="109728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2019г.</a:t>
            </a:r>
          </a:p>
          <a:p>
            <a:pPr marL="109728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VIII Открытый Региональный чемпионат "Молодые профессионалы" (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WorldSkillsRussia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),25.11.2019 - 06.12.2019,  I место заняла студентка группы Ю-34–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Сухардинова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Альбина, II место заняла студентка группы Ю-34–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Туприна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Екатерина.</a:t>
            </a:r>
          </a:p>
          <a:p>
            <a:pPr marL="109728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69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C:\Users\3D printer\Documents\1_е\Цетральный КТ_19_20\ОРЧ_19_20_фото\wsr1920_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163" y="1151905"/>
            <a:ext cx="351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C:\Users\3D printer\Documents\1_е\Цетральный КТ_19\ВСР награждение и победители\IMG_42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4" t="12475" r="29544"/>
          <a:stretch/>
        </p:blipFill>
        <p:spPr bwMode="auto">
          <a:xfrm>
            <a:off x="4459294" y="1151905"/>
            <a:ext cx="3365467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C:\Users\3D printer\Documents\1_е\Центральный КТ_18\Фото победители\IMG_93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9" t="15502" r="15783"/>
          <a:stretch/>
        </p:blipFill>
        <p:spPr bwMode="auto">
          <a:xfrm>
            <a:off x="421683" y="1151905"/>
            <a:ext cx="3676889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91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3265</TotalTime>
  <Words>987</Words>
  <Application>Microsoft Office PowerPoint</Application>
  <PresentationFormat>Произвольный</PresentationFormat>
  <Paragraphs>106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Презентация PowerPoint</vt:lpstr>
      <vt:lpstr>Результаты повышения квалификации по профилю педагогической деятельности </vt:lpstr>
      <vt:lpstr>Презентация PowerPoint</vt:lpstr>
      <vt:lpstr>Результаты учебной деятельности по итогам мониторинга ПОО (профессиональный цикл)</vt:lpstr>
      <vt:lpstr>Результаты учебной деятельности по итогам мониторинга ПОО (общеобразовательный цикл)</vt:lpstr>
      <vt:lpstr>Результаты учебной деятельности по итогам мониторинга ПОО (профессиональный цикл)</vt:lpstr>
      <vt:lpstr>Результаты освоения обучающимися образовательных программ по итогам мониторинга системы образования (общеобразовательный цикл)</vt:lpstr>
      <vt:lpstr>Результаты участия обучающихся в выставках, конкурсах, олимпиадах, конференциях, соревнованиях (по преподаваемым профессиональным модулям, междисциплинарным курсам, дисциплинам)</vt:lpstr>
      <vt:lpstr>Презентация PowerPoint</vt:lpstr>
      <vt:lpstr>Эффективность работы по программно-методическому сопровождению образовательного процесса</vt:lpstr>
      <vt:lpstr>Обобщение и распространение в педагогических коллективах опыта практических результатов своей профессиональной деятельности</vt:lpstr>
      <vt:lpstr>Результаты участия и продуктивность методической деятельности преподавателя</vt:lpstr>
      <vt:lpstr>Презентация PowerPoint</vt:lpstr>
      <vt:lpstr> Результаты участия в конкурсах (выставках) профессионального мастерства</vt:lpstr>
      <vt:lpstr>Поощрения за профессиональную деятельность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Федор</dc:creator>
  <cp:lastModifiedBy>метод</cp:lastModifiedBy>
  <cp:revision>30</cp:revision>
  <dcterms:created xsi:type="dcterms:W3CDTF">2020-02-26T02:32:25Z</dcterms:created>
  <dcterms:modified xsi:type="dcterms:W3CDTF">2020-03-13T04:06:21Z</dcterms:modified>
</cp:coreProperties>
</file>