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3"/>
  </p:notesMasterIdLst>
  <p:sldIdLst>
    <p:sldId id="256" r:id="rId2"/>
    <p:sldId id="257" r:id="rId3"/>
    <p:sldId id="260" r:id="rId4"/>
    <p:sldId id="258" r:id="rId5"/>
    <p:sldId id="299" r:id="rId6"/>
    <p:sldId id="259" r:id="rId7"/>
    <p:sldId id="261" r:id="rId8"/>
    <p:sldId id="262" r:id="rId9"/>
    <p:sldId id="315" r:id="rId10"/>
    <p:sldId id="321" r:id="rId11"/>
    <p:sldId id="300" r:id="rId12"/>
    <p:sldId id="301" r:id="rId13"/>
    <p:sldId id="277" r:id="rId14"/>
    <p:sldId id="295" r:id="rId15"/>
    <p:sldId id="314" r:id="rId16"/>
    <p:sldId id="296" r:id="rId17"/>
    <p:sldId id="311" r:id="rId18"/>
    <p:sldId id="297" r:id="rId19"/>
    <p:sldId id="298" r:id="rId20"/>
    <p:sldId id="264" r:id="rId21"/>
    <p:sldId id="316" r:id="rId22"/>
    <p:sldId id="305" r:id="rId23"/>
    <p:sldId id="317" r:id="rId24"/>
    <p:sldId id="273" r:id="rId25"/>
    <p:sldId id="308" r:id="rId26"/>
    <p:sldId id="309" r:id="rId27"/>
    <p:sldId id="318" r:id="rId28"/>
    <p:sldId id="319" r:id="rId29"/>
    <p:sldId id="320" r:id="rId30"/>
    <p:sldId id="274" r:id="rId31"/>
    <p:sldId id="29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FF99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6C4CD-0098-4021-B122-B43F4C3C35C8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E5560-9620-4070-BCA2-A751D97F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5115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68F7A35-DA17-4949-AE22-87DD772D38D5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oupu.profiedu.ru/?section_id=47" TargetMode="External"/><Relationship Id="rId2" Type="http://schemas.openxmlformats.org/officeDocument/2006/relationships/hyperlink" Target="https://infourok.ru/user/ignateva-mariya-vasilevna1/progres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k-almanah.ru/list/9658" TargetMode="External"/><Relationship Id="rId4" Type="http://schemas.openxmlformats.org/officeDocument/2006/relationships/hyperlink" Target="http://e-koncept.ru/2022/770518.htm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oupu.profiedu.ru/?section_id=47" TargetMode="External"/><Relationship Id="rId2" Type="http://schemas.openxmlformats.org/officeDocument/2006/relationships/hyperlink" Target="https://infourok.ru/user/ignateva-mariya-vasilevna1/progres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k-almanah.ru/list/9658" TargetMode="External"/><Relationship Id="rId4" Type="http://schemas.openxmlformats.org/officeDocument/2006/relationships/hyperlink" Target="http://e-koncept.ru/2017/770518.htm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500042"/>
            <a:ext cx="5005790" cy="5929353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chemeClr val="accent2"/>
                </a:solidFill>
              </a:rPr>
              <a:t>Игнатьева </a:t>
            </a:r>
            <a:br>
              <a:rPr lang="ru-RU" sz="4000" b="1" dirty="0" smtClean="0">
                <a:solidFill>
                  <a:schemeClr val="accent2"/>
                </a:solidFill>
              </a:rPr>
            </a:br>
            <a:r>
              <a:rPr lang="ru-RU" sz="4000" b="1" dirty="0" smtClean="0">
                <a:solidFill>
                  <a:schemeClr val="accent2"/>
                </a:solidFill>
              </a:rPr>
              <a:t>Мария </a:t>
            </a:r>
            <a:br>
              <a:rPr lang="ru-RU" sz="4000" b="1" dirty="0" smtClean="0">
                <a:solidFill>
                  <a:schemeClr val="accent2"/>
                </a:solidFill>
              </a:rPr>
            </a:br>
            <a:r>
              <a:rPr lang="ru-RU" sz="4000" b="1" dirty="0" smtClean="0">
                <a:solidFill>
                  <a:schemeClr val="accent2"/>
                </a:solidFill>
              </a:rPr>
              <a:t>Васильевна,</a:t>
            </a:r>
            <a:br>
              <a:rPr lang="ru-RU" sz="4000" b="1" dirty="0" smtClean="0">
                <a:solidFill>
                  <a:schemeClr val="accent2"/>
                </a:solidFill>
              </a:rPr>
            </a:b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преподаватель </a:t>
            </a:r>
            <a:r>
              <a:rPr lang="ru-RU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истории и обществознания Государственного автономного профессионального образовательного учреждения </a:t>
            </a: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</a:b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РС </a:t>
            </a:r>
            <a:r>
              <a:rPr lang="ru-RU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(Я) «Якутский промышленный </a:t>
            </a: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техникум имени Т.Г. Десяткина»</a:t>
            </a:r>
            <a:b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</a:b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</a:b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педагогический стаж – 29 лет</a:t>
            </a:r>
            <a:r>
              <a:rPr lang="ru-RU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/>
            </a:r>
            <a:br>
              <a:rPr lang="ru-RU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</a:br>
            <a:endParaRPr lang="ru-RU" sz="2400" dirty="0">
              <a:solidFill>
                <a:schemeClr val="accent2">
                  <a:lumMod val="40000"/>
                  <a:lumOff val="6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026" name="Picture 2" descr="C:\Users\user\Downloads\фото\IMG_6083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19844" r="21949" b="2765"/>
          <a:stretch>
            <a:fillRect/>
          </a:stretch>
        </p:blipFill>
        <p:spPr bwMode="auto">
          <a:xfrm>
            <a:off x="428596" y="571480"/>
            <a:ext cx="2950767" cy="32861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user\Downloads\1 Лодневой Дарье Николаевн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737320">
            <a:off x="754465" y="344466"/>
            <a:ext cx="3376897" cy="4776675"/>
          </a:xfrm>
          <a:prstGeom prst="rect">
            <a:avLst/>
          </a:prstGeom>
          <a:noFill/>
        </p:spPr>
      </p:pic>
      <p:pic>
        <p:nvPicPr>
          <p:cNvPr id="13315" name="Picture 3" descr="C:\Users\user\Downloads\2 Вензель Николаю Анатольевич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14895">
            <a:off x="4573490" y="569251"/>
            <a:ext cx="3650129" cy="5162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39325" y="404664"/>
            <a:ext cx="3470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НПК «Шаг в будущую профессию»</a:t>
            </a:r>
            <a:endParaRPr lang="ru-RU" dirty="0"/>
          </a:p>
        </p:txBody>
      </p:sp>
      <p:pic>
        <p:nvPicPr>
          <p:cNvPr id="7172" name="Picture 4" descr="C:\Users\user\Downloads\фото\WhatsApp Image 2021-12-08 at 13.21.4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76557">
            <a:off x="4554712" y="1203759"/>
            <a:ext cx="4199780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571472" y="1000108"/>
            <a:ext cx="4071966" cy="5636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651105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ownloads\фото\IMG_4107.jpg"/>
          <p:cNvPicPr>
            <a:picLocks noChangeAspect="1" noChangeArrowheads="1"/>
          </p:cNvPicPr>
          <p:nvPr/>
        </p:nvPicPr>
        <p:blipFill>
          <a:blip r:embed="rId2" cstate="print"/>
          <a:srcRect l="8991" t="2374" r="29031"/>
          <a:stretch>
            <a:fillRect/>
          </a:stretch>
        </p:blipFill>
        <p:spPr bwMode="auto">
          <a:xfrm rot="5027317">
            <a:off x="729862" y="677379"/>
            <a:ext cx="3648214" cy="4309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 rot="579364">
            <a:off x="4178236" y="662069"/>
            <a:ext cx="4224304" cy="5883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064566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аттестация\Министерство образования и науки Республики Саха (Якутия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99670">
            <a:off x="5289852" y="1322241"/>
            <a:ext cx="3668175" cy="28350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14290"/>
            <a:ext cx="752094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5. Результаты </a:t>
            </a:r>
            <a:r>
              <a:rPr lang="ru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использования новых образовательных 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технологий: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857232"/>
            <a:ext cx="497120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	Преподаватель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эффективно использует в своей деятельности новые образовательные технологии: многомерную дидактическую технологию (МДТ),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разноуровневое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обучение, информационно-коммуникационные технологии,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здоровьесберегающие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технологии, личностно-ориентированные технологии, проектные методы обучения, исследовательские методы в обучении. На основе ИКТ и проектно-исследовательской технологии составлены презентации уроков по истории и обществознанию. Преподаватель аналитически обосновал выбор новых образовательных технологий, применяемых при обучении истории и обществознания, и представил результаты их эффективного использования. 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4664"/>
            <a:ext cx="8640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	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Преподавателем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разработана система использования цифровых образовательных ресурсов (ЦОР) на уроках истории и обществознания во внеурочной деятельности: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интернет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порталы и сайты общепедагогической направленности, сайты профессиональной направленности по профессиям СПО, сайты методической направленности и взаимопомощи педагогов;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собственные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ЦОРы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, размещенные в сети интернет на персональном сайте и хранящиеся в персональном рабочем компьютере (электронные презентации и видеоролики к урокам и кураторским часам);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ЦОРы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единой системы Цифровых образовательных ресурсов;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	В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период дистанционного обучения широко используются электронные образовательные ресурсы: система электронного обучения и тестирования MOODLE, образовательный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интернет-порталы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Инфоурок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(http://infourok.ru),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Учи-ру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Ютуб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Рутуб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, система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онлайн-тестов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https://onlinetestpad.com/, платформа для проведения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онлайн-занятий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Сферум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999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аттестация\b76b845d-d4ed-4f1c-be81-df324125ff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7048549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58" y="365760"/>
            <a:ext cx="8643998" cy="54864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Кабинет общественных дисциплин. Заведующий – Игнатьева М.В.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404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41" y="260648"/>
            <a:ext cx="85689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Методические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материалы, разработанные преподавателем с применением новых образовательных технологий, размещены на официальных сайтах: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2019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г. - На сайте </a:t>
            </a:r>
            <a:r>
              <a:rPr lang="ru-RU" sz="2000" b="1" u="sng" dirty="0" smtClean="0">
                <a:solidFill>
                  <a:srgbClr val="002060"/>
                </a:solidFill>
                <a:latin typeface="Arial Narrow" pitchFamily="34" charset="0"/>
                <a:hlinkClick r:id="rId2"/>
              </a:rPr>
              <a:t>https://infourok.ru/user/ignateva-mariya-vasilevna1/progress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опубликована методическая разработка «Изучение «Русской Правды» в системе правового воспитания молодежи» 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2020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г. На сайте </a:t>
            </a:r>
            <a:r>
              <a:rPr lang="ru-RU" sz="2000" b="1" u="sng" dirty="0" smtClean="0">
                <a:solidFill>
                  <a:srgbClr val="002060"/>
                </a:solidFill>
                <a:latin typeface="Arial Narrow" pitchFamily="34" charset="0"/>
                <a:hlinkClick r:id="rId3"/>
              </a:rPr>
              <a:t>https://goupu.profiedu.ru/?section_id=47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опубликована работа «Активизация учебной деятельности на уроках истории и обществознания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»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2022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г. Изучение «Русской Правды» в системе правового воспитания молодежи // Научно-методический электронный журнал «Концепт». –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2022.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– Т. 25. – С. 102–104. – URL: </a:t>
            </a:r>
            <a:r>
              <a:rPr lang="ru-RU" sz="2000" b="1" u="sng" dirty="0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http://e-koncept.ru/2022/770518.htm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Республиканская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НПК «Сохраняя традиции, вперед в будущее», посвященная 95-летию Героя Социалистического труда Т.Г. Десяткина и Году Педагога и Наставника, диплом победителя 1 степени от 2023 г. за доклад "Использование ИКТ на уроках истории и обществознания". </a:t>
            </a:r>
            <a:r>
              <a:rPr lang="ru-RU" sz="2000" b="1" u="sng" dirty="0" smtClean="0">
                <a:solidFill>
                  <a:srgbClr val="002060"/>
                </a:solidFill>
                <a:latin typeface="Arial Narrow" pitchFamily="34" charset="0"/>
                <a:hlinkClick r:id="rId3"/>
              </a:rPr>
              <a:t>https://goupu.profiedu.ru/?section_id=47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- 2021 г. - Участие в Межрегиональном проекте «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PROопережение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» (проект включен в 10 лучших проектов); проект "Проектирование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онлайн-курса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" 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2024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г. - На сайте </a:t>
            </a:r>
            <a:r>
              <a:rPr lang="ru-RU" sz="2000" b="1" u="sng" dirty="0" smtClean="0">
                <a:solidFill>
                  <a:srgbClr val="002060"/>
                </a:solidFill>
                <a:latin typeface="Arial Narrow" pitchFamily="34" charset="0"/>
                <a:hlinkClick r:id="rId5"/>
              </a:rPr>
              <a:t>https://dk-almanah.ru/list/9658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опубликована методическая разработка кураторского часа на тему «Правовое воспитание молодежи через экранных героев» </a:t>
            </a:r>
            <a:b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</a:b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8108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285728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В 2023 году под редакцией Игнатьевой М.В. и Ивановой С.В вышла книга "Якутский промышленный техникум" о деятельности учебного заведения, где подведены итоги работы учебного заведения за 40 лет.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0350">
            <a:off x="2909954" y="1369262"/>
            <a:ext cx="3493693" cy="508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83378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760"/>
            <a:ext cx="9144000" cy="54864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6. Эффективность </a:t>
            </a:r>
            <a:r>
              <a:rPr lang="ru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работы по программно-методическому сопровождению образовательного процесса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842" y="1484784"/>
            <a:ext cx="87849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	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Преподаватель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разработал (составил) в соответствии с требованиями учебно-методический комплекс по истории и обществознанию: 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рабочие программы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календарно-тематические планы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фонд оценочных средств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методические рекомендации по выполнению практических работ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методические рекомендации по выполнению самостоятельной работы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методические разработки планов уроков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опорные конспекты по темам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по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профессиям: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08.01.14. Монтажник санитарно-технических, вентиляционных систем и оборудования;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08.01.18 Электромонтажник электрических сетей и электрооборудования;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54.01.02 Ювелир;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15.01.33 Токарь на станках с числовым программным управлением;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13.01.03. Электрослесарь по ремонту оборудования электростанций;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08.01.09. Слесарь по строительно-монтажным работам;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08.01.26. Мастер по ремонту и обслуживанию инженерных систем жилищно-коммунального хозяйства. </a:t>
            </a:r>
          </a:p>
        </p:txBody>
      </p:sp>
    </p:spTree>
    <p:extLst>
      <p:ext uri="{BB962C8B-B14F-4D97-AF65-F5344CB8AC3E}">
        <p14:creationId xmlns:p14="http://schemas.microsoft.com/office/powerpoint/2010/main" xmlns="" val="1053600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	Учебно-методические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комплексы (УМКД) отражают использование новых образовательных технологий: многомерную дидактическую технологию (МДТ), технологию модульного и блочно-модульного обучения,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разноуровневое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обучение, информационно-коммуникационные технологии,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здоровьесберегающие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технологии, личностно-ориентированные технологии, проектные методы обучения, исследовательские методы в обучении, интерактивные педагогические технологии при дистанционном формате обучения. </a:t>
            </a:r>
          </a:p>
          <a:p>
            <a:pPr lvl="0"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Преподавателем разработан Фонд оценочных средств учебной дисциплины «История» и «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Обществозание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» профилированный по направлениям профессий, а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также преподаватель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ведет системную работу по оснащению кабинета общественных дисциплин  и пополнению УМК дисциплины «История» и «Обществознание» 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3" name="Picture 3" descr="E:\Новая папка (6)\20140514_144642.jpg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063" r="11406"/>
          <a:stretch>
            <a:fillRect/>
          </a:stretch>
        </p:blipFill>
        <p:spPr bwMode="auto">
          <a:xfrm>
            <a:off x="785786" y="3571876"/>
            <a:ext cx="3429024" cy="2587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E:\Новая папка (6)\20140514_144529.jpg"/>
          <p:cNvPicPr>
            <a:picLocks noChangeAspect="1" noChangeArrowheads="1"/>
          </p:cNvPicPr>
          <p:nvPr/>
        </p:nvPicPr>
        <p:blipFill>
          <a:blip r:embed="rId4" cstate="print">
            <a:lum bright="20000" contrast="10000"/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700" r="22780"/>
          <a:stretch>
            <a:fillRect/>
          </a:stretch>
        </p:blipFill>
        <p:spPr bwMode="auto">
          <a:xfrm>
            <a:off x="5214942" y="3429000"/>
            <a:ext cx="2855240" cy="25284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674416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992536" cy="115212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Образование, категория:</a:t>
            </a:r>
            <a:r>
              <a:rPr lang="ru-RU" sz="3100" b="1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					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				</a:t>
            </a:r>
            <a:endParaRPr lang="ru-RU" sz="31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268760"/>
            <a:ext cx="4342256" cy="5472608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chemeClr val="bg2">
                  <a:lumMod val="50000"/>
                </a:schemeClr>
              </a:buClr>
            </a:pP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</a:rPr>
              <a:t>о</a:t>
            </a: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бразование высшее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, Якутский ордена Дружбы народов государственный университет, историко-юридический факультет, историческое отделение, по специальности «история», присвоена квалификация «историк, преподаватель истории», диплом ЭВ №046134 рег. № 45 от 28 июня 1995г</a:t>
            </a: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None/>
            </a:pPr>
            <a:endParaRPr lang="ru-RU" sz="28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высшая категория, </a:t>
            </a: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Приказ № 12-17/9 от 31.05.2019 г.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0" indent="0">
              <a:buClr>
                <a:schemeClr val="bg2">
                  <a:lumMod val="50000"/>
                </a:schemeClr>
              </a:buCl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</a:rPr>
              <a:t>  </a:t>
            </a:r>
            <a:r>
              <a:rPr lang="ru-RU" sz="2800" dirty="0" smtClean="0">
                <a:latin typeface="Arial Narrow" pitchFamily="34" charset="0"/>
              </a:rPr>
              <a:t> </a:t>
            </a:r>
            <a:endParaRPr lang="ru-RU" sz="2800" dirty="0">
              <a:latin typeface="Arial Narrow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74033">
            <a:off x="4814334" y="990592"/>
            <a:ext cx="4085681" cy="553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1080120"/>
          </a:xfrm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7. Обобщение </a:t>
            </a: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и распространение в педагогических коллективах опыта практических результатов своей профессиональной деятельности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214422"/>
            <a:ext cx="85725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В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межаттестационный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период преподаватель неоднократно представляла практические результаты своей профессиональной деятельности на уровне техникума: имеет авторские публикации, отражающие опыт собственной педагогической деятельности: 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- открытый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урок-конференцию по истории на тему «Без срока давности», 19.04.2024 г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.;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открытый урок по обществознанию на тему "Занятость и безработица», 2019 г. 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открытый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урок по истории на тему «Культура в годы Великой Отечественной войны», к 75-летию Великой Победы, 2020 г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.;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интеллектуальная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игра «Своя игра», Декада ПЦК металлообработки, 2021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г.;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открытое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внеклассное мероприятие на тему «Обсуждаем интервью В.В.Путина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Такеру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Карлсону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», Декада ПЦК металлообработки, 2024 г.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357166"/>
            <a:ext cx="8643998" cy="635798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	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Преподаватель участвует в работе творческих групп: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конкурсов 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профессионального мастерства в рамках Декад предметно-цикловых комиссий техникума, ежегодно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в 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работе творческих групп по разработке ОПОП по профессиям, ежегодно в мае; </a:t>
            </a:r>
            <a:endParaRPr lang="ru-RU" sz="22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ежегодно 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принимает участие в работе Декады общеобразовательных дисциплин, ежегодно согласно плану работы </a:t>
            </a:r>
            <a:r>
              <a:rPr lang="ru-RU" sz="2200" dirty="0" err="1" smtClean="0">
                <a:solidFill>
                  <a:srgbClr val="002060"/>
                </a:solidFill>
                <a:latin typeface="Arial Narrow" pitchFamily="34" charset="0"/>
              </a:rPr>
              <a:t>методсовета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;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ежегодно 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организовывает и проводит олимпиаду по истории, организовывает участие в олимпиаде по истории, проводимой в рамках республиканского форума «Шаг в будущую профессию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»; </a:t>
            </a:r>
            <a:endParaRPr lang="ru-RU" sz="22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выступила 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с докладом "Элементы Сингапурской методики на уроках истории" на заседании Школы молодого педагога в 2024 г. </a:t>
            </a:r>
            <a:endParaRPr lang="ru-RU" sz="22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Преподаватель 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является наставником молодого педагога Семенова 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Вячеслава Вячеславовича</a:t>
            </a:r>
            <a:r>
              <a:rPr lang="ru-RU" sz="2200" dirty="0" smtClean="0">
                <a:solidFill>
                  <a:srgbClr val="002060"/>
                </a:solidFill>
                <a:latin typeface="Arial Narrow" pitchFamily="34" charset="0"/>
              </a:rPr>
              <a:t>, методиста, преподавателя истории и обществознания (Приказ директора ГАПОУ РС (Я) «ЯПТ им. Т.Г. Десяткина» № 01-07/408 от 07.09.2023 г.). Разработаны план и программа наставнической работы, ведется системная работа по наставничеству. Наставляемым молодым педагогом в феврале 2024 г. был проведен открытый урок на тему: «Банки и банковская система». </a:t>
            </a:r>
          </a:p>
          <a:p>
            <a:endParaRPr lang="ru-RU" sz="2400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Свидетельство проекта infourok.ru №ТУ196128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86075">
            <a:off x="4610699" y="528532"/>
            <a:ext cx="3322541" cy="4702074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user\Downloads\012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19476">
            <a:off x="691618" y="274224"/>
            <a:ext cx="3421060" cy="4840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1279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715436" cy="4437105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Преподаватель представила опыт собственной педагогической деятельности на республиканском, всероссийском, международном уровне, имеет авторские публикации: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2019 г.  - На сайте </a:t>
            </a:r>
            <a:r>
              <a:rPr lang="ru-RU" sz="1800" u="sng" dirty="0" smtClean="0">
                <a:solidFill>
                  <a:srgbClr val="002060"/>
                </a:solidFill>
                <a:latin typeface="Arial Narrow" pitchFamily="34" charset="0"/>
                <a:hlinkClick r:id="rId2"/>
              </a:rPr>
              <a:t>https://infourok.ru/user/ignateva-mariya-vasilevna1/progress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 опубликована методическая разработка «Изучение «Русской Правды» в системе правового воспитания молодежи»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2020 г. На сайте  </a:t>
            </a:r>
            <a:r>
              <a:rPr lang="ru-RU" sz="1800" u="sng" dirty="0" smtClean="0">
                <a:solidFill>
                  <a:srgbClr val="002060"/>
                </a:solidFill>
                <a:latin typeface="Arial Narrow" pitchFamily="34" charset="0"/>
                <a:hlinkClick r:id="rId3"/>
              </a:rPr>
              <a:t>https://goupu.profiedu.ru/?section_id=47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 опубликована работа «Активизация учебной деятельности на уроках истории и обществознания».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2021 г. - Участие в Межрегиональном проекте «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PROопережение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» (проект включен в 10 лучших проектов); проект "Проектирование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онлайн-курса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"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2022 г. Изучение «Русской Правды» в системе правового воспитания молодежи // Научно-методический электронный журнал «Концепт». – 2017. – Т. 25. – С. 102–104. – URL: </a:t>
            </a:r>
            <a:r>
              <a:rPr lang="en-US" sz="1800" u="sng" dirty="0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http</a:t>
            </a:r>
            <a:r>
              <a:rPr lang="ru-RU" sz="1800" u="sng" dirty="0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://</a:t>
            </a:r>
            <a:r>
              <a:rPr lang="en-US" sz="1800" u="sng" dirty="0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e</a:t>
            </a:r>
            <a:r>
              <a:rPr lang="ru-RU" sz="1800" u="sng" dirty="0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-</a:t>
            </a:r>
            <a:r>
              <a:rPr lang="en-US" sz="1800" u="sng" dirty="0" err="1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koncept</a:t>
            </a:r>
            <a:r>
              <a:rPr lang="ru-RU" sz="1800" u="sng" dirty="0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.</a:t>
            </a:r>
            <a:r>
              <a:rPr lang="en-US" sz="1800" u="sng" dirty="0" err="1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ru</a:t>
            </a:r>
            <a:r>
              <a:rPr lang="ru-RU" sz="1800" u="sng" dirty="0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/2022/770518.</a:t>
            </a:r>
            <a:r>
              <a:rPr lang="en-US" sz="1800" u="sng" dirty="0" err="1" smtClean="0">
                <a:solidFill>
                  <a:srgbClr val="002060"/>
                </a:solidFill>
                <a:latin typeface="Arial Narrow" pitchFamily="34" charset="0"/>
                <a:hlinkClick r:id="rId4"/>
              </a:rPr>
              <a:t>htm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2024 г. -  На сайте </a:t>
            </a:r>
            <a:r>
              <a:rPr lang="ru-RU" sz="1800" u="sng" dirty="0" smtClean="0">
                <a:solidFill>
                  <a:srgbClr val="002060"/>
                </a:solidFill>
                <a:latin typeface="Arial Narrow" pitchFamily="34" charset="0"/>
                <a:hlinkClick r:id="rId5"/>
              </a:rPr>
              <a:t>https://dk-almanah.ru/list/9658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опубликована методическая разработка кураторского часа на тему «Правовое воспитание молодежи через экранных героев»</a:t>
            </a:r>
          </a:p>
          <a:p>
            <a:endParaRPr lang="ru-RU" sz="1800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282" y="116632"/>
            <a:ext cx="7520940" cy="5486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8. Результаты </a:t>
            </a: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участия и продуктивность методической деятельности </a:t>
            </a:r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преподавателя</a:t>
            </a:r>
            <a:endParaRPr lang="ru-RU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00108"/>
            <a:ext cx="864399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	Участвует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в экспертных комиссиях, предметных комиссиях, в составе жюри конкурсов, в работе творческих групп, руководит методическими объединениями, принимает участие в организации и проведении мероприятий на республиканском, всероссийском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уровнях: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Участие в Межрегиональном проекте «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PROопережение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» с проектом «Разработка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онлайн-курсов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», 2021г. в рамках курсов повышения квалификации; 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Организатор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ежегодного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онлайн-диктанта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«Большой этнографический диктант» в техникуме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Организатор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ежегодного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онлайн-диктанта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«Большой географический диктант» в техникуме 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Организатор ежегодного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онлайн-диктанта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«Диктант Победы» в техникуме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Эксперт </a:t>
            </a:r>
            <a:r>
              <a:rPr lang="en-US" b="1" dirty="0" smtClean="0">
                <a:solidFill>
                  <a:srgbClr val="002060"/>
                </a:solidFill>
                <a:latin typeface="Arial Narrow" pitchFamily="34" charset="0"/>
              </a:rPr>
              <a:t>II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республиканского конкурса детских творческих проектов «Моя профессия – мое будущее»  2023г., сертификат от 2023 года МОКУ «С(К)ООШ № 22» г. Якутска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Эксперт Республиканской НПК «Сохраняя традиции, вперед в будущее», посвященной 95-летию Героя Социалистического труда Т.Г. Десяткина и Году Педагога и Наставника, 2023 г.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Член жюри фестиваля международных и всероссийских дистанционных конкурсов «Таланты России», свидетельство № 03-300 от 20.03.2024 г.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аттестация\Министерство образования и науки Республики Саха (Якутия).jpg"/>
          <p:cNvPicPr>
            <a:picLocks noChangeAspect="1" noChangeArrowheads="1"/>
          </p:cNvPicPr>
          <p:nvPr/>
        </p:nvPicPr>
        <p:blipFill>
          <a:blip r:embed="rId2" cstate="print"/>
          <a:srcRect l="4545" t="9557" r="4545" b="8658"/>
          <a:stretch>
            <a:fillRect/>
          </a:stretch>
        </p:blipFill>
        <p:spPr bwMode="auto">
          <a:xfrm rot="451726">
            <a:off x="2825838" y="133988"/>
            <a:ext cx="4429156" cy="3079669"/>
          </a:xfrm>
          <a:prstGeom prst="rect">
            <a:avLst/>
          </a:prstGeom>
          <a:noFill/>
        </p:spPr>
      </p:pic>
      <p:pic>
        <p:nvPicPr>
          <p:cNvPr id="6" name="Picture 2" descr="C:\Users\user\Downloads\МИНИСТЕРСТВО ОБРАЗОВАНИЯ И НАУКИ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771" t="6025" r="11294" b="4389"/>
          <a:stretch>
            <a:fillRect/>
          </a:stretch>
        </p:blipFill>
        <p:spPr bwMode="auto">
          <a:xfrm rot="437592">
            <a:off x="5785294" y="2204090"/>
            <a:ext cx="3087082" cy="4476069"/>
          </a:xfrm>
          <a:prstGeom prst="rect">
            <a:avLst/>
          </a:prstGeom>
          <a:noFill/>
        </p:spPr>
      </p:pic>
      <p:pic>
        <p:nvPicPr>
          <p:cNvPr id="2" name="Picture 2" descr="C:\Users\user\Downloads\03-300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84364">
            <a:off x="213928" y="1431972"/>
            <a:ext cx="3408791" cy="48231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01591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88640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9. Результаты 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участия в конкурсах (выставках) профессионального мастерства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96752"/>
            <a:ext cx="871296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	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Является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призером/победителем конкурса профессионального мастерства на республиканском, всероссийском уровнях: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Участие в Межрегиональном проекте «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PROопережение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» (проект включен в 10 лучших проектов); проект "Проектирование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онлайн-курса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" 2021 г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  <a:p>
            <a:pPr lvl="0" algn="just"/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Республиканская НПК «Сохраняя традиции, вперед в будущее», посвященная 95-летию Героя Социалистического труда Т.Г. Десяткина и Году Педагога и Наставника,  диплом победителя 1 степени от 2023 г. 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0" algn="just"/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002060"/>
                </a:solidFill>
                <a:latin typeface="Arial Narrow" pitchFamily="34" charset="0"/>
              </a:rPr>
              <a:t>III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всероссийский конкурс, проходящий в формате ФМВДК «Таланты России», диплом победителя 1 степени от № 8324 от 09.03.2024 г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  <a:p>
            <a:pPr lvl="0" algn="just"/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002060"/>
                </a:solidFill>
                <a:latin typeface="Arial Narrow" pitchFamily="34" charset="0"/>
              </a:rPr>
              <a:t>III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международный конкурс проходящий в формате ФМВДК «Таланты России», диплом победителя 1 степени № 8325 от 09.03.2024 г.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2119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esktop\аттестация\ДИПЛОМ (4).jpg"/>
          <p:cNvPicPr>
            <a:picLocks noChangeAspect="1" noChangeArrowheads="1"/>
          </p:cNvPicPr>
          <p:nvPr/>
        </p:nvPicPr>
        <p:blipFill>
          <a:blip r:embed="rId2" cstate="print"/>
          <a:srcRect l="8658" t="4545" r="8638" b="4545"/>
          <a:stretch>
            <a:fillRect/>
          </a:stretch>
        </p:blipFill>
        <p:spPr bwMode="auto">
          <a:xfrm>
            <a:off x="2857488" y="2428868"/>
            <a:ext cx="3013774" cy="4286256"/>
          </a:xfrm>
          <a:prstGeom prst="rect">
            <a:avLst/>
          </a:prstGeom>
          <a:noFill/>
        </p:spPr>
      </p:pic>
      <p:pic>
        <p:nvPicPr>
          <p:cNvPr id="5" name="Picture 3" descr="C:\Users\user\Downloads\83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85911">
            <a:off x="5658644" y="512696"/>
            <a:ext cx="3016410" cy="4264908"/>
          </a:xfrm>
          <a:prstGeom prst="rect">
            <a:avLst/>
          </a:prstGeom>
          <a:noFill/>
        </p:spPr>
      </p:pic>
      <p:pic>
        <p:nvPicPr>
          <p:cNvPr id="6" name="Picture 2" descr="C:\Users\user\Downloads\832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290"/>
            <a:ext cx="2928958" cy="4141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аттестация\БЛАГОДАРСТВЕННОЕ ПИСЬМ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03821">
            <a:off x="5273234" y="2315107"/>
            <a:ext cx="4035106" cy="311803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14422"/>
            <a:ext cx="6072230" cy="5357850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		Победители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, проведенных преподавателем конференций, выставок, 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конкурсов профессионального 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мастерства, иных конкурсов и аналогичных мероприятий (в области преподаваемого учебного предмета, курса, дисциплины (модуля) в ПОО, заняли призовые места на всероссийском уровне и приняли участие на международном 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уровне: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В 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НПК «Шаг в будущую профессию» в ЯПТ им. Т.Г. Десяткина (отборочный этап), посвященной Году науки и технологий Российской Федерации (Республика Саха (Якутия), в ноябре 2021: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Чириков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Владимир Семенович за проект «Из истории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Дальстроя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в Якутии: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Батагайская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олово-обогатительная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фабрика" рекомендован на участие в республиканской НПК «Шаг в будущую профессию», где получил рекомендацию для участия на международный форум научной молодежи «Шаг в будущее», посвященный 175-летию со дня рождения отца русской авиации Н.Е. Жуковского в г. Москва, 2022 г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  <a:p>
            <a:endParaRPr lang="ru-RU" sz="18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"/>
            <a:ext cx="885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9. Результаты 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проведенных преподавателем конференций, выставок, конкурсов профессионального мастерства, иных конкурсов и аналогичных мероприятий в области преподаваемого учебного предмета, курса, дисциплины (модуля)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501122" cy="621510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В 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НПК «Шаг в будущую профессию» в ЯПТ им. Т.Г. Десяткина (отборочный этап), посвященной 85-летию первого Президента Республики Саха (Якутия) Михаила Ефимовича Николаева, в ноябрь 2022 года Захаров Дьулустан Семенович, студент группы ТЧ-1 получил рекомендацию на участие в секции № 1 «История» симпозиума № 4 «Социально-гуманитарные и экономические науки» за проект «Проблемы народного образования в Якутии в трудах дореволюционных исследователей» и стал Дипломантом 3 степени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На 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Олимпиаде по истории России в ЯПТ им. 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Т.Г, Десяткина 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в 2022 г.: студенты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Лоднева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Дарья Николаевна и Вензель Николай Анатольевич заняли 1 место и заняли 1 и 2 место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соответсвенно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в Республиканской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метапредметной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олимпиаде «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Олимпиум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» в декабре 2022 г.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В 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НПК «Шаг в будущую профессию» в ЯПТ им. Т.Г. Десяткина (отборочный этап), посвященной 70-летию со дня рождения В.А.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Штырова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, выдающегося политического деятеля РС(Я), в ноябре 2023 г.,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Обелявичус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Альберт, </a:t>
            </a:r>
            <a:r>
              <a:rPr lang="ru-RU" sz="1800" dirty="0" err="1" smtClean="0">
                <a:solidFill>
                  <a:srgbClr val="002060"/>
                </a:solidFill>
                <a:latin typeface="Arial Narrow" pitchFamily="34" charset="0"/>
              </a:rPr>
              <a:t>Скрыбыкин</a:t>
            </a:r>
            <a:r>
              <a:rPr lang="ru-RU" sz="1800" dirty="0" smtClean="0">
                <a:solidFill>
                  <a:srgbClr val="002060"/>
                </a:solidFill>
                <a:latin typeface="Arial Narrow" pitchFamily="34" charset="0"/>
              </a:rPr>
              <a:t> Кирилл, Ребров Дмитрий за проект «К вопросу истории создания Якутского промышленного техникума» получили рекомендацию для участия в республиканской НПК «Шаг в будущую профессию» и выступили успешно. В номинации «Исследовательский проект» VII международного конкурса исследовательских и творческих проектов “Я – исследователь» в 2024 год Ребров Дмитрий стал Дипломантом 1 степени.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5344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Должность (предмет, профессия, специальность</a:t>
            </a:r>
            <a:r>
              <a:rPr lang="ru-RU" sz="31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):</a:t>
            </a:r>
            <a:endParaRPr lang="ru-RU" sz="31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412776"/>
            <a:ext cx="8503920" cy="5184576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2400" b="1" u="sng" dirty="0" smtClean="0">
                <a:solidFill>
                  <a:srgbClr val="002060"/>
                </a:solidFill>
                <a:latin typeface="Arial Narrow" pitchFamily="34" charset="0"/>
              </a:rPr>
              <a:t>преподаватель истории и обществознания  </a:t>
            </a:r>
            <a:r>
              <a:rPr lang="ru-RU" sz="2400" b="1" u="sng" dirty="0">
                <a:solidFill>
                  <a:srgbClr val="002060"/>
                </a:solidFill>
                <a:latin typeface="Arial Narrow" pitchFamily="34" charset="0"/>
              </a:rPr>
              <a:t>в группах по профессиям: </a:t>
            </a:r>
            <a:endParaRPr lang="ru-RU" sz="2400" b="1" u="sng" dirty="0" smtClean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08.01.14. Монтажник санитарно-технических, вентиляционных систем и оборудования;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08.01.18 Электромонтажник электрических сетей и электрооборудования;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54.01.02 Ювелир;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15.01.33 Токарь на станках с числовым программным управлением;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13.01.03. Электрослесарь по ремонту оборудования электростанций;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08.01.09. Слесарь по строительно-монтажным работам;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08.01.26. Мастер по ремонту и обслуживанию инженерных систем жилищно-коммунального хозяйства.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781488" cy="54864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10. Поощрения </a:t>
            </a:r>
            <a:r>
              <a:rPr lang="ru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за профессиональную деятельность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124744"/>
            <a:ext cx="84638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Имеет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поощрения на уровне образовательной организации;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Нагрудный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знак «Почетный работник воспитания и просвещения РФ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» №977/19нз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от 17.07.2019, пр. №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32/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н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Памятный юбилейный знак «100 лет Профсоюзам Якутии» от 7.10.2021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Почетная грамота ТОПСРЗП РС(Я) «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Профзолото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» от 2023 г. 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4098" name="Picture 2" descr="C:\Users\user\Downloads\WhatsApp Image 2024-05-06 at 14.14.5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719085"/>
            <a:ext cx="5758490" cy="4138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76872"/>
            <a:ext cx="23336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119675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964488" cy="121444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1. Результаты 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повышения квалификации по профилю педагогической деятельности: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/>
            </a:r>
            <a:b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9001156" cy="578645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1400" u="sng" dirty="0" smtClean="0">
                <a:solidFill>
                  <a:srgbClr val="002060"/>
                </a:solidFill>
              </a:rPr>
              <a:t>Освоила профильные курсы повышения квалификации 144  ч. и более: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Повышение </a:t>
            </a:r>
            <a:r>
              <a:rPr lang="ru-RU" sz="1400" dirty="0" smtClean="0">
                <a:solidFill>
                  <a:srgbClr val="002060"/>
                </a:solidFill>
              </a:rPr>
              <a:t>квалификации ГАУ ДПО РС (Я) «ИРПО» по дополнительной профессиональной программе «Технологии смешанного обучения» в объеме 24 часов. Удостоверение о повышении квалификации под № 140400068285, регистрационный номер 2812 от 14.04.2021г.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Повышение </a:t>
            </a:r>
            <a:r>
              <a:rPr lang="ru-RU" sz="1400" dirty="0" smtClean="0">
                <a:solidFill>
                  <a:srgbClr val="002060"/>
                </a:solidFill>
              </a:rPr>
              <a:t>квалификации АНОДПО «ЦОПП РС (Я)» по дополнительной профессиональной программе «Проектирование </a:t>
            </a:r>
            <a:r>
              <a:rPr lang="ru-RU" sz="1400" dirty="0" err="1" smtClean="0">
                <a:solidFill>
                  <a:srgbClr val="002060"/>
                </a:solidFill>
              </a:rPr>
              <a:t>онлайн-курса</a:t>
            </a:r>
            <a:r>
              <a:rPr lang="ru-RU" sz="1400" dirty="0" smtClean="0">
                <a:solidFill>
                  <a:srgbClr val="002060"/>
                </a:solidFill>
              </a:rPr>
              <a:t>» в объеме 36 часов. Удостоверение о повышении квалификации под № 140400057605, регистрационный номер 0568 от 08.10.2021г.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ГБПОУ </a:t>
            </a:r>
            <a:r>
              <a:rPr lang="ru-RU" sz="1400" dirty="0" smtClean="0">
                <a:solidFill>
                  <a:srgbClr val="002060"/>
                </a:solidFill>
              </a:rPr>
              <a:t>РС (Я) «Финансово-экономический колледж им. И.И. Фадеева» по программе повышения квалификации «Содержание и методика преподавания курса финансовой грамотности различным категориям обучающихся» в объеме 72 часов. Удостоверение о повышении квалификации под ПК № 0826907, регистрационный номер 1532 от февраля 2023 г., успешно защитил итоговые работы, подготовленные в рамках курсов повышения квалификации в форме тестирования. </a:t>
            </a:r>
            <a:endParaRPr lang="ru-RU" sz="14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ООО «</a:t>
            </a:r>
            <a:r>
              <a:rPr lang="ru-RU" sz="1400" dirty="0" err="1" smtClean="0">
                <a:solidFill>
                  <a:srgbClr val="002060"/>
                </a:solidFill>
              </a:rPr>
              <a:t>ИО-Групп</a:t>
            </a:r>
            <a:r>
              <a:rPr lang="ru-RU" sz="1400" dirty="0" smtClean="0">
                <a:solidFill>
                  <a:srgbClr val="002060"/>
                </a:solidFill>
              </a:rPr>
              <a:t>» Дистанционный институт современного образования г. Томск по дополнительной профессиональной программе «Активные методы обучения для учителей истории и обществознания» в объеме 72 часов. Удостоверение о повышении квалификации под № 702419096509, регистрационный номер 20787 от 09.04.2024 г., успешно защитил итоговые работы, подготовленные в рамках курсов повышения квалификации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ГАУ </a:t>
            </a:r>
            <a:r>
              <a:rPr lang="ru-RU" sz="1400" dirty="0" smtClean="0">
                <a:solidFill>
                  <a:srgbClr val="002060"/>
                </a:solidFill>
              </a:rPr>
              <a:t>ДПО РС (Я) «ИРПО» по дополнительной профессиональной программе «Внедрение бережливых технологий в деятельность образовательных учреждений и педагогов» в объеме 24 часов. Удостоверение о повышении квалификации под № 140400132019, регистрационный номер 5700 от 12.04.2024 г.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-142900"/>
            <a:ext cx="3601077" cy="4635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74892">
            <a:off x="134050" y="672274"/>
            <a:ext cx="2557464" cy="3836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74137">
            <a:off x="6189798" y="167161"/>
            <a:ext cx="2700009" cy="3884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3130870"/>
            <a:ext cx="2643206" cy="372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2428868"/>
            <a:ext cx="3214710" cy="434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8050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734744" cy="9087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2. Результаты 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учебной деятельности по итогам мониторинга ПОО 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(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общеобразовательный цикл)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80728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Качество знаний обучающихся по программам ПКР – выше 50%; имеется положительная динамика качества знаний.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Итоги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за 5 лет по истории: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2019-2020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  успеваемость  100 %          качество 51%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2020-2021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  успеваемость  100 %          качество 50%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2021-2022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  успеваемость  100 %          качество 53%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2022-2023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  успеваемость  100 %          качество 54%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2023-2024уч. год (1 полугодие) 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100 %          качество 54% 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итого:                                                      </a:t>
            </a:r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успеваемость </a:t>
            </a:r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100%            качество 52,4% </a:t>
            </a:r>
          </a:p>
          <a:p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Итоги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за 5 лет по обществознанию: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2019-2020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  успеваемость  100 %          качество 58%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2020-2021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  успеваемость  100 %          качество 64%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2021-2022уч. год                                    успеваемость  100 %          качество 63%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2022-2023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  успеваемость  100 %          качество 65%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2023-2024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(1 полугодие)          успеваемость  100 %          качество 67% 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итого:                                                      успеваемость 100%            качество 63,4%</a:t>
            </a:r>
            <a:endParaRPr lang="ru-RU" b="1" u="sng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1584176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3</a:t>
            </a:r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. Результаты </a:t>
            </a: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освоения обучающимися образовательных программ по итогам мониторинга системы </a:t>
            </a:r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образования (общеобразовательный </a:t>
            </a: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цикл)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6397" y="1124744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3.3.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По итогам мониторинга промежуточных аттестаций по преподаваемым дисциплинам положительных результатов в освоении образовательных программ достигли выше 60 % обучающихся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: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Итоги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промежуточных аттестаций за 5 лет по истории: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2019-2020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успеваемость     100%,           качество 61%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2020-2021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успеваемость     100%            качество 63%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2021-2022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успеваемость     100%            качество  66%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2022-2023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		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100%            качество  66%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2023-2024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(1 полугодие)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100%            качество  65 % 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итого</a:t>
            </a:r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:                                                  успеваемость     100%            качество   64% </a:t>
            </a:r>
          </a:p>
          <a:p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Итоги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промежуточных аттестаций за 5 лет по обществознанию: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2014-2015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успеваемость  100 %          качество 68%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2015-2016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успеваемость  100 %          качество 64%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2016-2017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успеваемость  100 %          качество 70%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2017-2018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                                успеваемость  100 %          качество 71%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2018-2019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(1 полугодие)        успеваемость   100 %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качество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75% 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итого:                                                    успеваемость   100%          </a:t>
            </a:r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качество </a:t>
            </a:r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69,6</a:t>
            </a:r>
            <a:endParaRPr lang="ru-RU" b="1" u="sng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4294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/>
            </a:r>
            <a:b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4.  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a:t>
            </a: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357298"/>
            <a:ext cx="91440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	</a:t>
            </a:r>
            <a:r>
              <a:rPr lang="ru-RU" sz="2000" b="1" u="sng" dirty="0" smtClean="0">
                <a:solidFill>
                  <a:srgbClr val="002060"/>
                </a:solidFill>
                <a:latin typeface="Arial Narrow" pitchFamily="34" charset="0"/>
              </a:rPr>
              <a:t>Обучающиеся </a:t>
            </a:r>
            <a:r>
              <a:rPr lang="ru-RU" sz="2000" b="1" u="sng" dirty="0" smtClean="0">
                <a:solidFill>
                  <a:srgbClr val="002060"/>
                </a:solidFill>
                <a:latin typeface="Arial Narrow" pitchFamily="34" charset="0"/>
              </a:rPr>
              <a:t>становятся призерами и победителями республиканских,  мероприятий, участвуют во всероссийских и международных </a:t>
            </a:r>
            <a:r>
              <a:rPr lang="ru-RU" sz="2000" b="1" u="sng" dirty="0" smtClean="0">
                <a:solidFill>
                  <a:srgbClr val="002060"/>
                </a:solidFill>
                <a:latin typeface="Arial Narrow" pitchFamily="34" charset="0"/>
              </a:rPr>
              <a:t>мероприятиях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: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XV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Республиканский форум молодых исследователей «Шаг в будущую профессию», посвященная Году науки и технологий Российской Федерации (Республика Саха (Якутия), г. Якутск, 8-9 декабря 2021г.):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Чириков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Владимир Семенович «Из истории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Дальстроя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в Якутии: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Батагайская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олово-обогатительная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фабрика» - рекомендация для участия на международный форум научной молодежи «Шаг в будущее», посвященный 175-летию со дня рождения отца русской авиации Н.Е. Жуковского в г. Москва, 2022 г. 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XVI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Республиканский форум молодых исследователей «Шаг в будущую профессию», посвященный 85-летию первого Президента Республики Саха (Якутия) Михаила Ефимовича Николаева, 1-2 декабря 2022 года): Захаров Дьулустан Семенович, студент группы ТЧ-1 в секции № 1 «История» симпозиума № 4 «Социально-гуманитарные и экономические науки» - проект «Проблемы народного образования в Якутии в трудах дореволюционных исследователей» - Диплом 3 степени </a:t>
            </a:r>
          </a:p>
          <a:p>
            <a:pPr algn="just">
              <a:buBlip>
                <a:blip r:embed="rId2"/>
              </a:buBlip>
            </a:pP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358246" cy="4394749"/>
          </a:xfrm>
        </p:spPr>
        <p:txBody>
          <a:bodyPr/>
          <a:lstStyle/>
          <a:p>
            <a:pPr lvl="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Республиканская </a:t>
            </a:r>
            <a:r>
              <a:rPr lang="ru-RU" sz="2000" dirty="0" err="1" smtClean="0">
                <a:solidFill>
                  <a:srgbClr val="002060"/>
                </a:solidFill>
                <a:latin typeface="Arial Narrow" pitchFamily="34" charset="0"/>
              </a:rPr>
              <a:t>метапредметная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 олимпиада «</a:t>
            </a:r>
            <a:r>
              <a:rPr lang="ru-RU" sz="2000" dirty="0" err="1" smtClean="0">
                <a:solidFill>
                  <a:srgbClr val="002060"/>
                </a:solidFill>
                <a:latin typeface="Arial Narrow" pitchFamily="34" charset="0"/>
              </a:rPr>
              <a:t>Олимпиум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» в декабре 2022 г.: </a:t>
            </a:r>
          </a:p>
          <a:p>
            <a:pPr algn="just"/>
            <a:r>
              <a:rPr lang="ru-RU" sz="2000" dirty="0" err="1" smtClean="0">
                <a:solidFill>
                  <a:srgbClr val="002060"/>
                </a:solidFill>
                <a:latin typeface="Arial Narrow" pitchFamily="34" charset="0"/>
              </a:rPr>
              <a:t>Лоднева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 Дарья Николаевна, 1 место;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Вензель Николай Анатольевич, 2 место.</a:t>
            </a:r>
          </a:p>
          <a:p>
            <a:pPr lvl="0" algn="just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2060"/>
                </a:solidFill>
                <a:latin typeface="Arial Narrow" pitchFamily="34" charset="0"/>
              </a:rPr>
              <a:t>VII</a:t>
            </a:r>
            <a:r>
              <a:rPr lang="sah-RU" sz="2000" dirty="0" smtClean="0">
                <a:solidFill>
                  <a:srgbClr val="002060"/>
                </a:solidFill>
                <a:latin typeface="Arial Narrow" pitchFamily="34" charset="0"/>
              </a:rPr>
              <a:t> международный конкурс исследовательских и творческих проектов “Я – исследователь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» 2024 год: Ребров Дмитрий Петрович в номинации «Исследовательский проект»  - «К вопросу истории создания Якутского промышленного техникума» - Диплом 1 степени</a:t>
            </a:r>
          </a:p>
          <a:p>
            <a:endParaRPr lang="ru-RU" dirty="0"/>
          </a:p>
        </p:txBody>
      </p:sp>
      <p:pic>
        <p:nvPicPr>
          <p:cNvPr id="4" name="Picture 2" descr="C:\Users\user\Downloads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429000"/>
            <a:ext cx="4640417" cy="3283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3753</TotalTime>
  <Words>1529</Words>
  <Application>Microsoft Office PowerPoint</Application>
  <PresentationFormat>Экран (4:3)</PresentationFormat>
  <Paragraphs>151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Углы</vt:lpstr>
      <vt:lpstr>Игнатьева  Мария  Васильевна,   преподаватель истории и обществознания Государственного автономного профессионального образовательного учреждения  РС (Я) «Якутский промышленный техникум имени Т.Г. Десяткина»  педагогический стаж – 29 лет </vt:lpstr>
      <vt:lpstr>Образование, категория:                                     </vt:lpstr>
      <vt:lpstr>Должность (предмет, профессия, специальность):</vt:lpstr>
      <vt:lpstr>1. Результаты повышения квалификации по профилю педагогической деятельности: </vt:lpstr>
      <vt:lpstr>Слайд 5</vt:lpstr>
      <vt:lpstr>2. Результаты учебной деятельности по итогам мониторинга ПОО  (общеобразовательный цикл)</vt:lpstr>
      <vt:lpstr>3. Результаты освоения обучающимися образовательных программ по итогам мониторинга системы образования (общеобразовательный цикл)</vt:lpstr>
      <vt:lpstr> 4.  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vt:lpstr>
      <vt:lpstr>Слайд 9</vt:lpstr>
      <vt:lpstr>Слайд 10</vt:lpstr>
      <vt:lpstr>Слайд 11</vt:lpstr>
      <vt:lpstr>Слайд 12</vt:lpstr>
      <vt:lpstr>5. Результаты использования новых образовательных технологий:</vt:lpstr>
      <vt:lpstr>Слайд 14</vt:lpstr>
      <vt:lpstr>Кабинет общественных дисциплин. Заведующий – Игнатьева М.В.</vt:lpstr>
      <vt:lpstr>Слайд 16</vt:lpstr>
      <vt:lpstr>Слайд 17</vt:lpstr>
      <vt:lpstr>6. Эффективность работы по программно-методическому сопровождению образовательного процесса</vt:lpstr>
      <vt:lpstr>Слайд 19</vt:lpstr>
      <vt:lpstr>7. Обобщение и распространение в педагогических коллективах опыта практических результатов своей профессиональной деятельности </vt:lpstr>
      <vt:lpstr>Слайд 21</vt:lpstr>
      <vt:lpstr>Слайд 22</vt:lpstr>
      <vt:lpstr>Слайд 23</vt:lpstr>
      <vt:lpstr>8. Результаты участия и продуктивность методической деятельности преподавателя</vt:lpstr>
      <vt:lpstr>Слайд 25</vt:lpstr>
      <vt:lpstr>Слайд 26</vt:lpstr>
      <vt:lpstr>Слайд 27</vt:lpstr>
      <vt:lpstr>Слайд 28</vt:lpstr>
      <vt:lpstr>Слайд 29</vt:lpstr>
      <vt:lpstr>10. Поощрения за профессиональную деятельность 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Игнатьева Мария Васильевна,  преподаватель истории и обществознания Государственного автономного профессионального образовательного учреждения  РС (Я) «Якутский промышленный техникум»</dc:title>
  <dc:creator>История</dc:creator>
  <cp:lastModifiedBy>Пользователь</cp:lastModifiedBy>
  <cp:revision>186</cp:revision>
  <dcterms:created xsi:type="dcterms:W3CDTF">2014-05-08T05:59:50Z</dcterms:created>
  <dcterms:modified xsi:type="dcterms:W3CDTF">2024-05-07T07:15:12Z</dcterms:modified>
</cp:coreProperties>
</file>