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theme/theme8.xml" ContentType="application/vnd.openxmlformats-officedocument.theme+xml"/>
  <Override PartName="/ppt/slideLayouts/slideLayout36.xml" ContentType="application/vnd.openxmlformats-officedocument.presentationml.slideLayout+xml"/>
  <Override PartName="/ppt/theme/theme9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4069" r:id="rId1"/>
    <p:sldMasterId id="2147484111" r:id="rId2"/>
    <p:sldMasterId id="2147484125" r:id="rId3"/>
    <p:sldMasterId id="2147484128" r:id="rId4"/>
    <p:sldMasterId id="2147484130" r:id="rId5"/>
    <p:sldMasterId id="2147484132" r:id="rId6"/>
    <p:sldMasterId id="2147484134" r:id="rId7"/>
    <p:sldMasterId id="2147484137" r:id="rId8"/>
    <p:sldMasterId id="2147484139" r:id="rId9"/>
    <p:sldMasterId id="2147484141" r:id="rId10"/>
    <p:sldMasterId id="2147484154" r:id="rId11"/>
  </p:sldMasterIdLst>
  <p:notesMasterIdLst>
    <p:notesMasterId r:id="rId59"/>
  </p:notesMasterIdLst>
  <p:sldIdLst>
    <p:sldId id="1305" r:id="rId12"/>
    <p:sldId id="429" r:id="rId13"/>
    <p:sldId id="1288" r:id="rId14"/>
    <p:sldId id="1308" r:id="rId15"/>
    <p:sldId id="1309" r:id="rId16"/>
    <p:sldId id="1310" r:id="rId17"/>
    <p:sldId id="1311" r:id="rId18"/>
    <p:sldId id="1307" r:id="rId19"/>
    <p:sldId id="1306" r:id="rId20"/>
    <p:sldId id="1314" r:id="rId21"/>
    <p:sldId id="1315" r:id="rId22"/>
    <p:sldId id="1316" r:id="rId23"/>
    <p:sldId id="1317" r:id="rId24"/>
    <p:sldId id="1312" r:id="rId25"/>
    <p:sldId id="1313" r:id="rId26"/>
    <p:sldId id="1289" r:id="rId27"/>
    <p:sldId id="1291" r:id="rId28"/>
    <p:sldId id="1290" r:id="rId29"/>
    <p:sldId id="1292" r:id="rId30"/>
    <p:sldId id="497" r:id="rId31"/>
    <p:sldId id="473" r:id="rId32"/>
    <p:sldId id="1286" r:id="rId33"/>
    <p:sldId id="1301" r:id="rId34"/>
    <p:sldId id="1295" r:id="rId35"/>
    <p:sldId id="506" r:id="rId36"/>
    <p:sldId id="498" r:id="rId37"/>
    <p:sldId id="504" r:id="rId38"/>
    <p:sldId id="505" r:id="rId39"/>
    <p:sldId id="476" r:id="rId40"/>
    <p:sldId id="430" r:id="rId41"/>
    <p:sldId id="1296" r:id="rId42"/>
    <p:sldId id="482" r:id="rId43"/>
    <p:sldId id="1297" r:id="rId44"/>
    <p:sldId id="1298" r:id="rId45"/>
    <p:sldId id="1302" r:id="rId46"/>
    <p:sldId id="474" r:id="rId47"/>
    <p:sldId id="1299" r:id="rId48"/>
    <p:sldId id="437" r:id="rId49"/>
    <p:sldId id="438" r:id="rId50"/>
    <p:sldId id="500" r:id="rId51"/>
    <p:sldId id="499" r:id="rId52"/>
    <p:sldId id="1300" r:id="rId53"/>
    <p:sldId id="494" r:id="rId54"/>
    <p:sldId id="502" r:id="rId55"/>
    <p:sldId id="443" r:id="rId56"/>
    <p:sldId id="503" r:id="rId57"/>
    <p:sldId id="508" r:id="rId58"/>
  </p:sldIdLst>
  <p:sldSz cx="9144000" cy="6858000" type="screen4x3"/>
  <p:notesSz cx="6858000" cy="9144000"/>
  <p:defaultTextStyle>
    <a:defPPr>
      <a:defRPr lang="ru-RU"/>
    </a:defPPr>
    <a:lvl1pPr marL="0" algn="l" defTabSz="913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86" algn="l" defTabSz="913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72" algn="l" defTabSz="913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358" algn="l" defTabSz="913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143" algn="l" defTabSz="913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922" algn="l" defTabSz="913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716" algn="l" defTabSz="913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505" algn="l" defTabSz="913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286" algn="l" defTabSz="9135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72A7"/>
    <a:srgbClr val="0070C0"/>
    <a:srgbClr val="4093D0"/>
    <a:srgbClr val="C1DCF1"/>
    <a:srgbClr val="B65E05"/>
    <a:srgbClr val="D4A0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9" autoAdjust="0"/>
    <p:restoredTop sz="93979" autoAdjust="0"/>
  </p:normalViewPr>
  <p:slideViewPr>
    <p:cSldViewPr>
      <p:cViewPr varScale="1">
        <p:scale>
          <a:sx n="79" d="100"/>
          <a:sy n="79" d="100"/>
        </p:scale>
        <p:origin x="461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96AD5-7FE3-4E50-A331-877F9646BD37}" type="datetimeFigureOut">
              <a:rPr lang="ru-RU" smtClean="0"/>
              <a:pPr/>
              <a:t>12.01.2022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27AA0-283F-437F-8229-1F30202788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591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86" algn="l" defTabSz="913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72" algn="l" defTabSz="913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358" algn="l" defTabSz="913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143" algn="l" defTabSz="913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922" algn="l" defTabSz="913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716" algn="l" defTabSz="913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505" algn="l" defTabSz="913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286" algn="l" defTabSz="9135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.png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01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7123C-DFC8-4900-9470-BB627017D2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017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3600" y="866775"/>
            <a:ext cx="5456238" cy="40909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7002" y="5328760"/>
            <a:ext cx="5925876" cy="3341443"/>
          </a:xfrm>
          <a:noFill/>
          <a:ln/>
        </p:spPr>
        <p:txBody>
          <a:bodyPr/>
          <a:lstStyle/>
          <a:p>
            <a:pPr eaLnBrk="1" hangingPunct="1"/>
            <a:r>
              <a:rPr lang="ru-RU"/>
              <a:t>Заполнить все пробелы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444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B7B02-F51D-455D-9371-0F2586455AD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450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73E98-D24D-4638-BDEF-0231B2D373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4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380D4-2922-4153-861F-3B1BE055CD3F}" type="slidenum">
              <a:rPr kumimoji="0" lang="ru-RU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3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413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Выделяют три уровня детализации:  Макроуровень.  На этом уровне описывают ПСЦ на уровне федерального министерства. Параметрами оценки потока на этом уровне могут быть – конфигурация взаимодействий, макроэкономические параметры, логистика и др.  Средний уровень. На этом уровне описываются ПСЦ на региональном уровне. Параметрами оценки на этом уровне могут быть: время такта и время цикла, виды и размеры потерь, объемы информации, информационные потоки и др..  Микроуровень. На этом уровне описываются ПСЦ на конкретных рабочих местах в рамках организации. Параметрами оценки на этом уровне могут быть и параметры среднего уровня и дополнительные: виды оборудования и его расположение, количество персонала, 6 его перемещение и расстановка, размер занимаемых площадей и др. В данном документе процесс построения карты потока рассматривается на микроуровне.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7AA0-283F-437F-8229-1F30202788F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667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103428" name="Номер слайда 3"/>
          <p:cNvSpPr txBox="1">
            <a:spLocks noGrp="1"/>
          </p:cNvSpPr>
          <p:nvPr/>
        </p:nvSpPr>
        <p:spPr bwMode="auto">
          <a:xfrm>
            <a:off x="3885275" y="8684899"/>
            <a:ext cx="2971092" cy="45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/>
            <a:fld id="{F50BF8FB-2FE1-42D1-9B57-127B2BE8BB72}" type="slidenum">
              <a:rPr lang="ru-RU" sz="1200">
                <a:solidFill>
                  <a:prstClr val="black"/>
                </a:solidFill>
              </a:rPr>
              <a:pPr algn="r" defTabSz="914400"/>
              <a:t>21</a:t>
            </a:fld>
            <a:endParaRPr lang="ru-RU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34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lnSpc>
                <a:spcPct val="110000"/>
              </a:lnSpc>
              <a:spcBef>
                <a:spcPct val="1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lnSpc>
                <a:spcPct val="110000"/>
              </a:lnSpc>
              <a:spcBef>
                <a:spcPct val="10000"/>
              </a:spcBef>
              <a:buBlip>
                <a:blip r:embed="rId3"/>
              </a:buBlip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buBlip>
                <a:blip r:embed="rId4"/>
              </a:buBlip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ACF3B718-3F35-4717-8528-EF5D239035DD}" type="slidenum">
              <a:rPr lang="ru-RU" altLang="ru-RU" smtClean="0">
                <a:solidFill>
                  <a:schemeClr val="accent2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24</a:t>
            </a:fld>
            <a:endParaRPr lang="ru-RU" altLang="ru-RU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14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D8501-3B49-49BD-834F-769B3A01D1A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218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103428" name="Номер слайда 3"/>
          <p:cNvSpPr txBox="1">
            <a:spLocks noGrp="1"/>
          </p:cNvSpPr>
          <p:nvPr/>
        </p:nvSpPr>
        <p:spPr bwMode="auto">
          <a:xfrm>
            <a:off x="3885275" y="8684899"/>
            <a:ext cx="2971092" cy="45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/>
            <a:fld id="{F50BF8FB-2FE1-42D1-9B57-127B2BE8BB72}" type="slidenum">
              <a:rPr lang="ru-RU" sz="1200">
                <a:solidFill>
                  <a:prstClr val="black"/>
                </a:solidFill>
              </a:rPr>
              <a:pPr algn="r" defTabSz="914400"/>
              <a:t>36</a:t>
            </a:fld>
            <a:endParaRPr lang="ru-RU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05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103428" name="Номер слайда 3"/>
          <p:cNvSpPr txBox="1">
            <a:spLocks noGrp="1"/>
          </p:cNvSpPr>
          <p:nvPr/>
        </p:nvSpPr>
        <p:spPr bwMode="auto">
          <a:xfrm>
            <a:off x="3885275" y="8684899"/>
            <a:ext cx="2971092" cy="45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/>
            <a:fld id="{F50BF8FB-2FE1-42D1-9B57-127B2BE8BB72}" type="slidenum">
              <a:rPr lang="ru-RU" sz="1200">
                <a:solidFill>
                  <a:prstClr val="black"/>
                </a:solidFill>
              </a:rPr>
              <a:pPr algn="r" defTabSz="914400"/>
              <a:t>37</a:t>
            </a:fld>
            <a:endParaRPr lang="ru-RU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45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9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47529-343F-43BB-BB2F-3AB6A20200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015719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CE2CB-80FE-42D8-8FD6-A9DE78A987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605826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9" y="0"/>
            <a:ext cx="6167437" cy="6273800"/>
          </a:xfrm>
        </p:spPr>
        <p:txBody>
          <a:bodyPr vert="eaVert"/>
          <a:lstStyle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EA5C8-7A42-4DE9-B16B-F8EDD754917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317507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4" y="0"/>
            <a:ext cx="7632700" cy="962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4" y="1125538"/>
            <a:ext cx="8424862" cy="5148262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67281-D162-43F2-91E7-697D77925B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7003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2007 Titl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597670"/>
            <a:ext cx="8648700" cy="332399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44800" y="2091619"/>
            <a:ext cx="8648700" cy="1778949"/>
          </a:xfrm>
        </p:spPr>
        <p:txBody>
          <a:bodyPr>
            <a:spAutoFit/>
          </a:bodyPr>
          <a:lstStyle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_tradnl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A3265-4D1B-4A6A-AF21-B345C30249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750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ATK2007 Blan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F53B4-EACB-4A32-828F-1DA5BF6C27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047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TK2007 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36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93690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6" y="2181227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5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5548537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1507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60396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4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1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3592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060BA-5E79-49D0-B980-0345B045F6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282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09191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9643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6722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01588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7107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2337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0" y="0"/>
            <a:ext cx="2105025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4" y="0"/>
            <a:ext cx="6167437" cy="6273800"/>
          </a:xfrm>
        </p:spPr>
        <p:txBody>
          <a:bodyPr vert="eaVert"/>
          <a:lstStyle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8729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1971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858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827365"/>
            <a:ext cx="5711825" cy="1583916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5059671"/>
            <a:ext cx="5711825" cy="3792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название площадки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610804"/>
            <a:ext cx="5711825" cy="2910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5898539"/>
            <a:ext cx="5711825" cy="3792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12423158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7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123F8-C7BF-440A-BDBE-BF7C79A747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053350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3061985"/>
            <a:ext cx="5508152" cy="13492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 smtClean="0"/>
              <a:t>Перебивочный</a:t>
            </a:r>
            <a:r>
              <a:rPr lang="ru-RU" dirty="0" smtClean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650662"/>
            <a:ext cx="5508152" cy="76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566707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6085526"/>
            <a:ext cx="4014788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8" y="6100237"/>
            <a:ext cx="561975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75201"/>
            <a:ext cx="6561138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966680"/>
            <a:ext cx="4014788" cy="328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9" y="1966679"/>
            <a:ext cx="3940175" cy="3272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163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6085526"/>
            <a:ext cx="4014788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8" y="6100237"/>
            <a:ext cx="561975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75201"/>
            <a:ext cx="6561138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966679"/>
            <a:ext cx="4014788" cy="1639201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808539" y="1966679"/>
            <a:ext cx="3940175" cy="1639201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3750285"/>
            <a:ext cx="4014788" cy="1639201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8539" y="3750285"/>
            <a:ext cx="3940175" cy="1639201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98706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966679"/>
            <a:ext cx="4014788" cy="244460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mtClean="0"/>
              <a:t>Вставка диаграммы</a:t>
            </a:r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9" y="1966679"/>
            <a:ext cx="3940175" cy="244460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mtClean="0"/>
              <a:t>Вставка диаграммы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6085526"/>
            <a:ext cx="4014788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8" y="6100237"/>
            <a:ext cx="561975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75201"/>
            <a:ext cx="6561138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4639670"/>
            <a:ext cx="4014788" cy="1015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4634836"/>
            <a:ext cx="3940174" cy="1015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94737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966679"/>
            <a:ext cx="4014788" cy="37316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966679"/>
            <a:ext cx="3940174" cy="37316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6085526"/>
            <a:ext cx="4014788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8" y="6100237"/>
            <a:ext cx="561975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75201"/>
            <a:ext cx="6561138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471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966679"/>
            <a:ext cx="3940175" cy="3340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mtClean="0"/>
              <a:t>Вставка диаграммы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966679"/>
            <a:ext cx="4014788" cy="32749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6085526"/>
            <a:ext cx="4014788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8" y="6100237"/>
            <a:ext cx="561975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75201"/>
            <a:ext cx="6561138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021940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1966679"/>
            <a:ext cx="4860925" cy="16972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1" y="5979187"/>
            <a:ext cx="4860925" cy="30361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1" y="4712779"/>
            <a:ext cx="4860925" cy="12606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Основная информация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1" y="4107670"/>
            <a:ext cx="4860925" cy="3036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ФИО</a:t>
            </a:r>
            <a:endParaRPr lang="ru-RU" dirty="0"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1" y="4411282"/>
            <a:ext cx="4860925" cy="3036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507152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19760" t="20378" r="11069" b="63089"/>
          <a:stretch>
            <a:fillRect/>
          </a:stretch>
        </p:blipFill>
        <p:spPr bwMode="auto">
          <a:xfrm>
            <a:off x="11729" y="190514"/>
            <a:ext cx="9132277" cy="1844675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 l="43388" t="65187" r="11069" b="12440"/>
          <a:stretch>
            <a:fillRect/>
          </a:stretch>
        </p:blipFill>
        <p:spPr bwMode="auto">
          <a:xfrm>
            <a:off x="3864224" y="4676790"/>
            <a:ext cx="5292969" cy="2195513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</p:pic>
    </p:spTree>
    <p:extLst>
      <p:ext uri="{BB962C8B-B14F-4D97-AF65-F5344CB8AC3E}">
        <p14:creationId xmlns:p14="http://schemas.microsoft.com/office/powerpoint/2010/main" val="250744548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90575"/>
          </a:xfrm>
          <a:prstGeom prst="rect">
            <a:avLst/>
          </a:prstGeom>
        </p:spPr>
        <p:txBody>
          <a:bodyPr lIns="91357" tIns="45678" rIns="91357" bIns="45678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3474338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5" y="4406933"/>
            <a:ext cx="7772400" cy="1362075"/>
          </a:xfrm>
          <a:prstGeom prst="rect">
            <a:avLst/>
          </a:prstGeom>
        </p:spPr>
        <p:txBody>
          <a:bodyPr lIns="91357" tIns="45678" rIns="91357" bIns="45678"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35" y="290673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86" indent="0">
              <a:buNone/>
              <a:defRPr sz="1800"/>
            </a:lvl2pPr>
            <a:lvl3pPr marL="913572" indent="0">
              <a:buNone/>
              <a:defRPr sz="1600"/>
            </a:lvl3pPr>
            <a:lvl4pPr marL="1370358" indent="0">
              <a:buNone/>
              <a:defRPr sz="1400"/>
            </a:lvl4pPr>
            <a:lvl5pPr marL="1827143" indent="0">
              <a:buNone/>
              <a:defRPr sz="1400"/>
            </a:lvl5pPr>
            <a:lvl6pPr marL="2283922" indent="0">
              <a:buNone/>
              <a:defRPr sz="1400"/>
            </a:lvl6pPr>
            <a:lvl7pPr marL="2740716" indent="0">
              <a:buNone/>
              <a:defRPr sz="1400"/>
            </a:lvl7pPr>
            <a:lvl8pPr marL="3197505" indent="0">
              <a:buNone/>
              <a:defRPr sz="1400"/>
            </a:lvl8pPr>
            <a:lvl9pPr marL="3654286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0471264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7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85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E5964-09F0-44C2-9344-96DA9436EB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1144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90575"/>
          </a:xfrm>
          <a:prstGeom prst="rect">
            <a:avLst/>
          </a:prstGeom>
        </p:spPr>
        <p:txBody>
          <a:bodyPr lIns="91357" tIns="45678" rIns="91357" bIns="45678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3" y="1600214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2338" y="1600214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4563884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57" tIns="45678" rIns="91357" bIns="45678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6" indent="0">
              <a:buNone/>
              <a:defRPr sz="2000" b="1"/>
            </a:lvl2pPr>
            <a:lvl3pPr marL="913572" indent="0">
              <a:buNone/>
              <a:defRPr sz="1800" b="1"/>
            </a:lvl3pPr>
            <a:lvl4pPr marL="1370358" indent="0">
              <a:buNone/>
              <a:defRPr sz="1600" b="1"/>
            </a:lvl4pPr>
            <a:lvl5pPr marL="1827143" indent="0">
              <a:buNone/>
              <a:defRPr sz="1600" b="1"/>
            </a:lvl5pPr>
            <a:lvl6pPr marL="2283922" indent="0">
              <a:buNone/>
              <a:defRPr sz="1600" b="1"/>
            </a:lvl6pPr>
            <a:lvl7pPr marL="2740716" indent="0">
              <a:buNone/>
              <a:defRPr sz="1600" b="1"/>
            </a:lvl7pPr>
            <a:lvl8pPr marL="3197505" indent="0">
              <a:buNone/>
              <a:defRPr sz="1600" b="1"/>
            </a:lvl8pPr>
            <a:lvl9pPr marL="365428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29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6" indent="0">
              <a:buNone/>
              <a:defRPr sz="2000" b="1"/>
            </a:lvl2pPr>
            <a:lvl3pPr marL="913572" indent="0">
              <a:buNone/>
              <a:defRPr sz="1800" b="1"/>
            </a:lvl3pPr>
            <a:lvl4pPr marL="1370358" indent="0">
              <a:buNone/>
              <a:defRPr sz="1600" b="1"/>
            </a:lvl4pPr>
            <a:lvl5pPr marL="1827143" indent="0">
              <a:buNone/>
              <a:defRPr sz="1600" b="1"/>
            </a:lvl5pPr>
            <a:lvl6pPr marL="2283922" indent="0">
              <a:buNone/>
              <a:defRPr sz="1600" b="1"/>
            </a:lvl6pPr>
            <a:lvl7pPr marL="2740716" indent="0">
              <a:buNone/>
              <a:defRPr sz="1600" b="1"/>
            </a:lvl7pPr>
            <a:lvl8pPr marL="3197505" indent="0">
              <a:buNone/>
              <a:defRPr sz="1600" b="1"/>
            </a:lvl8pPr>
            <a:lvl9pPr marL="365428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29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159882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90575"/>
          </a:xfrm>
          <a:prstGeom prst="rect">
            <a:avLst/>
          </a:prstGeom>
        </p:spPr>
        <p:txBody>
          <a:bodyPr lIns="91357" tIns="45678" rIns="91357" bIns="45678"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9579567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51389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1" y="273050"/>
            <a:ext cx="3008435" cy="1162050"/>
          </a:xfrm>
          <a:prstGeom prst="rect">
            <a:avLst/>
          </a:prstGeom>
        </p:spPr>
        <p:txBody>
          <a:bodyPr lIns="91357" tIns="45678" rIns="91357" bIns="45678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38" y="27305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1" y="1435102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86" indent="0">
              <a:buNone/>
              <a:defRPr sz="1200"/>
            </a:lvl2pPr>
            <a:lvl3pPr marL="913572" indent="0">
              <a:buNone/>
              <a:defRPr sz="1000"/>
            </a:lvl3pPr>
            <a:lvl4pPr marL="1370358" indent="0">
              <a:buNone/>
              <a:defRPr sz="900"/>
            </a:lvl4pPr>
            <a:lvl5pPr marL="1827143" indent="0">
              <a:buNone/>
              <a:defRPr sz="900"/>
            </a:lvl5pPr>
            <a:lvl6pPr marL="2283922" indent="0">
              <a:buNone/>
              <a:defRPr sz="900"/>
            </a:lvl6pPr>
            <a:lvl7pPr marL="2740716" indent="0">
              <a:buNone/>
              <a:defRPr sz="900"/>
            </a:lvl7pPr>
            <a:lvl8pPr marL="3197505" indent="0">
              <a:buNone/>
              <a:defRPr sz="900"/>
            </a:lvl8pPr>
            <a:lvl9pPr marL="365428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1856022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  <a:prstGeom prst="rect">
            <a:avLst/>
          </a:prstGeom>
        </p:spPr>
        <p:txBody>
          <a:bodyPr lIns="91357" tIns="45678" rIns="91357" bIns="45678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86" indent="0">
              <a:buNone/>
              <a:defRPr sz="2800"/>
            </a:lvl2pPr>
            <a:lvl3pPr marL="913572" indent="0">
              <a:buNone/>
              <a:defRPr sz="2400"/>
            </a:lvl3pPr>
            <a:lvl4pPr marL="1370358" indent="0">
              <a:buNone/>
              <a:defRPr sz="2000"/>
            </a:lvl4pPr>
            <a:lvl5pPr marL="1827143" indent="0">
              <a:buNone/>
              <a:defRPr sz="2000"/>
            </a:lvl5pPr>
            <a:lvl6pPr marL="2283922" indent="0">
              <a:buNone/>
              <a:defRPr sz="2000"/>
            </a:lvl6pPr>
            <a:lvl7pPr marL="2740716" indent="0">
              <a:buNone/>
              <a:defRPr sz="2000"/>
            </a:lvl7pPr>
            <a:lvl8pPr marL="3197505" indent="0">
              <a:buNone/>
              <a:defRPr sz="2000"/>
            </a:lvl8pPr>
            <a:lvl9pPr marL="3654286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86" indent="0">
              <a:buNone/>
              <a:defRPr sz="1200"/>
            </a:lvl2pPr>
            <a:lvl3pPr marL="913572" indent="0">
              <a:buNone/>
              <a:defRPr sz="1000"/>
            </a:lvl3pPr>
            <a:lvl4pPr marL="1370358" indent="0">
              <a:buNone/>
              <a:defRPr sz="900"/>
            </a:lvl4pPr>
            <a:lvl5pPr marL="1827143" indent="0">
              <a:buNone/>
              <a:defRPr sz="900"/>
            </a:lvl5pPr>
            <a:lvl6pPr marL="2283922" indent="0">
              <a:buNone/>
              <a:defRPr sz="900"/>
            </a:lvl6pPr>
            <a:lvl7pPr marL="2740716" indent="0">
              <a:buNone/>
              <a:defRPr sz="900"/>
            </a:lvl7pPr>
            <a:lvl8pPr marL="3197505" indent="0">
              <a:buNone/>
              <a:defRPr sz="900"/>
            </a:lvl8pPr>
            <a:lvl9pPr marL="365428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9792629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90575"/>
          </a:xfrm>
          <a:prstGeom prst="rect">
            <a:avLst/>
          </a:prstGeom>
        </p:spPr>
        <p:txBody>
          <a:bodyPr lIns="91357" tIns="45678" rIns="91357" bIns="45678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9855119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 lIns="91357" tIns="45678" rIns="91357" bIns="45678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19" y="274639"/>
            <a:ext cx="6031523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4786026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1" y="293693"/>
            <a:ext cx="1674934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64"/>
            <a:ext cx="7866062" cy="1223963"/>
          </a:xfrm>
          <a:prstGeom prst="rect">
            <a:avLst/>
          </a:prstGeom>
          <a:ln/>
          <a:effectLst/>
        </p:spPr>
        <p:txBody>
          <a:bodyPr lIns="91357" tIns="45678" rIns="91357" bIns="45678"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789363"/>
            <a:ext cx="6653212" cy="647700"/>
          </a:xfrm>
        </p:spPr>
        <p:txBody>
          <a:bodyPr anchor="ctr"/>
          <a:lstStyle>
            <a:lvl1pPr marL="0" indent="0"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02954995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2181225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5" y="3284538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5024338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5EDAD-D65E-4BB3-9FBE-F2E0E0B556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394347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53181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98313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0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70490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0297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0642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2060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2454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6623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8916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0" y="0"/>
            <a:ext cx="2105025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167437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264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6" y="0"/>
            <a:ext cx="7850188" cy="962025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77F90-719D-4399-80D5-45551D0A97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161789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2921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460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8E203-A992-45BB-8094-A83903CA18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243465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74633-CDD4-400A-ABD6-D0B0598E47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529792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4B9DF-6CD9-4845-AD08-952F6924A1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07084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10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38.xml"/><Relationship Id="rId16" Type="http://schemas.openxmlformats.org/officeDocument/2006/relationships/tags" Target="../tags/tag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6.xml"/><Relationship Id="rId19" Type="http://schemas.openxmlformats.org/officeDocument/2006/relationships/hyperlink" Target="http://www.rosatom.ru/" TargetMode="Externa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vmlDrawing" Target="../drawings/vmlDrawing1.vml"/><Relationship Id="rId22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0374" y="6448466"/>
            <a:ext cx="62718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9E84D43-8340-4471-9923-D8F6659B665E}" type="slidenum">
              <a:rPr lang="ru-RU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929" y="1125538"/>
            <a:ext cx="8424497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924" y="0"/>
            <a:ext cx="763172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</a:p>
        </p:txBody>
      </p:sp>
      <p:pic>
        <p:nvPicPr>
          <p:cNvPr id="2053" name="navigation8" descr="ujkm,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417" y="106363"/>
            <a:ext cx="88802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505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  <p:sldLayoutId id="2147484083" r:id="rId14"/>
    <p:sldLayoutId id="2147484084" r:id="rId15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9"/>
        </a:buBlip>
        <a:defRPr sz="16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20"/>
        </a:buBlip>
        <a:defRPr sz="1400">
          <a:solidFill>
            <a:schemeClr val="tx1"/>
          </a:solidFill>
          <a:latin typeface="Calibri" panose="020F0502020204030204" pitchFamily="34" charset="0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20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ocuments\1-Работа и Бизнес\РОСАТОМ\ПСР\2-ВОВОЛЕЧЕННОСТЬ ИДЕОЛОГИЯ МОТИВАЦИЯ ЦЕННОСТИ\Бренд ПСР\Логотип - стрелка.bmp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81708" y="95250"/>
            <a:ext cx="10228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7" name="Rectangle 11" hidden="1"/>
          <p:cNvGraphicFramePr>
            <a:graphicFrameLocks/>
          </p:cNvGraphicFramePr>
          <p:nvPr>
            <p:custDataLst>
              <p:tags r:id="rId15"/>
            </p:custDataLst>
          </p:nvPr>
        </p:nvGraphicFramePr>
        <p:xfrm>
          <a:off x="0" y="0"/>
          <a:ext cx="1465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think-cell Slide" r:id="rId18" imgW="0" imgH="0" progId="">
                  <p:embed/>
                </p:oleObj>
              </mc:Choice>
              <mc:Fallback>
                <p:oleObj name="think-cell Slide" r:id="rId18" imgW="0" imgH="0" progId="">
                  <p:embed/>
                  <p:pic>
                    <p:nvPicPr>
                      <p:cNvPr id="1027" name="Rectangle 1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8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457200" y="160021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7" tIns="45678" rIns="91357" bIns="456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2" name="Text Box 3">
            <a:hlinkClick r:id="rId19"/>
          </p:cNvPr>
          <p:cNvSpPr txBox="1">
            <a:spLocks noChangeArrowheads="1"/>
          </p:cNvSpPr>
          <p:nvPr/>
        </p:nvSpPr>
        <p:spPr bwMode="auto">
          <a:xfrm>
            <a:off x="4114800" y="6600840"/>
            <a:ext cx="1351332" cy="1692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dirty="0" err="1">
                <a:solidFill>
                  <a:srgbClr val="003274"/>
                </a:solidFill>
                <a:hlinkClick r:id="rId19"/>
              </a:rPr>
              <a:t>www</a:t>
            </a:r>
            <a:r>
              <a:rPr lang="ru-RU" sz="1100" dirty="0">
                <a:solidFill>
                  <a:srgbClr val="003274"/>
                </a:solidFill>
                <a:hlinkClick r:id="rId19"/>
              </a:rPr>
              <a:t>.</a:t>
            </a:r>
            <a:r>
              <a:rPr lang="en-US" sz="1100" dirty="0" err="1">
                <a:solidFill>
                  <a:srgbClr val="003274"/>
                </a:solidFill>
                <a:hlinkClick r:id="rId19"/>
              </a:rPr>
              <a:t>ps</a:t>
            </a:r>
            <a:r>
              <a:rPr lang="en-US" sz="1100" dirty="0">
                <a:solidFill>
                  <a:srgbClr val="003274"/>
                </a:solidFill>
                <a:hlinkClick r:id="rId19"/>
              </a:rPr>
              <a:t>-</a:t>
            </a:r>
            <a:r>
              <a:rPr lang="ru-RU" sz="1100" dirty="0">
                <a:solidFill>
                  <a:srgbClr val="003274"/>
                </a:solidFill>
                <a:hlinkClick r:id="rId19"/>
              </a:rPr>
              <a:t>rosatom.ru</a:t>
            </a:r>
            <a:r>
              <a:rPr lang="ru-RU" sz="1100" dirty="0">
                <a:solidFill>
                  <a:srgbClr val="003274"/>
                </a:solidFill>
              </a:rPr>
              <a:t> </a:t>
            </a:r>
          </a:p>
        </p:txBody>
      </p:sp>
      <p:sp>
        <p:nvSpPr>
          <p:cNvPr id="1030" name="Line 15"/>
          <p:cNvSpPr>
            <a:spLocks noChangeShapeType="1"/>
          </p:cNvSpPr>
          <p:nvPr/>
        </p:nvSpPr>
        <p:spPr bwMode="auto">
          <a:xfrm>
            <a:off x="457200" y="6513513"/>
            <a:ext cx="8229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lg" len="lg"/>
            <a:tailEnd type="none" w="lg" len="lg"/>
          </a:ln>
        </p:spPr>
        <p:txBody>
          <a:bodyPr wrap="none" lIns="91357" tIns="91357" rIns="91357" bIns="91357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414142"/>
              </a:solidFill>
            </a:endParaRPr>
          </a:p>
        </p:txBody>
      </p:sp>
      <p:sp>
        <p:nvSpPr>
          <p:cNvPr id="1031" name="Line 16"/>
          <p:cNvSpPr>
            <a:spLocks noChangeShapeType="1"/>
          </p:cNvSpPr>
          <p:nvPr/>
        </p:nvSpPr>
        <p:spPr bwMode="auto">
          <a:xfrm>
            <a:off x="316523" y="958850"/>
            <a:ext cx="8229600" cy="0"/>
          </a:xfrm>
          <a:prstGeom prst="line">
            <a:avLst/>
          </a:prstGeom>
          <a:noFill/>
          <a:ln w="34925">
            <a:solidFill>
              <a:srgbClr val="FFC000"/>
            </a:solidFill>
            <a:round/>
            <a:headEnd type="none" w="lg" len="lg"/>
            <a:tailEnd type="none" w="lg" len="lg"/>
          </a:ln>
        </p:spPr>
        <p:txBody>
          <a:bodyPr wrap="none" lIns="91357" tIns="91357" rIns="91357" bIns="91357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414142"/>
              </a:solidFill>
            </a:endParaRPr>
          </a:p>
        </p:txBody>
      </p:sp>
      <p:sp>
        <p:nvSpPr>
          <p:cNvPr id="1032" name="Text Box 18"/>
          <p:cNvSpPr txBox="1">
            <a:spLocks noChangeArrowheads="1"/>
          </p:cNvSpPr>
          <p:nvPr/>
        </p:nvSpPr>
        <p:spPr bwMode="auto">
          <a:xfrm>
            <a:off x="8546123" y="6673850"/>
            <a:ext cx="175846" cy="13335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2FEFD62-06D1-4FF0-804A-6E2A5566B577}" type="slidenum">
              <a:rPr lang="ru-RU" sz="900" b="0" smtClean="0">
                <a:solidFill>
                  <a:srgbClr val="414142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900" b="0">
              <a:solidFill>
                <a:srgbClr val="414142"/>
              </a:solidFill>
            </a:endParaRPr>
          </a:p>
        </p:txBody>
      </p:sp>
      <p:pic>
        <p:nvPicPr>
          <p:cNvPr id="1033" name="navigation8" descr="ujkm,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005404" y="106363"/>
            <a:ext cx="88802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817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  <p:sldLayoutId id="2147484153" r:id="rId12"/>
  </p:sldLayoutIdLst>
  <p:transition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5pPr>
      <a:lvl6pPr marL="456786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6pPr>
      <a:lvl7pPr marL="913572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7pPr>
      <a:lvl8pPr marL="137035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8pPr>
      <a:lvl9pPr marL="182714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358449" indent="-358449" algn="l" rtl="0" eaLnBrk="0" fontAlgn="base" hangingPunct="0">
        <a:spcBef>
          <a:spcPct val="40000"/>
        </a:spcBef>
        <a:spcAft>
          <a:spcPct val="20000"/>
        </a:spcAft>
        <a:buBlip>
          <a:blip r:embed="rId21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621736" indent="-261700" algn="l" rtl="0" eaLnBrk="0" fontAlgn="base" hangingPunct="0">
        <a:spcBef>
          <a:spcPct val="0"/>
        </a:spcBef>
        <a:spcAft>
          <a:spcPct val="20000"/>
        </a:spcAft>
        <a:buBlip>
          <a:blip r:embed="rId22"/>
        </a:buBlip>
        <a:defRPr sz="1600">
          <a:solidFill>
            <a:schemeClr val="tx1"/>
          </a:solidFill>
          <a:latin typeface="+mn-lt"/>
          <a:cs typeface="+mn-cs"/>
        </a:defRPr>
      </a:lvl2pPr>
      <a:lvl3pPr marL="891366" indent="-268045" algn="l" rtl="0" eaLnBrk="0" fontAlgn="base" hangingPunct="0">
        <a:spcBef>
          <a:spcPct val="0"/>
        </a:spcBef>
        <a:spcAft>
          <a:spcPct val="30000"/>
        </a:spcAft>
        <a:buBlip>
          <a:blip r:embed="rId22"/>
        </a:buBlip>
        <a:defRPr sz="1600">
          <a:solidFill>
            <a:schemeClr val="tx1"/>
          </a:solidFill>
          <a:latin typeface="+mn-lt"/>
          <a:cs typeface="+mn-cs"/>
        </a:defRPr>
      </a:lvl3pPr>
      <a:lvl4pPr marL="1663780" indent="-228392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071396" indent="-228392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528180" indent="-228392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84969" indent="-228392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41753" indent="-228392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98541" indent="-228392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6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72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58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43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22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16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05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86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06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  <p:sldLayoutId id="2147484167" r:id="rId1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7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4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4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62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  <p:sldLayoutId id="2147484123" r:id="rId12"/>
    <p:sldLayoutId id="2147484124" r:id="rId1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64096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575201"/>
            <a:ext cx="816864" cy="139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2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2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6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5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0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2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oleObject" Target="../embeddings/oleObject2.bin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8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Rectangle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3" y="0"/>
          <a:ext cx="158262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r:id="rId7" imgW="0" imgH="0" progId="">
                  <p:embed/>
                </p:oleObj>
              </mc:Choice>
              <mc:Fallback>
                <p:oleObj r:id="rId7" imgW="0" imgH="0" progId="">
                  <p:embed/>
                  <p:pic>
                    <p:nvPicPr>
                      <p:cNvPr id="4098" name="Rectangle 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" y="0"/>
                        <a:ext cx="158262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Прямоугольник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87624" y="2213325"/>
            <a:ext cx="7128792" cy="243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7" tIns="45678" rIns="91357" bIns="45678">
            <a:spAutoFit/>
          </a:bodyPr>
          <a:lstStyle/>
          <a:p>
            <a:pPr marL="0" marR="0" lvl="0" indent="0" algn="ctr" defTabSz="9135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B0C8E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Паспорт (карточка) проекта и картирование потоков создания ценности</a:t>
            </a:r>
          </a:p>
          <a:p>
            <a:pPr marL="0" marR="0" lvl="0" indent="0" algn="ctr" defTabSz="9135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rgbClr val="B0C8E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(второй модуль)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rgbClr val="B0C8E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00" name="a--sw3tSuYwFh9d4syvsTVb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3030" y="6731000"/>
            <a:ext cx="64477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lIns="91357" tIns="45678" rIns="91357" bIns="45678" anchor="ctr"/>
          <a:lstStyle/>
          <a:p>
            <a:pPr marL="0" marR="0" lvl="0" indent="0" algn="l" defTabSz="9135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6882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33038" y="3395666"/>
            <a:ext cx="914400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данном блоке указывается заказчик проекта, процесс, границы процесса, руководитель и команда проекта.</a:t>
            </a:r>
            <a:endParaRPr lang="ru-RU" sz="9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indent="449580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200" b="1" dirty="0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Заказчик проекта </a:t>
            </a: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должностное лицо, заинтересованное в повышении эффективности процесса, утверждающее карточку проекта, план мероприятий по оптимизации процесса, принимающее результаты проекта, отвечающее за обеспечение проекта ресурсами и решение вопросов, выходящих за рамки полномочий руководителя проекта (например, директор, </a:t>
            </a:r>
            <a:r>
              <a:rPr lang="ru-RU" sz="1200" b="1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начальник </a:t>
            </a: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управления и т.д.).</a:t>
            </a:r>
            <a:endParaRPr lang="ru-RU" sz="9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indent="449580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200" b="1" dirty="0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Название процесса </a:t>
            </a: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совокупность операций и шагов, направленных на создание продукта/услуги для внутреннего и/или внешнего заказчика. </a:t>
            </a:r>
            <a:endParaRPr lang="ru-RU" sz="9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indent="449580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200" b="1" dirty="0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Границы процесса </a:t>
            </a: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начальный и конечный этап процесса/фрагмента процесса, в котором будут проводиться улучшения и замеры целевых показателей.</a:t>
            </a:r>
            <a:endParaRPr lang="ru-RU" sz="9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indent="449580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200" b="1" dirty="0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 </a:t>
            </a: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лицо, ответственное за оперативное управление Проектом, достижение целей Проекта, своевременное и точное информирование заказчика Проекта о ходе Проекта, соблюдение сроков и формирование отчетности по результатам реализации этапов Проекта.</a:t>
            </a:r>
            <a:endParaRPr lang="ru-RU" sz="9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indent="449580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200" b="1" dirty="0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Команда проекта </a:t>
            </a: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исполнители Проекта, выполняющие работу по планированию и организации этапов реализации Проекта</a:t>
            </a:r>
            <a:r>
              <a:rPr lang="ru-RU" sz="1200" b="1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40385" indent="449580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endParaRPr lang="ru-RU" sz="1000" b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400" b="1" dirty="0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Данный блок является стандартным и не подлежит каким-либо </a:t>
            </a:r>
            <a:r>
              <a:rPr lang="ru-RU" sz="1400" b="1" dirty="0" smtClean="0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изменениям.</a:t>
            </a:r>
            <a:endParaRPr lang="ru-RU" sz="10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900608" y="1780099"/>
            <a:ext cx="6840760" cy="83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indent="44958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Блок 1: </a:t>
            </a:r>
            <a:endParaRPr lang="ru-RU" b="1" dirty="0" smtClean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385" indent="44958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Вовлеченные лица и рамки проекта»</a:t>
            </a:r>
            <a:endParaRPr lang="ru-RU" sz="1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043608" y="332656"/>
            <a:ext cx="5180781" cy="4286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Шаблон </a:t>
            </a:r>
            <a:r>
              <a:rPr lang="ru-RU" sz="2000" b="1" kern="0" dirty="0" smtClean="0">
                <a:solidFill>
                  <a:srgbClr val="0070C0"/>
                </a:solidFill>
                <a:latin typeface="Arial"/>
                <a:cs typeface="Arial"/>
              </a:rPr>
              <a:t>карточки (п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аспорта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проекта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572000" y="1034251"/>
            <a:ext cx="4248472" cy="2322308"/>
            <a:chOff x="4572000" y="1034251"/>
            <a:chExt cx="4248472" cy="232230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/>
            <a:srcRect t="12719" r="49791" b="35453"/>
            <a:stretch/>
          </p:blipFill>
          <p:spPr>
            <a:xfrm>
              <a:off x="4572000" y="1034251"/>
              <a:ext cx="4248472" cy="23223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Прямоугольник 3"/>
            <p:cNvSpPr/>
            <p:nvPr/>
          </p:nvSpPr>
          <p:spPr>
            <a:xfrm>
              <a:off x="4572000" y="1034251"/>
              <a:ext cx="4248472" cy="8105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74815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39141" y="3757594"/>
            <a:ext cx="9162528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indent="44958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6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05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6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данном блоке указывается ключевой риск – событие, которое может произойти (например, срыв сроков, штрафные </a:t>
            </a:r>
            <a:r>
              <a:rPr lang="ru-RU" sz="1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санкции</a:t>
            </a:r>
            <a:r>
              <a:rPr lang="ru-RU" sz="16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если выбранный процесс не будет оптимизирован.</a:t>
            </a:r>
            <a:endParaRPr lang="ru-RU" sz="105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600" b="1" dirty="0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блоке рекомендуется отразить следующие аспекты:</a:t>
            </a:r>
            <a:endParaRPr lang="ru-RU" sz="1050" b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6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Влияние на цели/задачи.</a:t>
            </a:r>
            <a:endParaRPr lang="ru-RU" sz="105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6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Масштаб процесса (кросс-функциональность).</a:t>
            </a:r>
            <a:endParaRPr lang="ru-RU" sz="105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6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Трудоемкость процесса.</a:t>
            </a:r>
            <a:endParaRPr lang="ru-RU" sz="105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6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Неудовлетворенность заказчиков.</a:t>
            </a:r>
            <a:endParaRPr lang="ru-RU" sz="1050" b="1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581362" y="1866448"/>
            <a:ext cx="5256584" cy="83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indent="44958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Блок 2: </a:t>
            </a:r>
            <a:endParaRPr lang="ru-RU" b="1" dirty="0" smtClean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385" indent="44958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Обоснование выбора»</a:t>
            </a:r>
            <a:endParaRPr lang="ru-RU" sz="11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043608" y="332656"/>
            <a:ext cx="5180781" cy="4286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Шаблон </a:t>
            </a:r>
            <a:r>
              <a:rPr lang="ru-RU" sz="2000" b="1" kern="0" dirty="0" smtClean="0">
                <a:solidFill>
                  <a:srgbClr val="0070C0"/>
                </a:solidFill>
                <a:latin typeface="Arial"/>
                <a:cs typeface="Arial"/>
              </a:rPr>
              <a:t>карточки (п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аспорта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проекта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644008" y="1196752"/>
            <a:ext cx="4248472" cy="2376264"/>
            <a:chOff x="4644008" y="1196752"/>
            <a:chExt cx="4248472" cy="237626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/>
            <a:srcRect l="50209" t="11249" r="-418" b="35719"/>
            <a:stretch/>
          </p:blipFill>
          <p:spPr>
            <a:xfrm>
              <a:off x="4644008" y="1196752"/>
              <a:ext cx="4248472" cy="2376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" name="Прямоугольник 1"/>
            <p:cNvSpPr/>
            <p:nvPr/>
          </p:nvSpPr>
          <p:spPr>
            <a:xfrm>
              <a:off x="4675222" y="1196752"/>
              <a:ext cx="4217258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026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64282" r="49791" b="5184"/>
          <a:stretch/>
        </p:blipFill>
        <p:spPr>
          <a:xfrm>
            <a:off x="4572000" y="1161291"/>
            <a:ext cx="447207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9180" y="3680137"/>
            <a:ext cx="8845639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49263" algn="r"/>
                <a:tab pos="539750" algn="l"/>
                <a:tab pos="6300788" algn="r"/>
              </a:tabLs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 должны быть: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49263" algn="r"/>
                <a:tab pos="539750" algn="l"/>
                <a:tab pos="6300788" algn="r"/>
              </a:tabLs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Актуальными, конкретными, достижимыми, ограниченными во времени, измеримыми (указываться с</a:t>
            </a:r>
            <a:r>
              <a:rPr kumimoji="0" lang="ru-RU" altLang="ru-RU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соответствующими единицами измерений).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49263" algn="r"/>
                <a:tab pos="539750" algn="l"/>
                <a:tab pos="6300788" algn="r"/>
              </a:tabLs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Направлены на решение проблем процесса.</a:t>
            </a: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49263" algn="r"/>
                <a:tab pos="539750" algn="l"/>
                <a:tab pos="6300788" algn="r"/>
              </a:tabLst>
            </a:pP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0" algn="just" defTabSz="914400"/>
            <a:r>
              <a:rPr lang="ru-RU" altLang="ru-RU" sz="1600" b="1" dirty="0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altLang="ru-RU" sz="16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должны </a:t>
            </a:r>
            <a:r>
              <a:rPr lang="ru-RU" altLang="ru-RU" sz="1600" b="1" dirty="0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содержать:</a:t>
            </a:r>
            <a:endParaRPr lang="ru-RU" altLang="ru-RU" sz="1600" b="1" dirty="0">
              <a:solidFill>
                <a:srgbClr val="0070C0"/>
              </a:solidFill>
            </a:endParaRPr>
          </a:p>
          <a:p>
            <a:pPr lvl="0" indent="0" algn="just" defTabSz="914400"/>
            <a:r>
              <a:rPr lang="ru-RU" alt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Мероприятий, направленных на улучшение процесса (например, разгрузка регистратуры, оптимизация </a:t>
            </a:r>
            <a:r>
              <a:rPr lang="ru-RU" altLang="ru-RU" sz="16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alt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специалиста, выделение дополнительного времени на обслуживание клиента и т.п.). </a:t>
            </a:r>
            <a:endParaRPr lang="ru-RU" altLang="ru-RU" sz="1600" b="1" dirty="0"/>
          </a:p>
          <a:p>
            <a:pPr lvl="0" indent="0" algn="just" defTabSz="914400"/>
            <a:r>
              <a:rPr lang="ru-RU" alt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Лозунгов</a:t>
            </a:r>
            <a:r>
              <a:rPr lang="ru-RU" altLang="ru-RU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(например, повысить эффективность работы персонала, разработать планы по увеличению дозвона в </a:t>
            </a:r>
            <a:r>
              <a:rPr lang="ru-RU" altLang="ru-RU" sz="1600" b="1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Call</a:t>
            </a:r>
            <a:r>
              <a:rPr lang="ru-RU" alt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-центр и т.п.). </a:t>
            </a:r>
            <a:endParaRPr lang="ru-RU" altLang="ru-RU" sz="1600" b="1" dirty="0"/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49263" algn="r"/>
                <a:tab pos="539750" algn="l"/>
                <a:tab pos="6300788" algn="r"/>
              </a:tabLst>
            </a:pP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65549" y="2160111"/>
            <a:ext cx="37468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49263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</a:pPr>
            <a:r>
              <a:rPr lang="ru-RU" altLang="ru-RU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Блок 3: </a:t>
            </a:r>
            <a:endParaRPr lang="ru-RU" altLang="ru-RU" b="1" dirty="0" smtClean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49263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</a:pPr>
            <a:endParaRPr lang="ru-RU" altLang="ru-RU" b="1" dirty="0" smtClean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49263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</a:pPr>
            <a:r>
              <a:rPr lang="ru-RU" alt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 и плановый эффект</a:t>
            </a:r>
            <a:r>
              <a:rPr lang="ru-RU" alt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8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43608" y="332656"/>
            <a:ext cx="5180781" cy="4286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Шаблон </a:t>
            </a:r>
            <a:r>
              <a:rPr lang="ru-RU" sz="2000" b="1" kern="0" dirty="0" smtClean="0">
                <a:solidFill>
                  <a:srgbClr val="0070C0"/>
                </a:solidFill>
                <a:latin typeface="Arial"/>
                <a:cs typeface="Arial"/>
              </a:rPr>
              <a:t>карточки (п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аспорта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проекта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6208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50932" t="63083" r="-1141" b="6383"/>
          <a:stretch/>
        </p:blipFill>
        <p:spPr>
          <a:xfrm>
            <a:off x="4572000" y="1052736"/>
            <a:ext cx="447207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-468560" y="2733811"/>
            <a:ext cx="9145016" cy="370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indent="44958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Эффективная/рекомендуемая </a:t>
            </a:r>
            <a:endParaRPr lang="ru-RU" sz="1400" b="1" dirty="0" smtClean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400" b="1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 </a:t>
            </a:r>
            <a:r>
              <a:rPr lang="ru-RU" sz="1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4-6 месяцев. </a:t>
            </a:r>
            <a:endParaRPr lang="ru-RU" sz="10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Выделяют следующие этапы проекта:</a:t>
            </a:r>
            <a:endParaRPr lang="ru-RU" sz="10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 1 «Разработка и согласование проекта с руководителем учреждения/заказчиком проекта» – 2-3 недели;</a:t>
            </a:r>
            <a:endParaRPr lang="ru-RU" sz="10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 2 «Анализ текущей ситуации, картирование процесса, разработка карты идеального и целевого состояния процесса» – 4-5 недель;</a:t>
            </a:r>
            <a:endParaRPr lang="ru-RU" sz="10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 3 «Выявление проблем, формирование предложений по их решению» – 2-3 недели;</a:t>
            </a:r>
            <a:endParaRPr lang="ru-RU" sz="10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 4 «Защита плана действий» – 1 неделя;</a:t>
            </a:r>
            <a:endParaRPr lang="ru-RU" sz="10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 5 «Реализация плана действий» – 6 недель;</a:t>
            </a:r>
            <a:endParaRPr lang="ru-RU" sz="10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 6 «Анализ и исправление ошибок» – 2-3 недели;</a:t>
            </a:r>
            <a:endParaRPr lang="ru-RU" sz="10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 7 «Закрепление результатов. Разработка стандартов. Закрытие проекта.» – 2-3 недели;</a:t>
            </a:r>
            <a:endParaRPr lang="ru-RU" sz="10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 8 «Мониторинг результатов»</a:t>
            </a: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1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3-4 недели.</a:t>
            </a:r>
            <a:endParaRPr lang="ru-RU" sz="1000" b="1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900608" y="1786064"/>
            <a:ext cx="5616624" cy="83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indent="44958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Блок 4: </a:t>
            </a:r>
            <a:endParaRPr lang="ru-RU" b="1" dirty="0" smtClean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385" indent="44958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Ключевые события проекта».</a:t>
            </a:r>
            <a:endParaRPr lang="ru-RU" sz="11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043608" y="332656"/>
            <a:ext cx="5180781" cy="4286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Шаблон </a:t>
            </a:r>
            <a:r>
              <a:rPr lang="ru-RU" sz="2000" b="1" kern="0" dirty="0" smtClean="0">
                <a:solidFill>
                  <a:srgbClr val="0070C0"/>
                </a:solidFill>
                <a:latin typeface="Arial"/>
                <a:cs typeface="Arial"/>
              </a:rPr>
              <a:t>карточки (п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аспорта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проекта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853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724051"/>
            <a:ext cx="1276647" cy="101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00576" y="236603"/>
            <a:ext cx="7850066" cy="679610"/>
          </a:xfrm>
          <a:prstGeom prst="rect">
            <a:avLst/>
          </a:prstGeom>
        </p:spPr>
        <p:txBody>
          <a:bodyPr lIns="91357" tIns="45678" rIns="91357" bIns="45678"/>
          <a:lstStyle/>
          <a:p>
            <a:pPr marL="0" marR="0" lvl="0" indent="0" algn="ctr" defTabSz="913572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Назначение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Карт ПСЦ и картирования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487041" y="1441650"/>
            <a:ext cx="6965279" cy="1699318"/>
          </a:xfrm>
          <a:prstGeom prst="rect">
            <a:avLst/>
          </a:prstGeom>
        </p:spPr>
        <p:txBody>
          <a:bodyPr/>
          <a:lstStyle/>
          <a:p>
            <a:pPr marL="354013" marR="0" lvl="0" indent="-3540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Поток Создания Ценности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непрерывная последовательная деятельность по преобразованию ресурсов в готовый продукт, соответствующий требованиям заказчика</a:t>
            </a:r>
          </a:p>
          <a:p>
            <a:pPr marL="354013" marR="0" lvl="0" indent="-3540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/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</a:b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576" y="3573016"/>
            <a:ext cx="4187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marR="0" lvl="0" indent="-358775" algn="just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Карта ПСЦ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графический метод отражения состояния потока</a:t>
            </a:r>
          </a:p>
          <a:p>
            <a:pPr marL="358775" marR="0" lvl="0" indent="-358775" algn="just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58775" marR="0" lvl="0" indent="-358775" algn="just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Картирование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процесс создания карт ПСЦ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F58F3F-4E2C-4F88-8994-CBDCDAECF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702" y="3415207"/>
            <a:ext cx="3090940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45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62814" y="284325"/>
            <a:ext cx="8229600" cy="4286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Правила картирования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7544" y="1988840"/>
            <a:ext cx="4866406" cy="356016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457200" marR="0" lvl="0" indent="-457200" algn="just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Не картируем сами свой процесс</a:t>
            </a:r>
          </a:p>
          <a:p>
            <a:pPr marL="457200" marR="0" lvl="0" indent="-457200" algn="just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Фиксируем все, что видим, что не видим - не додумываем</a:t>
            </a:r>
          </a:p>
          <a:p>
            <a:pPr marL="457200" marR="0" lvl="0" indent="-457200" algn="just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В картировании принимает участие вся команда проекта</a:t>
            </a:r>
          </a:p>
          <a:p>
            <a:pPr marL="457200" marR="0" lvl="0" indent="-457200" algn="just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Не ищем проблем в людях, ищем несовершенство в процессах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marL="457200" marR="0" lvl="0" indent="-457200" algn="just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Картируем в месте, где происходит процесс, а не в кабинете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EF60EB-7A53-4DB7-8224-C64094DCE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439" y="1308993"/>
            <a:ext cx="2780017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75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00576" y="236603"/>
            <a:ext cx="7850066" cy="679610"/>
          </a:xfrm>
          <a:prstGeom prst="rect">
            <a:avLst/>
          </a:prstGeom>
        </p:spPr>
        <p:txBody>
          <a:bodyPr lIns="91357" tIns="45678" rIns="91357" bIns="45678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B0C8E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Картирование потоков создания ценности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1688" y="2708920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Основной целью картирования является графическая визуализация потока на базе </a:t>
            </a:r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текущей ситуации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путем построения схемы всех связей в образующих этот поток процессах. </a:t>
            </a:r>
            <a:endParaRPr lang="ru-R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Такая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схема показывает: </a:t>
            </a:r>
            <a:endParaRPr lang="ru-R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 процесс и взаимоотношения между всеми участниками в процессе, от первой до последней операции; </a:t>
            </a:r>
            <a:endParaRPr lang="ru-R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 каждую операцию и связанные с ней элементы. </a:t>
            </a:r>
            <a:endParaRPr lang="ru-R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Поскольку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ключевой критерий оптимизации процесса – это </a:t>
            </a:r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время протекания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то каждый из элементов процесса необходимо хронометрировать. </a:t>
            </a:r>
            <a:endParaRPr lang="ru-R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Важно </a:t>
            </a:r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определить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сколько времени занимает та или иная операция. </a:t>
            </a:r>
          </a:p>
        </p:txBody>
      </p:sp>
      <p:sp>
        <p:nvSpPr>
          <p:cNvPr id="9" name="Скругленный прямоугольник 1"/>
          <p:cNvSpPr>
            <a:spLocks noChangeArrowheads="1"/>
          </p:cNvSpPr>
          <p:nvPr/>
        </p:nvSpPr>
        <p:spPr bwMode="auto">
          <a:xfrm>
            <a:off x="155221" y="1556792"/>
            <a:ext cx="8740775" cy="92930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81367" y="1851100"/>
            <a:ext cx="814387" cy="4111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2439590" y="2017787"/>
            <a:ext cx="377825" cy="104775"/>
          </a:xfrm>
          <a:prstGeom prst="right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483834" y="1851100"/>
            <a:ext cx="587375" cy="411162"/>
          </a:xfrm>
          <a:custGeom>
            <a:avLst/>
            <a:gdLst>
              <a:gd name="connsiteX0" fmla="*/ 19878 w 2196548"/>
              <a:gd name="connsiteY0" fmla="*/ 765313 h 1908313"/>
              <a:gd name="connsiteX1" fmla="*/ 745435 w 2196548"/>
              <a:gd name="connsiteY1" fmla="*/ 0 h 1908313"/>
              <a:gd name="connsiteX2" fmla="*/ 765313 w 2196548"/>
              <a:gd name="connsiteY2" fmla="*/ 745434 h 1908313"/>
              <a:gd name="connsiteX3" fmla="*/ 1451113 w 2196548"/>
              <a:gd name="connsiteY3" fmla="*/ 19878 h 1908313"/>
              <a:gd name="connsiteX4" fmla="*/ 1461052 w 2196548"/>
              <a:gd name="connsiteY4" fmla="*/ 745434 h 1908313"/>
              <a:gd name="connsiteX5" fmla="*/ 2196548 w 2196548"/>
              <a:gd name="connsiteY5" fmla="*/ 49695 h 1908313"/>
              <a:gd name="connsiteX6" fmla="*/ 2186609 w 2196548"/>
              <a:gd name="connsiteY6" fmla="*/ 1888434 h 1908313"/>
              <a:gd name="connsiteX7" fmla="*/ 0 w 2196548"/>
              <a:gd name="connsiteY7" fmla="*/ 1908313 h 1908313"/>
              <a:gd name="connsiteX8" fmla="*/ 19878 w 2196548"/>
              <a:gd name="connsiteY8" fmla="*/ 765313 h 190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548" h="1908313">
                <a:moveTo>
                  <a:pt x="19878" y="765313"/>
                </a:moveTo>
                <a:lnTo>
                  <a:pt x="745435" y="0"/>
                </a:lnTo>
                <a:lnTo>
                  <a:pt x="765313" y="745434"/>
                </a:lnTo>
                <a:lnTo>
                  <a:pt x="1451113" y="19878"/>
                </a:lnTo>
                <a:lnTo>
                  <a:pt x="1461052" y="745434"/>
                </a:lnTo>
                <a:lnTo>
                  <a:pt x="2196548" y="49695"/>
                </a:lnTo>
                <a:lnTo>
                  <a:pt x="2186609" y="1888434"/>
                </a:lnTo>
                <a:lnTo>
                  <a:pt x="0" y="1908313"/>
                </a:lnTo>
                <a:lnTo>
                  <a:pt x="19878" y="765313"/>
                </a:lnTo>
                <a:close/>
              </a:path>
            </a:pathLst>
          </a:cu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1125598" y="2017787"/>
            <a:ext cx="377825" cy="104775"/>
          </a:xfrm>
          <a:prstGeom prst="right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282713" y="1851100"/>
            <a:ext cx="746125" cy="4111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5093926" y="2017787"/>
            <a:ext cx="376237" cy="104775"/>
          </a:xfrm>
          <a:prstGeom prst="right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555888" y="1851100"/>
            <a:ext cx="744538" cy="4111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6365513" y="2017787"/>
            <a:ext cx="377825" cy="104775"/>
          </a:xfrm>
          <a:prstGeom prst="right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827476" y="1851100"/>
            <a:ext cx="746125" cy="4111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7637101" y="2017787"/>
            <a:ext cx="377825" cy="104775"/>
          </a:xfrm>
          <a:prstGeom prst="right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8099063" y="1836812"/>
            <a:ext cx="587375" cy="411163"/>
          </a:xfrm>
          <a:custGeom>
            <a:avLst/>
            <a:gdLst>
              <a:gd name="connsiteX0" fmla="*/ 19878 w 2196548"/>
              <a:gd name="connsiteY0" fmla="*/ 765313 h 1908313"/>
              <a:gd name="connsiteX1" fmla="*/ 745435 w 2196548"/>
              <a:gd name="connsiteY1" fmla="*/ 0 h 1908313"/>
              <a:gd name="connsiteX2" fmla="*/ 765313 w 2196548"/>
              <a:gd name="connsiteY2" fmla="*/ 745434 h 1908313"/>
              <a:gd name="connsiteX3" fmla="*/ 1451113 w 2196548"/>
              <a:gd name="connsiteY3" fmla="*/ 19878 h 1908313"/>
              <a:gd name="connsiteX4" fmla="*/ 1461052 w 2196548"/>
              <a:gd name="connsiteY4" fmla="*/ 745434 h 1908313"/>
              <a:gd name="connsiteX5" fmla="*/ 2196548 w 2196548"/>
              <a:gd name="connsiteY5" fmla="*/ 49695 h 1908313"/>
              <a:gd name="connsiteX6" fmla="*/ 2186609 w 2196548"/>
              <a:gd name="connsiteY6" fmla="*/ 1888434 h 1908313"/>
              <a:gd name="connsiteX7" fmla="*/ 0 w 2196548"/>
              <a:gd name="connsiteY7" fmla="*/ 1908313 h 1908313"/>
              <a:gd name="connsiteX8" fmla="*/ 19878 w 2196548"/>
              <a:gd name="connsiteY8" fmla="*/ 765313 h 190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548" h="1908313">
                <a:moveTo>
                  <a:pt x="19878" y="765313"/>
                </a:moveTo>
                <a:lnTo>
                  <a:pt x="745435" y="0"/>
                </a:lnTo>
                <a:lnTo>
                  <a:pt x="765313" y="745434"/>
                </a:lnTo>
                <a:lnTo>
                  <a:pt x="1451113" y="19878"/>
                </a:lnTo>
                <a:lnTo>
                  <a:pt x="1461052" y="745434"/>
                </a:lnTo>
                <a:lnTo>
                  <a:pt x="2196548" y="49695"/>
                </a:lnTo>
                <a:lnTo>
                  <a:pt x="2186609" y="1888434"/>
                </a:lnTo>
                <a:lnTo>
                  <a:pt x="0" y="1908313"/>
                </a:lnTo>
                <a:lnTo>
                  <a:pt x="19878" y="765313"/>
                </a:lnTo>
                <a:close/>
              </a:path>
            </a:pathLst>
          </a:cu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3863613" y="2017787"/>
            <a:ext cx="377825" cy="123825"/>
          </a:xfrm>
          <a:prstGeom prst="right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893080" y="1851100"/>
            <a:ext cx="879475" cy="4111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Прямоугольник 95"/>
          <p:cNvSpPr>
            <a:spLocks noChangeArrowheads="1"/>
          </p:cNvSpPr>
          <p:nvPr/>
        </p:nvSpPr>
        <p:spPr bwMode="auto">
          <a:xfrm>
            <a:off x="4562168" y="1886025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ru-RU" altLang="ru-RU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Прямоугольник 96"/>
          <p:cNvSpPr>
            <a:spLocks noChangeArrowheads="1"/>
          </p:cNvSpPr>
          <p:nvPr/>
        </p:nvSpPr>
        <p:spPr bwMode="auto">
          <a:xfrm>
            <a:off x="5805974" y="1886024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ru-RU" altLang="ru-RU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Прямоугольник 97"/>
          <p:cNvSpPr>
            <a:spLocks noChangeArrowheads="1"/>
          </p:cNvSpPr>
          <p:nvPr/>
        </p:nvSpPr>
        <p:spPr bwMode="auto">
          <a:xfrm>
            <a:off x="7030731" y="1871737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ru-RU" altLang="ru-RU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6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37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1"/>
          <p:cNvSpPr>
            <a:spLocks noChangeArrowheads="1"/>
          </p:cNvSpPr>
          <p:nvPr/>
        </p:nvSpPr>
        <p:spPr bwMode="auto">
          <a:xfrm>
            <a:off x="189916" y="2408641"/>
            <a:ext cx="8740775" cy="117544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16062" y="2702950"/>
            <a:ext cx="814387" cy="4111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2474285" y="2869637"/>
            <a:ext cx="377825" cy="104775"/>
          </a:xfrm>
          <a:prstGeom prst="right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8529" y="2702950"/>
            <a:ext cx="587375" cy="411162"/>
          </a:xfrm>
          <a:custGeom>
            <a:avLst/>
            <a:gdLst>
              <a:gd name="connsiteX0" fmla="*/ 19878 w 2196548"/>
              <a:gd name="connsiteY0" fmla="*/ 765313 h 1908313"/>
              <a:gd name="connsiteX1" fmla="*/ 745435 w 2196548"/>
              <a:gd name="connsiteY1" fmla="*/ 0 h 1908313"/>
              <a:gd name="connsiteX2" fmla="*/ 765313 w 2196548"/>
              <a:gd name="connsiteY2" fmla="*/ 745434 h 1908313"/>
              <a:gd name="connsiteX3" fmla="*/ 1451113 w 2196548"/>
              <a:gd name="connsiteY3" fmla="*/ 19878 h 1908313"/>
              <a:gd name="connsiteX4" fmla="*/ 1461052 w 2196548"/>
              <a:gd name="connsiteY4" fmla="*/ 745434 h 1908313"/>
              <a:gd name="connsiteX5" fmla="*/ 2196548 w 2196548"/>
              <a:gd name="connsiteY5" fmla="*/ 49695 h 1908313"/>
              <a:gd name="connsiteX6" fmla="*/ 2186609 w 2196548"/>
              <a:gd name="connsiteY6" fmla="*/ 1888434 h 1908313"/>
              <a:gd name="connsiteX7" fmla="*/ 0 w 2196548"/>
              <a:gd name="connsiteY7" fmla="*/ 1908313 h 1908313"/>
              <a:gd name="connsiteX8" fmla="*/ 19878 w 2196548"/>
              <a:gd name="connsiteY8" fmla="*/ 765313 h 190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548" h="1908313">
                <a:moveTo>
                  <a:pt x="19878" y="765313"/>
                </a:moveTo>
                <a:lnTo>
                  <a:pt x="745435" y="0"/>
                </a:lnTo>
                <a:lnTo>
                  <a:pt x="765313" y="745434"/>
                </a:lnTo>
                <a:lnTo>
                  <a:pt x="1451113" y="19878"/>
                </a:lnTo>
                <a:lnTo>
                  <a:pt x="1461052" y="745434"/>
                </a:lnTo>
                <a:lnTo>
                  <a:pt x="2196548" y="49695"/>
                </a:lnTo>
                <a:lnTo>
                  <a:pt x="2186609" y="1888434"/>
                </a:lnTo>
                <a:lnTo>
                  <a:pt x="0" y="1908313"/>
                </a:lnTo>
                <a:lnTo>
                  <a:pt x="19878" y="765313"/>
                </a:lnTo>
                <a:close/>
              </a:path>
            </a:pathLst>
          </a:cu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1160293" y="2869637"/>
            <a:ext cx="377825" cy="104775"/>
          </a:xfrm>
          <a:prstGeom prst="right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17408" y="2702950"/>
            <a:ext cx="746125" cy="4111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5128621" y="2869637"/>
            <a:ext cx="376237" cy="104775"/>
          </a:xfrm>
          <a:prstGeom prst="right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590583" y="2702950"/>
            <a:ext cx="744538" cy="4111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6400208" y="2869637"/>
            <a:ext cx="377825" cy="104775"/>
          </a:xfrm>
          <a:prstGeom prst="right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862171" y="2702950"/>
            <a:ext cx="746125" cy="4111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7671796" y="2869637"/>
            <a:ext cx="377825" cy="104775"/>
          </a:xfrm>
          <a:prstGeom prst="right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8133758" y="2688662"/>
            <a:ext cx="587375" cy="411163"/>
          </a:xfrm>
          <a:custGeom>
            <a:avLst/>
            <a:gdLst>
              <a:gd name="connsiteX0" fmla="*/ 19878 w 2196548"/>
              <a:gd name="connsiteY0" fmla="*/ 765313 h 1908313"/>
              <a:gd name="connsiteX1" fmla="*/ 745435 w 2196548"/>
              <a:gd name="connsiteY1" fmla="*/ 0 h 1908313"/>
              <a:gd name="connsiteX2" fmla="*/ 765313 w 2196548"/>
              <a:gd name="connsiteY2" fmla="*/ 745434 h 1908313"/>
              <a:gd name="connsiteX3" fmla="*/ 1451113 w 2196548"/>
              <a:gd name="connsiteY3" fmla="*/ 19878 h 1908313"/>
              <a:gd name="connsiteX4" fmla="*/ 1461052 w 2196548"/>
              <a:gd name="connsiteY4" fmla="*/ 745434 h 1908313"/>
              <a:gd name="connsiteX5" fmla="*/ 2196548 w 2196548"/>
              <a:gd name="connsiteY5" fmla="*/ 49695 h 1908313"/>
              <a:gd name="connsiteX6" fmla="*/ 2186609 w 2196548"/>
              <a:gd name="connsiteY6" fmla="*/ 1888434 h 1908313"/>
              <a:gd name="connsiteX7" fmla="*/ 0 w 2196548"/>
              <a:gd name="connsiteY7" fmla="*/ 1908313 h 1908313"/>
              <a:gd name="connsiteX8" fmla="*/ 19878 w 2196548"/>
              <a:gd name="connsiteY8" fmla="*/ 765313 h 190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548" h="1908313">
                <a:moveTo>
                  <a:pt x="19878" y="765313"/>
                </a:moveTo>
                <a:lnTo>
                  <a:pt x="745435" y="0"/>
                </a:lnTo>
                <a:lnTo>
                  <a:pt x="765313" y="745434"/>
                </a:lnTo>
                <a:lnTo>
                  <a:pt x="1451113" y="19878"/>
                </a:lnTo>
                <a:lnTo>
                  <a:pt x="1461052" y="745434"/>
                </a:lnTo>
                <a:lnTo>
                  <a:pt x="2196548" y="49695"/>
                </a:lnTo>
                <a:lnTo>
                  <a:pt x="2186609" y="1888434"/>
                </a:lnTo>
                <a:lnTo>
                  <a:pt x="0" y="1908313"/>
                </a:lnTo>
                <a:lnTo>
                  <a:pt x="19878" y="765313"/>
                </a:lnTo>
                <a:close/>
              </a:path>
            </a:pathLst>
          </a:cu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3898308" y="2869637"/>
            <a:ext cx="377825" cy="123825"/>
          </a:xfrm>
          <a:prstGeom prst="right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927775" y="2702950"/>
            <a:ext cx="879475" cy="4111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Прямоугольник 95"/>
          <p:cNvSpPr>
            <a:spLocks noChangeArrowheads="1"/>
          </p:cNvSpPr>
          <p:nvPr/>
        </p:nvSpPr>
        <p:spPr bwMode="auto">
          <a:xfrm>
            <a:off x="4596863" y="2737875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ru-RU" altLang="ru-RU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Прямоугольник 96"/>
          <p:cNvSpPr>
            <a:spLocks noChangeArrowheads="1"/>
          </p:cNvSpPr>
          <p:nvPr/>
        </p:nvSpPr>
        <p:spPr bwMode="auto">
          <a:xfrm>
            <a:off x="5840669" y="2737874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ru-RU" altLang="ru-RU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Прямоугольник 97"/>
          <p:cNvSpPr>
            <a:spLocks noChangeArrowheads="1"/>
          </p:cNvSpPr>
          <p:nvPr/>
        </p:nvSpPr>
        <p:spPr bwMode="auto">
          <a:xfrm>
            <a:off x="7065426" y="2723587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ru-RU" altLang="ru-RU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30431" y="4869160"/>
            <a:ext cx="8932863" cy="54515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003300"/>
            </a:solidFill>
            <a:miter lim="800000"/>
            <a:headEnd/>
            <a:tailEnd/>
          </a:ln>
        </p:spPr>
        <p:txBody>
          <a:bodyPr wrap="square" lIns="89657" tIns="117539" rIns="89657" bIns="117539">
            <a:spAutoFit/>
          </a:bodyPr>
          <a:lstStyle>
            <a:lvl1pPr defTabSz="8905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defTabSz="8905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8905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8905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8905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hangingPunct="1"/>
            <a:r>
              <a:rPr lang="ru-RU" altLang="ja-JP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*ВПП=время </a:t>
            </a:r>
            <a:r>
              <a:rPr lang="ru-RU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производства/логистики + время </a:t>
            </a:r>
            <a:r>
              <a:rPr lang="ru-RU" altLang="ja-JP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пролеживания</a:t>
            </a:r>
            <a:endParaRPr lang="ja-JP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113"/>
          <p:cNvGrpSpPr>
            <a:grpSpLocks/>
          </p:cNvGrpSpPr>
          <p:nvPr/>
        </p:nvGrpSpPr>
        <p:grpSpPr bwMode="auto">
          <a:xfrm>
            <a:off x="6198977" y="3031364"/>
            <a:ext cx="713925" cy="425956"/>
            <a:chOff x="2020" y="2642"/>
            <a:chExt cx="716" cy="286"/>
          </a:xfrm>
        </p:grpSpPr>
        <p:sp>
          <p:nvSpPr>
            <p:cNvPr id="83" name="Line 114"/>
            <p:cNvSpPr>
              <a:spLocks noChangeShapeType="1"/>
            </p:cNvSpPr>
            <p:nvPr/>
          </p:nvSpPr>
          <p:spPr bwMode="auto">
            <a:xfrm>
              <a:off x="2020" y="2928"/>
              <a:ext cx="71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Arc 115"/>
            <p:cNvSpPr>
              <a:spLocks/>
            </p:cNvSpPr>
            <p:nvPr/>
          </p:nvSpPr>
          <p:spPr bwMode="auto">
            <a:xfrm>
              <a:off x="2067" y="2832"/>
              <a:ext cx="129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28575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Arc 116"/>
            <p:cNvSpPr>
              <a:spLocks/>
            </p:cNvSpPr>
            <p:nvPr/>
          </p:nvSpPr>
          <p:spPr bwMode="auto">
            <a:xfrm rot="10800000">
              <a:off x="2207" y="2652"/>
              <a:ext cx="191" cy="192"/>
            </a:xfrm>
            <a:custGeom>
              <a:avLst/>
              <a:gdLst>
                <a:gd name="T0" fmla="*/ 0 w 22924"/>
                <a:gd name="T1" fmla="*/ 0 h 21600"/>
                <a:gd name="T2" fmla="*/ 0 w 22924"/>
                <a:gd name="T3" fmla="*/ 0 h 21600"/>
                <a:gd name="T4" fmla="*/ 0 w 2292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924"/>
                <a:gd name="T10" fmla="*/ 0 h 21600"/>
                <a:gd name="T11" fmla="*/ 22924 w 2292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4" h="21600" fill="none" extrusionOk="0">
                  <a:moveTo>
                    <a:pt x="22924" y="0"/>
                  </a:moveTo>
                  <a:cubicBezTo>
                    <a:pt x="22924" y="11929"/>
                    <a:pt x="13253" y="21600"/>
                    <a:pt x="1324" y="21600"/>
                  </a:cubicBezTo>
                  <a:cubicBezTo>
                    <a:pt x="882" y="21600"/>
                    <a:pt x="440" y="21586"/>
                    <a:pt x="-1" y="21559"/>
                  </a:cubicBezTo>
                </a:path>
                <a:path w="22924" h="21600" stroke="0" extrusionOk="0">
                  <a:moveTo>
                    <a:pt x="22924" y="0"/>
                  </a:moveTo>
                  <a:cubicBezTo>
                    <a:pt x="22924" y="11929"/>
                    <a:pt x="13253" y="21600"/>
                    <a:pt x="1324" y="21600"/>
                  </a:cubicBezTo>
                  <a:cubicBezTo>
                    <a:pt x="882" y="21600"/>
                    <a:pt x="440" y="21586"/>
                    <a:pt x="-1" y="21559"/>
                  </a:cubicBezTo>
                  <a:lnTo>
                    <a:pt x="1324" y="0"/>
                  </a:lnTo>
                  <a:lnTo>
                    <a:pt x="22924" y="0"/>
                  </a:lnTo>
                  <a:close/>
                </a:path>
              </a:pathLst>
            </a:custGeom>
            <a:noFill/>
            <a:ln w="28575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Arc 117"/>
            <p:cNvSpPr>
              <a:spLocks/>
            </p:cNvSpPr>
            <p:nvPr/>
          </p:nvSpPr>
          <p:spPr bwMode="auto">
            <a:xfrm>
              <a:off x="2376" y="2645"/>
              <a:ext cx="180" cy="195"/>
            </a:xfrm>
            <a:custGeom>
              <a:avLst/>
              <a:gdLst>
                <a:gd name="T0" fmla="*/ 0 w 21600"/>
                <a:gd name="T1" fmla="*/ 0 h 21936"/>
                <a:gd name="T2" fmla="*/ 0 w 21600"/>
                <a:gd name="T3" fmla="*/ 0 h 21936"/>
                <a:gd name="T4" fmla="*/ 0 w 21600"/>
                <a:gd name="T5" fmla="*/ 0 h 2193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6"/>
                <a:gd name="T11" fmla="*/ 21600 w 21600"/>
                <a:gd name="T12" fmla="*/ 21936 h 219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6" fill="none" extrusionOk="0">
                  <a:moveTo>
                    <a:pt x="359" y="0"/>
                  </a:moveTo>
                  <a:cubicBezTo>
                    <a:pt x="12147" y="196"/>
                    <a:pt x="21600" y="9808"/>
                    <a:pt x="21600" y="21597"/>
                  </a:cubicBezTo>
                  <a:cubicBezTo>
                    <a:pt x="21600" y="21710"/>
                    <a:pt x="21599" y="21823"/>
                    <a:pt x="21597" y="21936"/>
                  </a:cubicBezTo>
                </a:path>
                <a:path w="21600" h="21936" stroke="0" extrusionOk="0">
                  <a:moveTo>
                    <a:pt x="359" y="0"/>
                  </a:moveTo>
                  <a:cubicBezTo>
                    <a:pt x="12147" y="196"/>
                    <a:pt x="21600" y="9808"/>
                    <a:pt x="21600" y="21597"/>
                  </a:cubicBezTo>
                  <a:cubicBezTo>
                    <a:pt x="21600" y="21710"/>
                    <a:pt x="21599" y="21823"/>
                    <a:pt x="21597" y="21936"/>
                  </a:cubicBezTo>
                  <a:lnTo>
                    <a:pt x="0" y="21597"/>
                  </a:lnTo>
                  <a:lnTo>
                    <a:pt x="359" y="0"/>
                  </a:lnTo>
                  <a:close/>
                </a:path>
              </a:pathLst>
            </a:custGeom>
            <a:noFill/>
            <a:ln w="28575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Arc 118"/>
            <p:cNvSpPr>
              <a:spLocks/>
            </p:cNvSpPr>
            <p:nvPr/>
          </p:nvSpPr>
          <p:spPr bwMode="auto">
            <a:xfrm>
              <a:off x="2561" y="2808"/>
              <a:ext cx="103" cy="1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noFill/>
            <a:ln w="28575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119"/>
            <p:cNvSpPr>
              <a:spLocks noChangeShapeType="1"/>
            </p:cNvSpPr>
            <p:nvPr/>
          </p:nvSpPr>
          <p:spPr bwMode="auto">
            <a:xfrm flipV="1">
              <a:off x="2224" y="2642"/>
              <a:ext cx="150" cy="1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120"/>
            <p:cNvSpPr>
              <a:spLocks noChangeShapeType="1"/>
            </p:cNvSpPr>
            <p:nvPr/>
          </p:nvSpPr>
          <p:spPr bwMode="auto">
            <a:xfrm flipV="1">
              <a:off x="2198" y="2642"/>
              <a:ext cx="228" cy="2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121"/>
            <p:cNvSpPr>
              <a:spLocks noChangeShapeType="1"/>
            </p:cNvSpPr>
            <p:nvPr/>
          </p:nvSpPr>
          <p:spPr bwMode="auto">
            <a:xfrm flipV="1">
              <a:off x="2172" y="2666"/>
              <a:ext cx="279" cy="2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122"/>
            <p:cNvSpPr>
              <a:spLocks noChangeShapeType="1"/>
            </p:cNvSpPr>
            <p:nvPr/>
          </p:nvSpPr>
          <p:spPr bwMode="auto">
            <a:xfrm flipV="1">
              <a:off x="2224" y="2690"/>
              <a:ext cx="252" cy="2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123"/>
            <p:cNvSpPr>
              <a:spLocks noChangeShapeType="1"/>
            </p:cNvSpPr>
            <p:nvPr/>
          </p:nvSpPr>
          <p:spPr bwMode="auto">
            <a:xfrm flipV="1">
              <a:off x="2275" y="2714"/>
              <a:ext cx="227" cy="2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124"/>
            <p:cNvSpPr>
              <a:spLocks noChangeShapeType="1"/>
            </p:cNvSpPr>
            <p:nvPr/>
          </p:nvSpPr>
          <p:spPr bwMode="auto">
            <a:xfrm flipV="1">
              <a:off x="2326" y="2738"/>
              <a:ext cx="202" cy="1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125"/>
            <p:cNvSpPr>
              <a:spLocks noChangeShapeType="1"/>
            </p:cNvSpPr>
            <p:nvPr/>
          </p:nvSpPr>
          <p:spPr bwMode="auto">
            <a:xfrm flipV="1">
              <a:off x="2378" y="2762"/>
              <a:ext cx="176" cy="16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126"/>
            <p:cNvSpPr>
              <a:spLocks noChangeShapeType="1"/>
            </p:cNvSpPr>
            <p:nvPr/>
          </p:nvSpPr>
          <p:spPr bwMode="auto">
            <a:xfrm flipV="1">
              <a:off x="2532" y="2882"/>
              <a:ext cx="48" cy="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127"/>
            <p:cNvSpPr>
              <a:spLocks noChangeShapeType="1"/>
            </p:cNvSpPr>
            <p:nvPr/>
          </p:nvSpPr>
          <p:spPr bwMode="auto">
            <a:xfrm flipV="1">
              <a:off x="2430" y="2810"/>
              <a:ext cx="124" cy="11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128"/>
            <p:cNvSpPr>
              <a:spLocks noChangeShapeType="1"/>
            </p:cNvSpPr>
            <p:nvPr/>
          </p:nvSpPr>
          <p:spPr bwMode="auto">
            <a:xfrm flipV="1">
              <a:off x="2480" y="2858"/>
              <a:ext cx="74" cy="6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129"/>
            <p:cNvSpPr>
              <a:spLocks noChangeShapeType="1"/>
            </p:cNvSpPr>
            <p:nvPr/>
          </p:nvSpPr>
          <p:spPr bwMode="auto">
            <a:xfrm flipV="1">
              <a:off x="2584" y="2906"/>
              <a:ext cx="22" cy="2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40" name="Прямая со стрелкой 140"/>
          <p:cNvCxnSpPr>
            <a:cxnSpLocks noChangeShapeType="1"/>
          </p:cNvCxnSpPr>
          <p:nvPr/>
        </p:nvCxnSpPr>
        <p:spPr bwMode="auto">
          <a:xfrm flipV="1">
            <a:off x="7535147" y="4078798"/>
            <a:ext cx="1371668" cy="1217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1349205" y="3930441"/>
            <a:ext cx="6524344" cy="60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657" tIns="44829" rIns="89657" bIns="44829">
            <a:spAutoFit/>
          </a:bodyPr>
          <a:lstStyle>
            <a:lvl1pPr defTabSz="8905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defTabSz="8905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8905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8905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8905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ja-JP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ВПП = 2 </a:t>
            </a:r>
            <a:r>
              <a:rPr lang="ru-RU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дня + </a:t>
            </a:r>
            <a:r>
              <a:rPr lang="ru-RU" altLang="ja-JP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 места скоплений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ja-JP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 изделий, продуктов, информации)</a:t>
            </a:r>
            <a:endParaRPr lang="en-US" altLang="ja-JP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0" name="Прямая со стрелкой 161"/>
          <p:cNvCxnSpPr>
            <a:cxnSpLocks noChangeShapeType="1"/>
          </p:cNvCxnSpPr>
          <p:nvPr/>
        </p:nvCxnSpPr>
        <p:spPr bwMode="auto">
          <a:xfrm flipH="1">
            <a:off x="180959" y="4078798"/>
            <a:ext cx="114437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94125" y="268259"/>
            <a:ext cx="5050334" cy="369332"/>
          </a:xfrm>
        </p:spPr>
        <p:txBody>
          <a:bodyPr wrap="square" anchor="b">
            <a:spAutoFit/>
          </a:bodyPr>
          <a:lstStyle/>
          <a:p>
            <a:r>
              <a:rPr lang="ru-RU" altLang="en-US" sz="2400" b="1" dirty="0">
                <a:solidFill>
                  <a:schemeClr val="accent2">
                    <a:lumMod val="75000"/>
                  </a:schemeClr>
                </a:solidFill>
              </a:rPr>
              <a:t>ВПП как критерий </a:t>
            </a:r>
            <a:r>
              <a:rPr lang="ru-RU" altLang="ja-JP" sz="2400" b="1" dirty="0" smtClean="0">
                <a:solidFill>
                  <a:schemeClr val="accent2">
                    <a:lumMod val="75000"/>
                  </a:schemeClr>
                </a:solidFill>
                <a:ea typeface="Arial Unicode MS" panose="020B0604020202020204" pitchFamily="34" charset="-128"/>
              </a:rPr>
              <a:t>«</a:t>
            </a:r>
            <a:r>
              <a:rPr lang="ru-RU" altLang="ja-JP" sz="2400" b="1" dirty="0">
                <a:solidFill>
                  <a:schemeClr val="accent2">
                    <a:lumMod val="75000"/>
                  </a:schemeClr>
                </a:solidFill>
                <a:ea typeface="Arial Unicode MS" panose="020B0604020202020204" pitchFamily="34" charset="-128"/>
              </a:rPr>
              <a:t>Точно вовремя»</a:t>
            </a:r>
            <a:endParaRPr lang="ru-RU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9" name="Скругленный прямоугольник 128"/>
          <p:cNvSpPr>
            <a:spLocks noChangeArrowheads="1"/>
          </p:cNvSpPr>
          <p:nvPr/>
        </p:nvSpPr>
        <p:spPr bwMode="auto">
          <a:xfrm>
            <a:off x="3171" y="922897"/>
            <a:ext cx="9032708" cy="12414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96" tIns="46648" rIns="93296" bIns="46648" anchor="ctr"/>
          <a:lstStyle>
            <a:lvl1pPr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/>
            <a:r>
              <a:rPr lang="ru-RU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Время протекания процесса (ВПП) </a:t>
            </a:r>
            <a:r>
              <a:rPr lang="ru-RU" altLang="en-US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англ. </a:t>
            </a:r>
            <a:r>
              <a:rPr lang="en-US" altLang="en-US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 time L/T </a:t>
            </a:r>
          </a:p>
          <a:p>
            <a:pPr algn="just"/>
            <a:r>
              <a:rPr lang="ru-RU" altLang="en-US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Распространенное определение: </a:t>
            </a:r>
            <a:r>
              <a:rPr lang="ru-RU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Время с момента подачи заказа клиентом до момента получения им </a:t>
            </a:r>
            <a:r>
              <a:rPr lang="ru-RU" altLang="en-US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готового продукта/услуги.</a:t>
            </a:r>
            <a:endParaRPr lang="ru-RU" altLang="en-US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0" name="Group 113"/>
          <p:cNvGrpSpPr>
            <a:grpSpLocks/>
          </p:cNvGrpSpPr>
          <p:nvPr/>
        </p:nvGrpSpPr>
        <p:grpSpPr bwMode="auto">
          <a:xfrm>
            <a:off x="3705367" y="3024054"/>
            <a:ext cx="713925" cy="425956"/>
            <a:chOff x="2020" y="2642"/>
            <a:chExt cx="716" cy="286"/>
          </a:xfrm>
        </p:grpSpPr>
        <p:sp>
          <p:nvSpPr>
            <p:cNvPr id="151" name="Line 114"/>
            <p:cNvSpPr>
              <a:spLocks noChangeShapeType="1"/>
            </p:cNvSpPr>
            <p:nvPr/>
          </p:nvSpPr>
          <p:spPr bwMode="auto">
            <a:xfrm>
              <a:off x="2020" y="2928"/>
              <a:ext cx="71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Arc 115"/>
            <p:cNvSpPr>
              <a:spLocks/>
            </p:cNvSpPr>
            <p:nvPr/>
          </p:nvSpPr>
          <p:spPr bwMode="auto">
            <a:xfrm>
              <a:off x="2067" y="2832"/>
              <a:ext cx="129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28575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Arc 116"/>
            <p:cNvSpPr>
              <a:spLocks/>
            </p:cNvSpPr>
            <p:nvPr/>
          </p:nvSpPr>
          <p:spPr bwMode="auto">
            <a:xfrm rot="10800000">
              <a:off x="2207" y="2652"/>
              <a:ext cx="191" cy="192"/>
            </a:xfrm>
            <a:custGeom>
              <a:avLst/>
              <a:gdLst>
                <a:gd name="T0" fmla="*/ 0 w 22924"/>
                <a:gd name="T1" fmla="*/ 0 h 21600"/>
                <a:gd name="T2" fmla="*/ 0 w 22924"/>
                <a:gd name="T3" fmla="*/ 0 h 21600"/>
                <a:gd name="T4" fmla="*/ 0 w 2292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924"/>
                <a:gd name="T10" fmla="*/ 0 h 21600"/>
                <a:gd name="T11" fmla="*/ 22924 w 2292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4" h="21600" fill="none" extrusionOk="0">
                  <a:moveTo>
                    <a:pt x="22924" y="0"/>
                  </a:moveTo>
                  <a:cubicBezTo>
                    <a:pt x="22924" y="11929"/>
                    <a:pt x="13253" y="21600"/>
                    <a:pt x="1324" y="21600"/>
                  </a:cubicBezTo>
                  <a:cubicBezTo>
                    <a:pt x="882" y="21600"/>
                    <a:pt x="440" y="21586"/>
                    <a:pt x="-1" y="21559"/>
                  </a:cubicBezTo>
                </a:path>
                <a:path w="22924" h="21600" stroke="0" extrusionOk="0">
                  <a:moveTo>
                    <a:pt x="22924" y="0"/>
                  </a:moveTo>
                  <a:cubicBezTo>
                    <a:pt x="22924" y="11929"/>
                    <a:pt x="13253" y="21600"/>
                    <a:pt x="1324" y="21600"/>
                  </a:cubicBezTo>
                  <a:cubicBezTo>
                    <a:pt x="882" y="21600"/>
                    <a:pt x="440" y="21586"/>
                    <a:pt x="-1" y="21559"/>
                  </a:cubicBezTo>
                  <a:lnTo>
                    <a:pt x="1324" y="0"/>
                  </a:lnTo>
                  <a:lnTo>
                    <a:pt x="22924" y="0"/>
                  </a:lnTo>
                  <a:close/>
                </a:path>
              </a:pathLst>
            </a:custGeom>
            <a:noFill/>
            <a:ln w="28575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Arc 117"/>
            <p:cNvSpPr>
              <a:spLocks/>
            </p:cNvSpPr>
            <p:nvPr/>
          </p:nvSpPr>
          <p:spPr bwMode="auto">
            <a:xfrm>
              <a:off x="2376" y="2645"/>
              <a:ext cx="180" cy="195"/>
            </a:xfrm>
            <a:custGeom>
              <a:avLst/>
              <a:gdLst>
                <a:gd name="T0" fmla="*/ 0 w 21600"/>
                <a:gd name="T1" fmla="*/ 0 h 21936"/>
                <a:gd name="T2" fmla="*/ 0 w 21600"/>
                <a:gd name="T3" fmla="*/ 0 h 21936"/>
                <a:gd name="T4" fmla="*/ 0 w 21600"/>
                <a:gd name="T5" fmla="*/ 0 h 2193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6"/>
                <a:gd name="T11" fmla="*/ 21600 w 21600"/>
                <a:gd name="T12" fmla="*/ 21936 h 219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6" fill="none" extrusionOk="0">
                  <a:moveTo>
                    <a:pt x="359" y="0"/>
                  </a:moveTo>
                  <a:cubicBezTo>
                    <a:pt x="12147" y="196"/>
                    <a:pt x="21600" y="9808"/>
                    <a:pt x="21600" y="21597"/>
                  </a:cubicBezTo>
                  <a:cubicBezTo>
                    <a:pt x="21600" y="21710"/>
                    <a:pt x="21599" y="21823"/>
                    <a:pt x="21597" y="21936"/>
                  </a:cubicBezTo>
                </a:path>
                <a:path w="21600" h="21936" stroke="0" extrusionOk="0">
                  <a:moveTo>
                    <a:pt x="359" y="0"/>
                  </a:moveTo>
                  <a:cubicBezTo>
                    <a:pt x="12147" y="196"/>
                    <a:pt x="21600" y="9808"/>
                    <a:pt x="21600" y="21597"/>
                  </a:cubicBezTo>
                  <a:cubicBezTo>
                    <a:pt x="21600" y="21710"/>
                    <a:pt x="21599" y="21823"/>
                    <a:pt x="21597" y="21936"/>
                  </a:cubicBezTo>
                  <a:lnTo>
                    <a:pt x="0" y="21597"/>
                  </a:lnTo>
                  <a:lnTo>
                    <a:pt x="359" y="0"/>
                  </a:lnTo>
                  <a:close/>
                </a:path>
              </a:pathLst>
            </a:custGeom>
            <a:noFill/>
            <a:ln w="28575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Arc 118"/>
            <p:cNvSpPr>
              <a:spLocks/>
            </p:cNvSpPr>
            <p:nvPr/>
          </p:nvSpPr>
          <p:spPr bwMode="auto">
            <a:xfrm>
              <a:off x="2561" y="2808"/>
              <a:ext cx="103" cy="1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noFill/>
            <a:ln w="28575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119"/>
            <p:cNvSpPr>
              <a:spLocks noChangeShapeType="1"/>
            </p:cNvSpPr>
            <p:nvPr/>
          </p:nvSpPr>
          <p:spPr bwMode="auto">
            <a:xfrm flipV="1">
              <a:off x="2224" y="2642"/>
              <a:ext cx="150" cy="1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Line 120"/>
            <p:cNvSpPr>
              <a:spLocks noChangeShapeType="1"/>
            </p:cNvSpPr>
            <p:nvPr/>
          </p:nvSpPr>
          <p:spPr bwMode="auto">
            <a:xfrm flipV="1">
              <a:off x="2198" y="2642"/>
              <a:ext cx="228" cy="2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Line 121"/>
            <p:cNvSpPr>
              <a:spLocks noChangeShapeType="1"/>
            </p:cNvSpPr>
            <p:nvPr/>
          </p:nvSpPr>
          <p:spPr bwMode="auto">
            <a:xfrm flipV="1">
              <a:off x="2172" y="2666"/>
              <a:ext cx="279" cy="2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122"/>
            <p:cNvSpPr>
              <a:spLocks noChangeShapeType="1"/>
            </p:cNvSpPr>
            <p:nvPr/>
          </p:nvSpPr>
          <p:spPr bwMode="auto">
            <a:xfrm flipV="1">
              <a:off x="2224" y="2690"/>
              <a:ext cx="252" cy="2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Line 123"/>
            <p:cNvSpPr>
              <a:spLocks noChangeShapeType="1"/>
            </p:cNvSpPr>
            <p:nvPr/>
          </p:nvSpPr>
          <p:spPr bwMode="auto">
            <a:xfrm flipV="1">
              <a:off x="2275" y="2714"/>
              <a:ext cx="227" cy="2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Line 124"/>
            <p:cNvSpPr>
              <a:spLocks noChangeShapeType="1"/>
            </p:cNvSpPr>
            <p:nvPr/>
          </p:nvSpPr>
          <p:spPr bwMode="auto">
            <a:xfrm flipV="1">
              <a:off x="2326" y="2738"/>
              <a:ext cx="202" cy="1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Line 125"/>
            <p:cNvSpPr>
              <a:spLocks noChangeShapeType="1"/>
            </p:cNvSpPr>
            <p:nvPr/>
          </p:nvSpPr>
          <p:spPr bwMode="auto">
            <a:xfrm flipV="1">
              <a:off x="2378" y="2762"/>
              <a:ext cx="176" cy="16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126"/>
            <p:cNvSpPr>
              <a:spLocks noChangeShapeType="1"/>
            </p:cNvSpPr>
            <p:nvPr/>
          </p:nvSpPr>
          <p:spPr bwMode="auto">
            <a:xfrm flipV="1">
              <a:off x="2532" y="2882"/>
              <a:ext cx="48" cy="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Line 127"/>
            <p:cNvSpPr>
              <a:spLocks noChangeShapeType="1"/>
            </p:cNvSpPr>
            <p:nvPr/>
          </p:nvSpPr>
          <p:spPr bwMode="auto">
            <a:xfrm flipV="1">
              <a:off x="2430" y="2810"/>
              <a:ext cx="124" cy="11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128"/>
            <p:cNvSpPr>
              <a:spLocks noChangeShapeType="1"/>
            </p:cNvSpPr>
            <p:nvPr/>
          </p:nvSpPr>
          <p:spPr bwMode="auto">
            <a:xfrm flipV="1">
              <a:off x="2480" y="2858"/>
              <a:ext cx="74" cy="6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Line 129"/>
            <p:cNvSpPr>
              <a:spLocks noChangeShapeType="1"/>
            </p:cNvSpPr>
            <p:nvPr/>
          </p:nvSpPr>
          <p:spPr bwMode="auto">
            <a:xfrm flipV="1">
              <a:off x="2584" y="2906"/>
              <a:ext cx="22" cy="2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7" name="Group 113"/>
          <p:cNvGrpSpPr>
            <a:grpSpLocks/>
          </p:cNvGrpSpPr>
          <p:nvPr/>
        </p:nvGrpSpPr>
        <p:grpSpPr bwMode="auto">
          <a:xfrm>
            <a:off x="2277357" y="3006234"/>
            <a:ext cx="713925" cy="425956"/>
            <a:chOff x="2020" y="2642"/>
            <a:chExt cx="716" cy="286"/>
          </a:xfrm>
        </p:grpSpPr>
        <p:sp>
          <p:nvSpPr>
            <p:cNvPr id="168" name="Line 114"/>
            <p:cNvSpPr>
              <a:spLocks noChangeShapeType="1"/>
            </p:cNvSpPr>
            <p:nvPr/>
          </p:nvSpPr>
          <p:spPr bwMode="auto">
            <a:xfrm>
              <a:off x="2020" y="2928"/>
              <a:ext cx="71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Arc 115"/>
            <p:cNvSpPr>
              <a:spLocks/>
            </p:cNvSpPr>
            <p:nvPr/>
          </p:nvSpPr>
          <p:spPr bwMode="auto">
            <a:xfrm>
              <a:off x="2067" y="2832"/>
              <a:ext cx="129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28575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Arc 116"/>
            <p:cNvSpPr>
              <a:spLocks/>
            </p:cNvSpPr>
            <p:nvPr/>
          </p:nvSpPr>
          <p:spPr bwMode="auto">
            <a:xfrm rot="10800000">
              <a:off x="2207" y="2652"/>
              <a:ext cx="191" cy="192"/>
            </a:xfrm>
            <a:custGeom>
              <a:avLst/>
              <a:gdLst>
                <a:gd name="T0" fmla="*/ 0 w 22924"/>
                <a:gd name="T1" fmla="*/ 0 h 21600"/>
                <a:gd name="T2" fmla="*/ 0 w 22924"/>
                <a:gd name="T3" fmla="*/ 0 h 21600"/>
                <a:gd name="T4" fmla="*/ 0 w 22924"/>
                <a:gd name="T5" fmla="*/ 0 h 21600"/>
                <a:gd name="T6" fmla="*/ 0 60000 65536"/>
                <a:gd name="T7" fmla="*/ 0 60000 65536"/>
                <a:gd name="T8" fmla="*/ 0 60000 65536"/>
                <a:gd name="T9" fmla="*/ 0 w 22924"/>
                <a:gd name="T10" fmla="*/ 0 h 21600"/>
                <a:gd name="T11" fmla="*/ 22924 w 2292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4" h="21600" fill="none" extrusionOk="0">
                  <a:moveTo>
                    <a:pt x="22924" y="0"/>
                  </a:moveTo>
                  <a:cubicBezTo>
                    <a:pt x="22924" y="11929"/>
                    <a:pt x="13253" y="21600"/>
                    <a:pt x="1324" y="21600"/>
                  </a:cubicBezTo>
                  <a:cubicBezTo>
                    <a:pt x="882" y="21600"/>
                    <a:pt x="440" y="21586"/>
                    <a:pt x="-1" y="21559"/>
                  </a:cubicBezTo>
                </a:path>
                <a:path w="22924" h="21600" stroke="0" extrusionOk="0">
                  <a:moveTo>
                    <a:pt x="22924" y="0"/>
                  </a:moveTo>
                  <a:cubicBezTo>
                    <a:pt x="22924" y="11929"/>
                    <a:pt x="13253" y="21600"/>
                    <a:pt x="1324" y="21600"/>
                  </a:cubicBezTo>
                  <a:cubicBezTo>
                    <a:pt x="882" y="21600"/>
                    <a:pt x="440" y="21586"/>
                    <a:pt x="-1" y="21559"/>
                  </a:cubicBezTo>
                  <a:lnTo>
                    <a:pt x="1324" y="0"/>
                  </a:lnTo>
                  <a:lnTo>
                    <a:pt x="22924" y="0"/>
                  </a:lnTo>
                  <a:close/>
                </a:path>
              </a:pathLst>
            </a:custGeom>
            <a:noFill/>
            <a:ln w="28575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Arc 117"/>
            <p:cNvSpPr>
              <a:spLocks/>
            </p:cNvSpPr>
            <p:nvPr/>
          </p:nvSpPr>
          <p:spPr bwMode="auto">
            <a:xfrm>
              <a:off x="2376" y="2645"/>
              <a:ext cx="180" cy="195"/>
            </a:xfrm>
            <a:custGeom>
              <a:avLst/>
              <a:gdLst>
                <a:gd name="T0" fmla="*/ 0 w 21600"/>
                <a:gd name="T1" fmla="*/ 0 h 21936"/>
                <a:gd name="T2" fmla="*/ 0 w 21600"/>
                <a:gd name="T3" fmla="*/ 0 h 21936"/>
                <a:gd name="T4" fmla="*/ 0 w 21600"/>
                <a:gd name="T5" fmla="*/ 0 h 2193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936"/>
                <a:gd name="T11" fmla="*/ 21600 w 21600"/>
                <a:gd name="T12" fmla="*/ 21936 h 219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936" fill="none" extrusionOk="0">
                  <a:moveTo>
                    <a:pt x="359" y="0"/>
                  </a:moveTo>
                  <a:cubicBezTo>
                    <a:pt x="12147" y="196"/>
                    <a:pt x="21600" y="9808"/>
                    <a:pt x="21600" y="21597"/>
                  </a:cubicBezTo>
                  <a:cubicBezTo>
                    <a:pt x="21600" y="21710"/>
                    <a:pt x="21599" y="21823"/>
                    <a:pt x="21597" y="21936"/>
                  </a:cubicBezTo>
                </a:path>
                <a:path w="21600" h="21936" stroke="0" extrusionOk="0">
                  <a:moveTo>
                    <a:pt x="359" y="0"/>
                  </a:moveTo>
                  <a:cubicBezTo>
                    <a:pt x="12147" y="196"/>
                    <a:pt x="21600" y="9808"/>
                    <a:pt x="21600" y="21597"/>
                  </a:cubicBezTo>
                  <a:cubicBezTo>
                    <a:pt x="21600" y="21710"/>
                    <a:pt x="21599" y="21823"/>
                    <a:pt x="21597" y="21936"/>
                  </a:cubicBezTo>
                  <a:lnTo>
                    <a:pt x="0" y="21597"/>
                  </a:lnTo>
                  <a:lnTo>
                    <a:pt x="359" y="0"/>
                  </a:lnTo>
                  <a:close/>
                </a:path>
              </a:pathLst>
            </a:custGeom>
            <a:noFill/>
            <a:ln w="28575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Arc 118"/>
            <p:cNvSpPr>
              <a:spLocks/>
            </p:cNvSpPr>
            <p:nvPr/>
          </p:nvSpPr>
          <p:spPr bwMode="auto">
            <a:xfrm>
              <a:off x="2561" y="2808"/>
              <a:ext cx="103" cy="1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noFill/>
            <a:ln w="28575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Line 119"/>
            <p:cNvSpPr>
              <a:spLocks noChangeShapeType="1"/>
            </p:cNvSpPr>
            <p:nvPr/>
          </p:nvSpPr>
          <p:spPr bwMode="auto">
            <a:xfrm flipV="1">
              <a:off x="2224" y="2642"/>
              <a:ext cx="150" cy="1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Line 120"/>
            <p:cNvSpPr>
              <a:spLocks noChangeShapeType="1"/>
            </p:cNvSpPr>
            <p:nvPr/>
          </p:nvSpPr>
          <p:spPr bwMode="auto">
            <a:xfrm flipV="1">
              <a:off x="2198" y="2642"/>
              <a:ext cx="228" cy="2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Line 121"/>
            <p:cNvSpPr>
              <a:spLocks noChangeShapeType="1"/>
            </p:cNvSpPr>
            <p:nvPr/>
          </p:nvSpPr>
          <p:spPr bwMode="auto">
            <a:xfrm flipV="1">
              <a:off x="2172" y="2666"/>
              <a:ext cx="279" cy="2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Line 122"/>
            <p:cNvSpPr>
              <a:spLocks noChangeShapeType="1"/>
            </p:cNvSpPr>
            <p:nvPr/>
          </p:nvSpPr>
          <p:spPr bwMode="auto">
            <a:xfrm flipV="1">
              <a:off x="2224" y="2690"/>
              <a:ext cx="252" cy="2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Line 123"/>
            <p:cNvSpPr>
              <a:spLocks noChangeShapeType="1"/>
            </p:cNvSpPr>
            <p:nvPr/>
          </p:nvSpPr>
          <p:spPr bwMode="auto">
            <a:xfrm flipV="1">
              <a:off x="2275" y="2714"/>
              <a:ext cx="227" cy="2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Line 124"/>
            <p:cNvSpPr>
              <a:spLocks noChangeShapeType="1"/>
            </p:cNvSpPr>
            <p:nvPr/>
          </p:nvSpPr>
          <p:spPr bwMode="auto">
            <a:xfrm flipV="1">
              <a:off x="2326" y="2738"/>
              <a:ext cx="202" cy="1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Line 125"/>
            <p:cNvSpPr>
              <a:spLocks noChangeShapeType="1"/>
            </p:cNvSpPr>
            <p:nvPr/>
          </p:nvSpPr>
          <p:spPr bwMode="auto">
            <a:xfrm flipV="1">
              <a:off x="2378" y="2762"/>
              <a:ext cx="176" cy="16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Line 126"/>
            <p:cNvSpPr>
              <a:spLocks noChangeShapeType="1"/>
            </p:cNvSpPr>
            <p:nvPr/>
          </p:nvSpPr>
          <p:spPr bwMode="auto">
            <a:xfrm flipV="1">
              <a:off x="2532" y="2882"/>
              <a:ext cx="48" cy="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Line 127"/>
            <p:cNvSpPr>
              <a:spLocks noChangeShapeType="1"/>
            </p:cNvSpPr>
            <p:nvPr/>
          </p:nvSpPr>
          <p:spPr bwMode="auto">
            <a:xfrm flipV="1">
              <a:off x="2430" y="2810"/>
              <a:ext cx="124" cy="11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Line 128"/>
            <p:cNvSpPr>
              <a:spLocks noChangeShapeType="1"/>
            </p:cNvSpPr>
            <p:nvPr/>
          </p:nvSpPr>
          <p:spPr bwMode="auto">
            <a:xfrm flipV="1">
              <a:off x="2480" y="2858"/>
              <a:ext cx="74" cy="6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Line 129"/>
            <p:cNvSpPr>
              <a:spLocks noChangeShapeType="1"/>
            </p:cNvSpPr>
            <p:nvPr/>
          </p:nvSpPr>
          <p:spPr bwMode="auto">
            <a:xfrm flipV="1">
              <a:off x="2584" y="2906"/>
              <a:ext cx="22" cy="2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7</a:t>
            </a:r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537589" y="648866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*классическая формула</a:t>
            </a:r>
            <a:endParaRPr lang="ja-JP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506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00576" y="236603"/>
            <a:ext cx="7850066" cy="679610"/>
          </a:xfrm>
          <a:prstGeom prst="rect">
            <a:avLst/>
          </a:prstGeom>
        </p:spPr>
        <p:txBody>
          <a:bodyPr lIns="91357" tIns="45678" rIns="91357" bIns="45678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B0C8E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Уровни </a:t>
            </a:r>
            <a:r>
              <a:rPr lang="ru-RU" sz="2400" b="1" dirty="0">
                <a:solidFill>
                  <a:srgbClr val="B0C8E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ru-RU" sz="2400" b="1" dirty="0" smtClean="0">
                <a:solidFill>
                  <a:srgbClr val="B0C8E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артирование </a:t>
            </a:r>
            <a:r>
              <a:rPr lang="ru-RU" sz="2400" b="1" dirty="0">
                <a:solidFill>
                  <a:srgbClr val="B0C8E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sz="2400" b="1" dirty="0" smtClean="0">
                <a:solidFill>
                  <a:srgbClr val="B0C8E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отоков </a:t>
            </a:r>
            <a:r>
              <a:rPr lang="ru-RU" sz="2400" b="1" dirty="0">
                <a:solidFill>
                  <a:srgbClr val="B0C8E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ru-RU" sz="2400" b="1" dirty="0" smtClean="0">
                <a:solidFill>
                  <a:srgbClr val="B0C8E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оздания </a:t>
            </a:r>
            <a:r>
              <a:rPr lang="ru-RU" sz="2400" b="1" dirty="0">
                <a:solidFill>
                  <a:srgbClr val="B0C8E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</a:t>
            </a:r>
            <a:r>
              <a:rPr lang="ru-RU" sz="2400" b="1" dirty="0" smtClean="0">
                <a:solidFill>
                  <a:srgbClr val="B0C8E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енности </a:t>
            </a:r>
            <a:endParaRPr lang="ru-RU" sz="2400" b="1" dirty="0">
              <a:solidFill>
                <a:srgbClr val="B0C8E5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21202" y="1398700"/>
            <a:ext cx="2106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1 уровень</a:t>
            </a:r>
            <a:endParaRPr lang="ru-RU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48969" y="2614884"/>
            <a:ext cx="2106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 уровень</a:t>
            </a:r>
            <a:endParaRPr lang="ru-RU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5859" y="3886935"/>
            <a:ext cx="2106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3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уровень</a:t>
            </a:r>
          </a:p>
        </p:txBody>
      </p:sp>
      <p:sp>
        <p:nvSpPr>
          <p:cNvPr id="1160" name="Прямоугольник 1159"/>
          <p:cNvSpPr/>
          <p:nvPr/>
        </p:nvSpPr>
        <p:spPr>
          <a:xfrm>
            <a:off x="385859" y="5653458"/>
            <a:ext cx="8132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Уровень детализации зависит от поставленной задачи и уровня принимаемых решений по преобразованию потоков</a:t>
            </a:r>
          </a:p>
        </p:txBody>
      </p:sp>
      <p:sp>
        <p:nvSpPr>
          <p:cNvPr id="172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8</a:t>
            </a:r>
            <a:endParaRPr lang="ru-RU" altLang="ru-RU" dirty="0">
              <a:solidFill>
                <a:srgbClr val="003274"/>
              </a:solidFill>
            </a:endParaRPr>
          </a:p>
        </p:txBody>
      </p:sp>
      <p:grpSp>
        <p:nvGrpSpPr>
          <p:cNvPr id="173" name="Группа 172"/>
          <p:cNvGrpSpPr/>
          <p:nvPr/>
        </p:nvGrpSpPr>
        <p:grpSpPr>
          <a:xfrm>
            <a:off x="1115616" y="1901391"/>
            <a:ext cx="4983389" cy="3055217"/>
            <a:chOff x="1225244" y="1166910"/>
            <a:chExt cx="4983389" cy="3055217"/>
          </a:xfrm>
        </p:grpSpPr>
        <p:sp>
          <p:nvSpPr>
            <p:cNvPr id="174" name="Скругленный прямоугольник 173"/>
            <p:cNvSpPr/>
            <p:nvPr/>
          </p:nvSpPr>
          <p:spPr>
            <a:xfrm>
              <a:off x="1511934" y="1166910"/>
              <a:ext cx="512558" cy="295387"/>
            </a:xfrm>
            <a:prstGeom prst="roundRect">
              <a:avLst>
                <a:gd name="adj" fmla="val 11081"/>
              </a:avLst>
            </a:prstGeom>
            <a:solidFill>
              <a:schemeClr val="bg1"/>
            </a:solidFill>
            <a:ln w="25400">
              <a:solidFill>
                <a:srgbClr val="AFAB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800">
                <a:buClr>
                  <a:srgbClr val="8DC747"/>
                </a:buClr>
                <a:buSzPct val="120000"/>
              </a:pPr>
              <a:r>
                <a:rPr lang="ru-RU" sz="922" kern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ДОМ</a:t>
              </a:r>
            </a:p>
          </p:txBody>
        </p:sp>
        <p:sp>
          <p:nvSpPr>
            <p:cNvPr id="175" name="Скругленный прямоугольник 174"/>
            <p:cNvSpPr/>
            <p:nvPr/>
          </p:nvSpPr>
          <p:spPr>
            <a:xfrm>
              <a:off x="2251652" y="1166910"/>
              <a:ext cx="873222" cy="295387"/>
            </a:xfrm>
            <a:prstGeom prst="roundRect">
              <a:avLst>
                <a:gd name="adj" fmla="val 11081"/>
              </a:avLst>
            </a:prstGeom>
            <a:solidFill>
              <a:schemeClr val="bg1"/>
            </a:solidFill>
            <a:ln w="25400">
              <a:solidFill>
                <a:srgbClr val="74B7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800">
                <a:buClr>
                  <a:srgbClr val="8DC747"/>
                </a:buClr>
                <a:buSzPct val="120000"/>
              </a:pPr>
              <a:r>
                <a:rPr lang="ru-RU" sz="922" kern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ПОЛИКЛИНИКА</a:t>
              </a:r>
            </a:p>
          </p:txBody>
        </p:sp>
        <p:sp>
          <p:nvSpPr>
            <p:cNvPr id="176" name="Скругленный прямоугольник 175"/>
            <p:cNvSpPr/>
            <p:nvPr/>
          </p:nvSpPr>
          <p:spPr>
            <a:xfrm>
              <a:off x="3352036" y="1166910"/>
              <a:ext cx="852444" cy="295387"/>
            </a:xfrm>
            <a:prstGeom prst="roundRect">
              <a:avLst>
                <a:gd name="adj" fmla="val 11081"/>
              </a:avLst>
            </a:prstGeom>
            <a:solidFill>
              <a:schemeClr val="bg1"/>
            </a:solidFill>
            <a:ln w="25400">
              <a:solidFill>
                <a:srgbClr val="74B7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800">
                <a:buClr>
                  <a:srgbClr val="8DC747"/>
                </a:buClr>
                <a:buSzPct val="120000"/>
              </a:pPr>
              <a:r>
                <a:rPr lang="ru-RU" sz="922" kern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ЛАБОРАТОРИЯ</a:t>
              </a:r>
            </a:p>
          </p:txBody>
        </p:sp>
        <p:sp>
          <p:nvSpPr>
            <p:cNvPr id="177" name="Скругленный прямоугольник 176"/>
            <p:cNvSpPr/>
            <p:nvPr/>
          </p:nvSpPr>
          <p:spPr>
            <a:xfrm>
              <a:off x="4431640" y="1166910"/>
              <a:ext cx="873222" cy="295387"/>
            </a:xfrm>
            <a:prstGeom prst="roundRect">
              <a:avLst>
                <a:gd name="adj" fmla="val 11081"/>
              </a:avLst>
            </a:prstGeom>
            <a:solidFill>
              <a:schemeClr val="bg1"/>
            </a:solidFill>
            <a:ln w="25400">
              <a:solidFill>
                <a:srgbClr val="74B7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800">
                <a:buClr>
                  <a:srgbClr val="8DC747"/>
                </a:buClr>
                <a:buSzPct val="120000"/>
              </a:pPr>
              <a:r>
                <a:rPr lang="ru-RU" sz="922" kern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ПОЛИКЛИНИКА</a:t>
              </a:r>
            </a:p>
          </p:txBody>
        </p:sp>
        <p:sp>
          <p:nvSpPr>
            <p:cNvPr id="178" name="Скругленный прямоугольник 177"/>
            <p:cNvSpPr/>
            <p:nvPr/>
          </p:nvSpPr>
          <p:spPr>
            <a:xfrm>
              <a:off x="5532024" y="1166910"/>
              <a:ext cx="512558" cy="295387"/>
            </a:xfrm>
            <a:prstGeom prst="roundRect">
              <a:avLst>
                <a:gd name="adj" fmla="val 11081"/>
              </a:avLst>
            </a:prstGeom>
            <a:solidFill>
              <a:schemeClr val="bg1"/>
            </a:solidFill>
            <a:ln w="25400">
              <a:solidFill>
                <a:srgbClr val="AFAB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800">
                <a:buClr>
                  <a:srgbClr val="8DC747"/>
                </a:buClr>
                <a:buSzPct val="120000"/>
              </a:pPr>
              <a:r>
                <a:rPr lang="ru-RU" sz="922" kern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ДОМ</a:t>
              </a:r>
            </a:p>
          </p:txBody>
        </p:sp>
        <p:cxnSp>
          <p:nvCxnSpPr>
            <p:cNvPr id="179" name="Прямая со стрелкой 178"/>
            <p:cNvCxnSpPr>
              <a:stCxn id="175" idx="3"/>
              <a:endCxn id="176" idx="1"/>
            </p:cNvCxnSpPr>
            <p:nvPr/>
          </p:nvCxnSpPr>
          <p:spPr>
            <a:xfrm>
              <a:off x="3124875" y="1314604"/>
              <a:ext cx="227162" cy="0"/>
            </a:xfrm>
            <a:prstGeom prst="straightConnector1">
              <a:avLst/>
            </a:prstGeom>
            <a:ln w="38100">
              <a:solidFill>
                <a:srgbClr val="74B7C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Прямая со стрелкой 179"/>
            <p:cNvCxnSpPr>
              <a:stCxn id="176" idx="3"/>
              <a:endCxn id="177" idx="1"/>
            </p:cNvCxnSpPr>
            <p:nvPr/>
          </p:nvCxnSpPr>
          <p:spPr>
            <a:xfrm>
              <a:off x="4204480" y="1314604"/>
              <a:ext cx="227162" cy="0"/>
            </a:xfrm>
            <a:prstGeom prst="straightConnector1">
              <a:avLst/>
            </a:prstGeom>
            <a:ln w="38100">
              <a:solidFill>
                <a:srgbClr val="74B7C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Прямая со стрелкой 180"/>
            <p:cNvCxnSpPr>
              <a:stCxn id="174" idx="3"/>
              <a:endCxn id="175" idx="1"/>
            </p:cNvCxnSpPr>
            <p:nvPr/>
          </p:nvCxnSpPr>
          <p:spPr>
            <a:xfrm>
              <a:off x="2024491" y="1314604"/>
              <a:ext cx="227162" cy="0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Прямая со стрелкой 181"/>
            <p:cNvCxnSpPr>
              <a:stCxn id="177" idx="3"/>
              <a:endCxn id="178" idx="1"/>
            </p:cNvCxnSpPr>
            <p:nvPr/>
          </p:nvCxnSpPr>
          <p:spPr>
            <a:xfrm>
              <a:off x="5304863" y="1314604"/>
              <a:ext cx="227161" cy="0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Скругленный прямоугольник 182"/>
            <p:cNvSpPr/>
            <p:nvPr/>
          </p:nvSpPr>
          <p:spPr>
            <a:xfrm>
              <a:off x="2434440" y="2475469"/>
              <a:ext cx="632807" cy="295387"/>
            </a:xfrm>
            <a:prstGeom prst="roundRect">
              <a:avLst>
                <a:gd name="adj" fmla="val 11081"/>
              </a:avLst>
            </a:prstGeom>
            <a:solidFill>
              <a:schemeClr val="bg1"/>
            </a:solidFill>
            <a:ln w="25400">
              <a:solidFill>
                <a:srgbClr val="5CB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800">
                <a:buClr>
                  <a:srgbClr val="8DC747"/>
                </a:buClr>
                <a:buSzPct val="120000"/>
              </a:pPr>
              <a:r>
                <a:rPr lang="ru-RU" sz="922" kern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ГАРДЕРОБ</a:t>
              </a:r>
            </a:p>
          </p:txBody>
        </p:sp>
        <p:sp>
          <p:nvSpPr>
            <p:cNvPr id="184" name="Скругленный прямоугольник 183"/>
            <p:cNvSpPr/>
            <p:nvPr/>
          </p:nvSpPr>
          <p:spPr>
            <a:xfrm>
              <a:off x="1612257" y="2475469"/>
              <a:ext cx="512558" cy="295387"/>
            </a:xfrm>
            <a:prstGeom prst="roundRect">
              <a:avLst>
                <a:gd name="adj" fmla="val 11081"/>
              </a:avLst>
            </a:prstGeom>
            <a:solidFill>
              <a:schemeClr val="bg1"/>
            </a:solidFill>
            <a:ln w="25400">
              <a:solidFill>
                <a:srgbClr val="AFAB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800">
                <a:buClr>
                  <a:srgbClr val="8DC747"/>
                </a:buClr>
                <a:buSzPct val="120000"/>
              </a:pPr>
              <a:r>
                <a:rPr lang="en-US" sz="922" kern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 </a:t>
              </a:r>
              <a:r>
                <a:rPr lang="ru-RU" sz="922" kern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ВХОД</a:t>
              </a:r>
            </a:p>
          </p:txBody>
        </p:sp>
        <p:sp>
          <p:nvSpPr>
            <p:cNvPr id="185" name="Скругленный прямоугольник 184"/>
            <p:cNvSpPr/>
            <p:nvPr/>
          </p:nvSpPr>
          <p:spPr>
            <a:xfrm>
              <a:off x="3376874" y="2475469"/>
              <a:ext cx="602020" cy="295387"/>
            </a:xfrm>
            <a:prstGeom prst="roundRect">
              <a:avLst>
                <a:gd name="adj" fmla="val 11081"/>
              </a:avLst>
            </a:prstGeom>
            <a:solidFill>
              <a:schemeClr val="bg1"/>
            </a:solidFill>
            <a:ln w="25400">
              <a:solidFill>
                <a:srgbClr val="5CB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800">
                <a:buClr>
                  <a:srgbClr val="8DC747"/>
                </a:buClr>
                <a:buSzPct val="120000"/>
              </a:pPr>
              <a:r>
                <a:rPr lang="ru-RU" sz="922" kern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ВОП</a:t>
              </a:r>
            </a:p>
          </p:txBody>
        </p:sp>
        <p:sp>
          <p:nvSpPr>
            <p:cNvPr id="186" name="Скругленный прямоугольник 185"/>
            <p:cNvSpPr/>
            <p:nvPr/>
          </p:nvSpPr>
          <p:spPr>
            <a:xfrm>
              <a:off x="4288519" y="2475469"/>
              <a:ext cx="632807" cy="295387"/>
            </a:xfrm>
            <a:prstGeom prst="roundRect">
              <a:avLst>
                <a:gd name="adj" fmla="val 11081"/>
              </a:avLst>
            </a:prstGeom>
            <a:solidFill>
              <a:schemeClr val="bg1"/>
            </a:solidFill>
            <a:ln w="25400">
              <a:solidFill>
                <a:srgbClr val="5CB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800">
                <a:buClr>
                  <a:srgbClr val="8DC747"/>
                </a:buClr>
                <a:buSzPct val="120000"/>
              </a:pPr>
              <a:r>
                <a:rPr lang="ru-RU" sz="922" kern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ГАРДЕРОБ</a:t>
              </a:r>
            </a:p>
          </p:txBody>
        </p:sp>
        <p:sp>
          <p:nvSpPr>
            <p:cNvPr id="187" name="Скругленный прямоугольник 186"/>
            <p:cNvSpPr/>
            <p:nvPr/>
          </p:nvSpPr>
          <p:spPr>
            <a:xfrm>
              <a:off x="5230951" y="2475469"/>
              <a:ext cx="512558" cy="295387"/>
            </a:xfrm>
            <a:prstGeom prst="roundRect">
              <a:avLst>
                <a:gd name="adj" fmla="val 11081"/>
              </a:avLst>
            </a:prstGeom>
            <a:solidFill>
              <a:schemeClr val="bg1"/>
            </a:solidFill>
            <a:ln w="25400">
              <a:solidFill>
                <a:srgbClr val="AFAB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800">
                <a:buClr>
                  <a:srgbClr val="8DC747"/>
                </a:buClr>
                <a:buSzPct val="120000"/>
              </a:pPr>
              <a:r>
                <a:rPr lang="en-US" sz="922" kern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 </a:t>
              </a:r>
              <a:r>
                <a:rPr lang="ru-RU" sz="922" kern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rPr>
                <a:t>ВЫХОД</a:t>
              </a:r>
            </a:p>
          </p:txBody>
        </p:sp>
        <p:cxnSp>
          <p:nvCxnSpPr>
            <p:cNvPr id="188" name="Прямая со стрелкой 187"/>
            <p:cNvCxnSpPr>
              <a:stCxn id="184" idx="3"/>
              <a:endCxn id="183" idx="1"/>
            </p:cNvCxnSpPr>
            <p:nvPr/>
          </p:nvCxnSpPr>
          <p:spPr>
            <a:xfrm>
              <a:off x="2124815" y="2623163"/>
              <a:ext cx="309626" cy="0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Прямая со стрелкой 188"/>
            <p:cNvCxnSpPr>
              <a:stCxn id="183" idx="3"/>
              <a:endCxn id="185" idx="1"/>
            </p:cNvCxnSpPr>
            <p:nvPr/>
          </p:nvCxnSpPr>
          <p:spPr>
            <a:xfrm>
              <a:off x="3067248" y="2623163"/>
              <a:ext cx="309626" cy="0"/>
            </a:xfrm>
            <a:prstGeom prst="straightConnector1">
              <a:avLst/>
            </a:prstGeom>
            <a:ln w="38100">
              <a:solidFill>
                <a:srgbClr val="5CB94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Прямая со стрелкой 189"/>
            <p:cNvCxnSpPr>
              <a:stCxn id="185" idx="3"/>
              <a:endCxn id="186" idx="1"/>
            </p:cNvCxnSpPr>
            <p:nvPr/>
          </p:nvCxnSpPr>
          <p:spPr>
            <a:xfrm>
              <a:off x="3978894" y="2623163"/>
              <a:ext cx="309626" cy="0"/>
            </a:xfrm>
            <a:prstGeom prst="straightConnector1">
              <a:avLst/>
            </a:prstGeom>
            <a:ln w="38100">
              <a:solidFill>
                <a:srgbClr val="5CB94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Прямая со стрелкой 190"/>
            <p:cNvCxnSpPr>
              <a:stCxn id="186" idx="3"/>
              <a:endCxn id="187" idx="1"/>
            </p:cNvCxnSpPr>
            <p:nvPr/>
          </p:nvCxnSpPr>
          <p:spPr>
            <a:xfrm>
              <a:off x="4921325" y="2623163"/>
              <a:ext cx="309626" cy="0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2" name="Группа 191"/>
            <p:cNvGrpSpPr/>
            <p:nvPr/>
          </p:nvGrpSpPr>
          <p:grpSpPr>
            <a:xfrm>
              <a:off x="1309865" y="3812685"/>
              <a:ext cx="4734717" cy="409442"/>
              <a:chOff x="696728" y="5615484"/>
              <a:chExt cx="7639846" cy="660667"/>
            </a:xfrm>
          </p:grpSpPr>
          <p:sp>
            <p:nvSpPr>
              <p:cNvPr id="197" name="Скругленный прямоугольник 196"/>
              <p:cNvSpPr/>
              <p:nvPr/>
            </p:nvSpPr>
            <p:spPr>
              <a:xfrm>
                <a:off x="696728" y="5615484"/>
                <a:ext cx="1189306" cy="660667"/>
              </a:xfrm>
              <a:prstGeom prst="roundRect">
                <a:avLst>
                  <a:gd name="adj" fmla="val 11081"/>
                </a:avLst>
              </a:prstGeom>
              <a:solidFill>
                <a:schemeClr val="bg1"/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85800">
                  <a:buClr>
                    <a:srgbClr val="8DC747"/>
                  </a:buClr>
                  <a:buSzPct val="120000"/>
                </a:pPr>
                <a:r>
                  <a:rPr lang="ru-RU" sz="744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/>
                  </a:rPr>
                  <a:t>УСТАНОВЛЕНИЕ КОНТАКТА</a:t>
                </a:r>
              </a:p>
            </p:txBody>
          </p:sp>
          <p:sp>
            <p:nvSpPr>
              <p:cNvPr id="198" name="Скругленный прямоугольник 197"/>
              <p:cNvSpPr/>
              <p:nvPr/>
            </p:nvSpPr>
            <p:spPr>
              <a:xfrm>
                <a:off x="2163080" y="5615484"/>
                <a:ext cx="1156404" cy="660667"/>
              </a:xfrm>
              <a:prstGeom prst="roundRect">
                <a:avLst>
                  <a:gd name="adj" fmla="val 11081"/>
                </a:avLst>
              </a:prstGeom>
              <a:solidFill>
                <a:schemeClr val="bg1"/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85800">
                  <a:buClr>
                    <a:srgbClr val="8DC747"/>
                  </a:buClr>
                  <a:buSzPct val="120000"/>
                </a:pPr>
                <a:r>
                  <a:rPr lang="ru-RU" sz="744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/>
                  </a:rPr>
                  <a:t>СБОР</a:t>
                </a:r>
                <a:br>
                  <a:rPr lang="ru-RU" sz="744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/>
                  </a:rPr>
                </a:br>
                <a:r>
                  <a:rPr lang="ru-RU" sz="744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/>
                  </a:rPr>
                  <a:t>ИНФОРМАЦИИ</a:t>
                </a:r>
              </a:p>
            </p:txBody>
          </p:sp>
          <p:sp>
            <p:nvSpPr>
              <p:cNvPr id="199" name="Скругленный прямоугольник 198"/>
              <p:cNvSpPr/>
              <p:nvPr/>
            </p:nvSpPr>
            <p:spPr>
              <a:xfrm>
                <a:off x="3596530" y="5615484"/>
                <a:ext cx="720624" cy="660667"/>
              </a:xfrm>
              <a:prstGeom prst="roundRect">
                <a:avLst>
                  <a:gd name="adj" fmla="val 11081"/>
                </a:avLst>
              </a:prstGeom>
              <a:solidFill>
                <a:schemeClr val="bg1"/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85800">
                  <a:buClr>
                    <a:srgbClr val="8DC747"/>
                  </a:buClr>
                  <a:buSzPct val="120000"/>
                </a:pPr>
                <a:r>
                  <a:rPr lang="ru-RU" sz="744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/>
                  </a:rPr>
                  <a:t>ОСМОТР</a:t>
                </a:r>
              </a:p>
            </p:txBody>
          </p:sp>
          <p:sp>
            <p:nvSpPr>
              <p:cNvPr id="200" name="Скругленный прямоугольник 199"/>
              <p:cNvSpPr/>
              <p:nvPr/>
            </p:nvSpPr>
            <p:spPr>
              <a:xfrm>
                <a:off x="4594200" y="5615484"/>
                <a:ext cx="1257084" cy="660667"/>
              </a:xfrm>
              <a:prstGeom prst="roundRect">
                <a:avLst>
                  <a:gd name="adj" fmla="val 11081"/>
                </a:avLst>
              </a:prstGeom>
              <a:solidFill>
                <a:schemeClr val="bg1"/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85800">
                  <a:buClr>
                    <a:srgbClr val="8DC747"/>
                  </a:buClr>
                  <a:buSzPct val="120000"/>
                </a:pPr>
                <a:r>
                  <a:rPr lang="ru-RU" sz="744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/>
                  </a:rPr>
                  <a:t>РАБОТА С</a:t>
                </a:r>
                <a:br>
                  <a:rPr lang="ru-RU" sz="744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/>
                  </a:rPr>
                </a:br>
                <a:r>
                  <a:rPr lang="ru-RU" sz="744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/>
                  </a:rPr>
                  <a:t>ПАЦИЕНТОМ/</a:t>
                </a:r>
                <a:br>
                  <a:rPr lang="ru-RU" sz="744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/>
                  </a:rPr>
                </a:br>
                <a:r>
                  <a:rPr lang="ru-RU" sz="744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/>
                  </a:rPr>
                  <a:t>ДОКУМЕНТАМИ</a:t>
                </a:r>
              </a:p>
            </p:txBody>
          </p:sp>
          <p:sp>
            <p:nvSpPr>
              <p:cNvPr id="201" name="Скругленный прямоугольник 200"/>
              <p:cNvSpPr/>
              <p:nvPr/>
            </p:nvSpPr>
            <p:spPr>
              <a:xfrm>
                <a:off x="6128330" y="5615484"/>
                <a:ext cx="965599" cy="660667"/>
              </a:xfrm>
              <a:prstGeom prst="roundRect">
                <a:avLst>
                  <a:gd name="adj" fmla="val 11081"/>
                </a:avLst>
              </a:prstGeom>
              <a:solidFill>
                <a:schemeClr val="bg1"/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85800">
                  <a:buClr>
                    <a:srgbClr val="8DC747"/>
                  </a:buClr>
                  <a:buSzPct val="120000"/>
                </a:pPr>
                <a:r>
                  <a:rPr lang="ru-RU" sz="744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/>
                  </a:rPr>
                  <a:t>РЕЗЮМЕ</a:t>
                </a:r>
                <a:br>
                  <a:rPr lang="ru-RU" sz="744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/>
                  </a:rPr>
                </a:br>
                <a:r>
                  <a:rPr lang="ru-RU" sz="744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/>
                  </a:rPr>
                  <a:t>ПО ПРИЁМУ</a:t>
                </a:r>
              </a:p>
            </p:txBody>
          </p:sp>
          <p:sp>
            <p:nvSpPr>
              <p:cNvPr id="202" name="Скругленный прямоугольник 201"/>
              <p:cNvSpPr/>
              <p:nvPr/>
            </p:nvSpPr>
            <p:spPr>
              <a:xfrm>
                <a:off x="7370975" y="5615484"/>
                <a:ext cx="965599" cy="660667"/>
              </a:xfrm>
              <a:prstGeom prst="roundRect">
                <a:avLst>
                  <a:gd name="adj" fmla="val 11081"/>
                </a:avLst>
              </a:prstGeom>
              <a:solidFill>
                <a:schemeClr val="bg1"/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685800">
                  <a:buClr>
                    <a:srgbClr val="8DC747"/>
                  </a:buClr>
                  <a:buSzPct val="120000"/>
                </a:pPr>
                <a:r>
                  <a:rPr lang="ru-RU" sz="744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/>
                  </a:rPr>
                  <a:t>ЗАВЕРШЕНИЕ ПРИЁМА</a:t>
                </a:r>
              </a:p>
            </p:txBody>
          </p:sp>
          <p:cxnSp>
            <p:nvCxnSpPr>
              <p:cNvPr id="203" name="Прямая со стрелкой 202"/>
              <p:cNvCxnSpPr>
                <a:stCxn id="199" idx="3"/>
                <a:endCxn id="200" idx="1"/>
              </p:cNvCxnSpPr>
              <p:nvPr/>
            </p:nvCxnSpPr>
            <p:spPr>
              <a:xfrm>
                <a:off x="4317154" y="5945818"/>
                <a:ext cx="277046" cy="0"/>
              </a:xfrm>
              <a:prstGeom prst="straightConnector1">
                <a:avLst/>
              </a:prstGeom>
              <a:ln w="38100">
                <a:solidFill>
                  <a:srgbClr val="BF9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Прямая со стрелкой 203"/>
              <p:cNvCxnSpPr>
                <a:stCxn id="197" idx="3"/>
                <a:endCxn id="198" idx="1"/>
              </p:cNvCxnSpPr>
              <p:nvPr/>
            </p:nvCxnSpPr>
            <p:spPr>
              <a:xfrm>
                <a:off x="1886034" y="5945818"/>
                <a:ext cx="277046" cy="0"/>
              </a:xfrm>
              <a:prstGeom prst="straightConnector1">
                <a:avLst/>
              </a:prstGeom>
              <a:ln w="38100">
                <a:solidFill>
                  <a:srgbClr val="BF9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Прямая со стрелкой 204"/>
              <p:cNvCxnSpPr>
                <a:stCxn id="198" idx="3"/>
                <a:endCxn id="199" idx="1"/>
              </p:cNvCxnSpPr>
              <p:nvPr/>
            </p:nvCxnSpPr>
            <p:spPr>
              <a:xfrm>
                <a:off x="3319484" y="5945818"/>
                <a:ext cx="277046" cy="0"/>
              </a:xfrm>
              <a:prstGeom prst="straightConnector1">
                <a:avLst/>
              </a:prstGeom>
              <a:ln w="38100">
                <a:solidFill>
                  <a:srgbClr val="BF9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Прямая со стрелкой 205"/>
              <p:cNvCxnSpPr>
                <a:stCxn id="200" idx="3"/>
                <a:endCxn id="201" idx="1"/>
              </p:cNvCxnSpPr>
              <p:nvPr/>
            </p:nvCxnSpPr>
            <p:spPr>
              <a:xfrm>
                <a:off x="5851284" y="5945818"/>
                <a:ext cx="277046" cy="0"/>
              </a:xfrm>
              <a:prstGeom prst="straightConnector1">
                <a:avLst/>
              </a:prstGeom>
              <a:ln w="38100">
                <a:solidFill>
                  <a:srgbClr val="BF9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Прямая со стрелкой 206"/>
              <p:cNvCxnSpPr>
                <a:stCxn id="201" idx="3"/>
                <a:endCxn id="202" idx="1"/>
              </p:cNvCxnSpPr>
              <p:nvPr/>
            </p:nvCxnSpPr>
            <p:spPr>
              <a:xfrm>
                <a:off x="7093929" y="5945818"/>
                <a:ext cx="277046" cy="0"/>
              </a:xfrm>
              <a:prstGeom prst="straightConnector1">
                <a:avLst/>
              </a:prstGeom>
              <a:ln w="38100">
                <a:solidFill>
                  <a:srgbClr val="BF9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3" name="Полилиния 192"/>
            <p:cNvSpPr/>
            <p:nvPr/>
          </p:nvSpPr>
          <p:spPr>
            <a:xfrm>
              <a:off x="1225244" y="2678481"/>
              <a:ext cx="2136389" cy="1206999"/>
            </a:xfrm>
            <a:custGeom>
              <a:avLst/>
              <a:gdLst>
                <a:gd name="connsiteX0" fmla="*/ 1174282 w 1174282"/>
                <a:gd name="connsiteY0" fmla="*/ 0 h 1751798"/>
                <a:gd name="connsiteX1" fmla="*/ 0 w 1174282"/>
                <a:gd name="connsiteY1" fmla="*/ 1520792 h 1751798"/>
                <a:gd name="connsiteX2" fmla="*/ 0 w 1174282"/>
                <a:gd name="connsiteY2" fmla="*/ 1751798 h 1751798"/>
                <a:gd name="connsiteX3" fmla="*/ 0 w 1174282"/>
                <a:gd name="connsiteY3" fmla="*/ 1751798 h 17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282" h="1751798">
                  <a:moveTo>
                    <a:pt x="1174282" y="0"/>
                  </a:moveTo>
                  <a:lnTo>
                    <a:pt x="0" y="1520792"/>
                  </a:lnTo>
                  <a:lnTo>
                    <a:pt x="0" y="1751798"/>
                  </a:lnTo>
                  <a:lnTo>
                    <a:pt x="0" y="1751798"/>
                  </a:ln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Полилиния 193"/>
            <p:cNvSpPr/>
            <p:nvPr/>
          </p:nvSpPr>
          <p:spPr>
            <a:xfrm flipH="1">
              <a:off x="4024709" y="2679724"/>
              <a:ext cx="2183924" cy="1205756"/>
            </a:xfrm>
            <a:custGeom>
              <a:avLst/>
              <a:gdLst>
                <a:gd name="connsiteX0" fmla="*/ 1174282 w 1174282"/>
                <a:gd name="connsiteY0" fmla="*/ 0 h 1751798"/>
                <a:gd name="connsiteX1" fmla="*/ 0 w 1174282"/>
                <a:gd name="connsiteY1" fmla="*/ 1520792 h 1751798"/>
                <a:gd name="connsiteX2" fmla="*/ 0 w 1174282"/>
                <a:gd name="connsiteY2" fmla="*/ 1751798 h 1751798"/>
                <a:gd name="connsiteX3" fmla="*/ 0 w 1174282"/>
                <a:gd name="connsiteY3" fmla="*/ 1751798 h 17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282" h="1751798">
                  <a:moveTo>
                    <a:pt x="1174282" y="0"/>
                  </a:moveTo>
                  <a:lnTo>
                    <a:pt x="0" y="1520792"/>
                  </a:lnTo>
                  <a:lnTo>
                    <a:pt x="0" y="1751798"/>
                  </a:lnTo>
                  <a:lnTo>
                    <a:pt x="0" y="1751798"/>
                  </a:ln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Полилиния 194"/>
            <p:cNvSpPr/>
            <p:nvPr/>
          </p:nvSpPr>
          <p:spPr>
            <a:xfrm>
              <a:off x="1511933" y="1394400"/>
              <a:ext cx="709193" cy="1146711"/>
            </a:xfrm>
            <a:custGeom>
              <a:avLst/>
              <a:gdLst>
                <a:gd name="connsiteX0" fmla="*/ 1174282 w 1174282"/>
                <a:gd name="connsiteY0" fmla="*/ 0 h 1751798"/>
                <a:gd name="connsiteX1" fmla="*/ 0 w 1174282"/>
                <a:gd name="connsiteY1" fmla="*/ 1520792 h 1751798"/>
                <a:gd name="connsiteX2" fmla="*/ 0 w 1174282"/>
                <a:gd name="connsiteY2" fmla="*/ 1751798 h 1751798"/>
                <a:gd name="connsiteX3" fmla="*/ 0 w 1174282"/>
                <a:gd name="connsiteY3" fmla="*/ 1751798 h 17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282" h="1751798">
                  <a:moveTo>
                    <a:pt x="1174282" y="0"/>
                  </a:moveTo>
                  <a:lnTo>
                    <a:pt x="0" y="1520792"/>
                  </a:lnTo>
                  <a:lnTo>
                    <a:pt x="0" y="1751798"/>
                  </a:lnTo>
                  <a:lnTo>
                    <a:pt x="0" y="1751798"/>
                  </a:ln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Полилиния 195"/>
            <p:cNvSpPr/>
            <p:nvPr/>
          </p:nvSpPr>
          <p:spPr>
            <a:xfrm flipH="1">
              <a:off x="3165104" y="1394401"/>
              <a:ext cx="2668137" cy="1153397"/>
            </a:xfrm>
            <a:custGeom>
              <a:avLst/>
              <a:gdLst>
                <a:gd name="connsiteX0" fmla="*/ 1174282 w 1174282"/>
                <a:gd name="connsiteY0" fmla="*/ 0 h 1751798"/>
                <a:gd name="connsiteX1" fmla="*/ 0 w 1174282"/>
                <a:gd name="connsiteY1" fmla="*/ 1520792 h 1751798"/>
                <a:gd name="connsiteX2" fmla="*/ 0 w 1174282"/>
                <a:gd name="connsiteY2" fmla="*/ 1751798 h 1751798"/>
                <a:gd name="connsiteX3" fmla="*/ 0 w 1174282"/>
                <a:gd name="connsiteY3" fmla="*/ 1751798 h 17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282" h="1751798">
                  <a:moveTo>
                    <a:pt x="1174282" y="0"/>
                  </a:moveTo>
                  <a:lnTo>
                    <a:pt x="0" y="1520792"/>
                  </a:lnTo>
                  <a:lnTo>
                    <a:pt x="0" y="1751798"/>
                  </a:lnTo>
                  <a:lnTo>
                    <a:pt x="0" y="1751798"/>
                  </a:ln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8" name="Прямоугольник 207">
            <a:extLst>
              <a:ext uri="{FF2B5EF4-FFF2-40B4-BE49-F238E27FC236}">
                <a16:creationId xmlns:a16="http://schemas.microsoft.com/office/drawing/2014/main" id="{81C113C9-65EB-45D1-A13F-4E237C5513BE}"/>
              </a:ext>
            </a:extLst>
          </p:cNvPr>
          <p:cNvSpPr/>
          <p:nvPr/>
        </p:nvSpPr>
        <p:spPr>
          <a:xfrm>
            <a:off x="6657627" y="1495087"/>
            <a:ext cx="20088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ru-RU" sz="15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Картирование</a:t>
            </a:r>
          </a:p>
          <a:p>
            <a:pPr defTabSz="685800">
              <a:buClrTx/>
            </a:pPr>
            <a:r>
              <a:rPr lang="ru-RU" sz="15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1-го </a:t>
            </a:r>
            <a:r>
              <a:rPr lang="ru-RU" sz="1500" b="1" kern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макро уровня </a:t>
            </a:r>
            <a:endParaRPr lang="ru-RU" sz="15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9" name="Прямоугольник 208">
            <a:extLst>
              <a:ext uri="{FF2B5EF4-FFF2-40B4-BE49-F238E27FC236}">
                <a16:creationId xmlns:a16="http://schemas.microsoft.com/office/drawing/2014/main" id="{2C745B4D-D79E-47E1-94A4-53C966E3C9DC}"/>
              </a:ext>
            </a:extLst>
          </p:cNvPr>
          <p:cNvSpPr/>
          <p:nvPr/>
        </p:nvSpPr>
        <p:spPr>
          <a:xfrm>
            <a:off x="6670626" y="2638917"/>
            <a:ext cx="23893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ru-RU" sz="15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Картирование</a:t>
            </a:r>
          </a:p>
          <a:p>
            <a:pPr defTabSz="685800">
              <a:buClrTx/>
            </a:pPr>
            <a:r>
              <a:rPr lang="en-US" sz="15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15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-го </a:t>
            </a:r>
            <a:r>
              <a:rPr lang="ru-RU" sz="1500" b="1" kern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среднего уровня</a:t>
            </a:r>
            <a:endParaRPr lang="en-US" sz="15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>
              <a:buClrTx/>
            </a:pPr>
            <a:r>
              <a:rPr lang="ru-RU" sz="15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«Путь пациента»</a:t>
            </a:r>
          </a:p>
        </p:txBody>
      </p:sp>
      <p:sp>
        <p:nvSpPr>
          <p:cNvPr id="210" name="Прямоугольник 209">
            <a:extLst>
              <a:ext uri="{FF2B5EF4-FFF2-40B4-BE49-F238E27FC236}">
                <a16:creationId xmlns:a16="http://schemas.microsoft.com/office/drawing/2014/main" id="{33FA5F60-55AE-453E-963E-BF549049C092}"/>
              </a:ext>
            </a:extLst>
          </p:cNvPr>
          <p:cNvSpPr/>
          <p:nvPr/>
        </p:nvSpPr>
        <p:spPr>
          <a:xfrm>
            <a:off x="6665703" y="4016528"/>
            <a:ext cx="24191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ru-RU" sz="15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Картирование</a:t>
            </a:r>
          </a:p>
          <a:p>
            <a:pPr defTabSz="685800">
              <a:buClrTx/>
            </a:pPr>
            <a:r>
              <a:rPr lang="en-US" sz="15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15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-го </a:t>
            </a:r>
            <a:r>
              <a:rPr lang="ru-RU" sz="1500" b="1" kern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микро уровня</a:t>
            </a:r>
            <a:endParaRPr lang="en-US" sz="15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>
              <a:buClrTx/>
            </a:pPr>
            <a:r>
              <a:rPr lang="ru-RU" sz="15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«Хронометражи,</a:t>
            </a:r>
            <a:br>
              <a:rPr lang="ru-RU" sz="15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500" b="1" kern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«фотографии </a:t>
            </a:r>
            <a:r>
              <a:rPr lang="ru-RU" sz="15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дня»</a:t>
            </a:r>
          </a:p>
        </p:txBody>
      </p:sp>
    </p:spTree>
    <p:extLst>
      <p:ext uri="{BB962C8B-B14F-4D97-AF65-F5344CB8AC3E}">
        <p14:creationId xmlns:p14="http://schemas.microsoft.com/office/powerpoint/2010/main" val="973450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19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5" name="Rectangle 105"/>
          <p:cNvSpPr>
            <a:spLocks noChangeArrowheads="1"/>
          </p:cNvSpPr>
          <p:nvPr/>
        </p:nvSpPr>
        <p:spPr bwMode="auto">
          <a:xfrm>
            <a:off x="147547" y="1049870"/>
            <a:ext cx="2408229" cy="613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2060"/>
            </a:solidFill>
          </a:ln>
        </p:spPr>
        <p:txBody>
          <a:bodyPr wrap="none" lIns="72000" tIns="0" rIns="72000" bIns="0" anchor="ctr"/>
          <a:lstStyle>
            <a:lvl1pPr marL="558800" indent="-558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ru-RU" altLang="ja-JP" sz="1400" b="1" dirty="0">
                <a:solidFill>
                  <a:srgbClr val="0070C0"/>
                </a:solidFill>
                <a:latin typeface="+mn-lt"/>
              </a:rPr>
              <a:t>Шаг 1. </a:t>
            </a:r>
            <a:r>
              <a:rPr lang="ru-RU" altLang="ja-JP" sz="1400" dirty="0">
                <a:latin typeface="+mn-lt"/>
              </a:rPr>
              <a:t>Изучить текущее </a:t>
            </a:r>
          </a:p>
          <a:p>
            <a:pPr>
              <a:defRPr/>
            </a:pPr>
            <a:r>
              <a:rPr lang="ru-RU" altLang="ja-JP" sz="1400" dirty="0">
                <a:latin typeface="+mn-lt"/>
              </a:rPr>
              <a:t>состояние</a:t>
            </a:r>
          </a:p>
        </p:txBody>
      </p:sp>
      <p:sp>
        <p:nvSpPr>
          <p:cNvPr id="6" name="Rectangle 105"/>
          <p:cNvSpPr>
            <a:spLocks noChangeArrowheads="1"/>
          </p:cNvSpPr>
          <p:nvPr/>
        </p:nvSpPr>
        <p:spPr bwMode="auto">
          <a:xfrm>
            <a:off x="147547" y="2482471"/>
            <a:ext cx="2408229" cy="6114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2060"/>
            </a:solidFill>
          </a:ln>
        </p:spPr>
        <p:txBody>
          <a:bodyPr wrap="none" lIns="72000" tIns="0" rIns="72000" bIns="0" anchor="ctr"/>
          <a:lstStyle>
            <a:lvl1pPr marL="558800" indent="-558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ru-RU" altLang="ja-JP" sz="1400" b="1" dirty="0">
                <a:solidFill>
                  <a:srgbClr val="0070C0"/>
                </a:solidFill>
                <a:latin typeface="+mn-lt"/>
              </a:rPr>
              <a:t>Шаг 3. </a:t>
            </a:r>
            <a:r>
              <a:rPr lang="ru-RU" altLang="ja-JP" sz="1400" dirty="0">
                <a:latin typeface="+mn-lt"/>
              </a:rPr>
              <a:t>Нанести проблемы </a:t>
            </a:r>
          </a:p>
          <a:p>
            <a:pPr>
              <a:defRPr/>
            </a:pPr>
            <a:r>
              <a:rPr lang="ru-RU" altLang="ja-JP" sz="1400" dirty="0">
                <a:latin typeface="+mn-lt"/>
              </a:rPr>
              <a:t>на текущее состояние</a:t>
            </a:r>
            <a:r>
              <a:rPr lang="ru-RU" altLang="ja-JP" sz="1400" b="1" dirty="0">
                <a:solidFill>
                  <a:srgbClr val="0070C0"/>
                </a:solidFill>
                <a:latin typeface="+mn-lt"/>
              </a:rPr>
              <a:t> </a:t>
            </a:r>
            <a:endParaRPr lang="ru-RU" altLang="ja-JP" sz="1400" dirty="0">
              <a:latin typeface="+mn-lt"/>
            </a:endParaRPr>
          </a:p>
        </p:txBody>
      </p:sp>
      <p:sp>
        <p:nvSpPr>
          <p:cNvPr id="7" name="Rectangle 105"/>
          <p:cNvSpPr>
            <a:spLocks noChangeArrowheads="1"/>
          </p:cNvSpPr>
          <p:nvPr/>
        </p:nvSpPr>
        <p:spPr bwMode="auto">
          <a:xfrm>
            <a:off x="147547" y="1773802"/>
            <a:ext cx="2408229" cy="613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2060"/>
            </a:solidFill>
          </a:ln>
        </p:spPr>
        <p:txBody>
          <a:bodyPr wrap="none" lIns="72000" tIns="0" rIns="72000" bIns="0" anchor="ctr"/>
          <a:lstStyle>
            <a:lvl1pPr marL="558800" indent="-558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ru-RU" altLang="ja-JP" sz="1400" b="1" dirty="0">
                <a:solidFill>
                  <a:srgbClr val="0070C0"/>
                </a:solidFill>
                <a:latin typeface="+mn-lt"/>
              </a:rPr>
              <a:t>Шаг 2. </a:t>
            </a:r>
            <a:r>
              <a:rPr lang="ru-RU" altLang="ja-JP" sz="1400" dirty="0">
                <a:latin typeface="+mn-lt"/>
              </a:rPr>
              <a:t>Разработать</a:t>
            </a:r>
          </a:p>
          <a:p>
            <a:pPr>
              <a:defRPr/>
            </a:pPr>
            <a:r>
              <a:rPr lang="ru-RU" altLang="ja-JP" sz="1400" dirty="0">
                <a:latin typeface="+mn-lt"/>
              </a:rPr>
              <a:t> идеальное состояние</a:t>
            </a:r>
          </a:p>
        </p:txBody>
      </p:sp>
      <p:sp>
        <p:nvSpPr>
          <p:cNvPr id="8" name="Rectangle 105"/>
          <p:cNvSpPr>
            <a:spLocks noChangeArrowheads="1"/>
          </p:cNvSpPr>
          <p:nvPr/>
        </p:nvSpPr>
        <p:spPr bwMode="auto">
          <a:xfrm>
            <a:off x="147547" y="3216242"/>
            <a:ext cx="2408229" cy="611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2060"/>
            </a:solidFill>
          </a:ln>
        </p:spPr>
        <p:txBody>
          <a:bodyPr wrap="none" lIns="72000" tIns="0" rIns="72000" bIns="0" anchor="ctr"/>
          <a:lstStyle>
            <a:lvl1pPr marL="558800" indent="-558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ru-RU" altLang="ja-JP" sz="1400" b="1" dirty="0">
                <a:solidFill>
                  <a:srgbClr val="0070C0"/>
                </a:solidFill>
                <a:latin typeface="+mn-lt"/>
              </a:rPr>
              <a:t>Шаг 4. </a:t>
            </a:r>
            <a:r>
              <a:rPr lang="ru-RU" altLang="ja-JP" sz="1400" dirty="0">
                <a:latin typeface="+mn-lt"/>
              </a:rPr>
              <a:t>Разработать целевое </a:t>
            </a:r>
          </a:p>
          <a:p>
            <a:pPr>
              <a:defRPr/>
            </a:pPr>
            <a:r>
              <a:rPr lang="ru-RU" altLang="ja-JP" sz="1400" dirty="0">
                <a:latin typeface="+mn-lt"/>
              </a:rPr>
              <a:t>состояние</a:t>
            </a:r>
          </a:p>
        </p:txBody>
      </p:sp>
      <p:sp>
        <p:nvSpPr>
          <p:cNvPr id="9" name="Rectangle 105"/>
          <p:cNvSpPr>
            <a:spLocks noChangeArrowheads="1"/>
          </p:cNvSpPr>
          <p:nvPr/>
        </p:nvSpPr>
        <p:spPr bwMode="auto">
          <a:xfrm>
            <a:off x="147547" y="3938896"/>
            <a:ext cx="2408229" cy="8327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2060"/>
            </a:solidFill>
          </a:ln>
        </p:spPr>
        <p:txBody>
          <a:bodyPr wrap="none" lIns="72000" tIns="0" rIns="72000" bIns="0" anchor="ctr"/>
          <a:lstStyle/>
          <a:p>
            <a:pPr marL="558800" indent="-558800"/>
            <a:r>
              <a:rPr lang="ru-RU" altLang="ja-JP" sz="1400" b="1" dirty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Шаг 5. </a:t>
            </a:r>
            <a:r>
              <a:rPr lang="ru-RU" altLang="ja-JP" sz="14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Разработать и  </a:t>
            </a:r>
            <a:endParaRPr lang="ru-RU" altLang="ja-JP" sz="1400" dirty="0" smtClean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58800" indent="-558800"/>
            <a:r>
              <a:rPr lang="ru-RU" altLang="ja-JP" sz="1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реализовать план </a:t>
            </a:r>
          </a:p>
          <a:p>
            <a:pPr marL="558800" indent="-558800"/>
            <a:r>
              <a:rPr lang="ru-RU" altLang="ja-JP" sz="1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мероприятий </a:t>
            </a:r>
            <a:r>
              <a:rPr lang="ru-RU" altLang="ja-JP" sz="14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для достиже-</a:t>
            </a:r>
          </a:p>
          <a:p>
            <a:pPr marL="558800" indent="-558800"/>
            <a:r>
              <a:rPr lang="ru-RU" altLang="ja-JP" sz="14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ния целевого состояния</a:t>
            </a:r>
            <a:endParaRPr lang="en-US" altLang="ja-JP" sz="14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Rectangle 105"/>
          <p:cNvSpPr>
            <a:spLocks noChangeArrowheads="1"/>
          </p:cNvSpPr>
          <p:nvPr/>
        </p:nvSpPr>
        <p:spPr bwMode="auto">
          <a:xfrm>
            <a:off x="2657187" y="1074741"/>
            <a:ext cx="2414370" cy="613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2060"/>
            </a:solidFill>
          </a:ln>
        </p:spPr>
        <p:txBody>
          <a:bodyPr wrap="none" lIns="72000" tIns="0" rIns="72000" bIns="0" anchor="ctr"/>
          <a:lstStyle>
            <a:lvl1pPr marL="558800" indent="-558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ru-RU" altLang="ja-JP" sz="1400" b="1" dirty="0">
                <a:solidFill>
                  <a:srgbClr val="0070C0"/>
                </a:solidFill>
                <a:latin typeface="+mn-lt"/>
              </a:rPr>
              <a:t>Результат. </a:t>
            </a:r>
            <a:r>
              <a:rPr lang="ru-RU" altLang="ja-JP" sz="1400" dirty="0">
                <a:latin typeface="+mn-lt"/>
              </a:rPr>
              <a:t>Карта текущего </a:t>
            </a:r>
          </a:p>
          <a:p>
            <a:pPr>
              <a:defRPr/>
            </a:pPr>
            <a:r>
              <a:rPr lang="ru-RU" altLang="ja-JP" sz="1400" dirty="0">
                <a:latin typeface="+mn-lt"/>
              </a:rPr>
              <a:t>состояния процесса</a:t>
            </a:r>
          </a:p>
        </p:txBody>
      </p:sp>
      <p:sp>
        <p:nvSpPr>
          <p:cNvPr id="11" name="Rectangle 105"/>
          <p:cNvSpPr>
            <a:spLocks noChangeArrowheads="1"/>
          </p:cNvSpPr>
          <p:nvPr/>
        </p:nvSpPr>
        <p:spPr bwMode="auto">
          <a:xfrm>
            <a:off x="2657187" y="2517176"/>
            <a:ext cx="2414370" cy="6114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2060"/>
            </a:solidFill>
          </a:ln>
        </p:spPr>
        <p:txBody>
          <a:bodyPr wrap="none" lIns="72000" tIns="0" rIns="72000" bIns="0" anchor="ctr"/>
          <a:lstStyle>
            <a:lvl1pPr marL="558800" indent="-558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ru-RU" altLang="ja-JP" sz="1400" b="1" dirty="0">
                <a:solidFill>
                  <a:srgbClr val="0070C0"/>
                </a:solidFill>
                <a:latin typeface="+mn-lt"/>
              </a:rPr>
              <a:t>Результат. </a:t>
            </a:r>
            <a:r>
              <a:rPr lang="ru-RU" altLang="ja-JP" sz="1400" dirty="0">
                <a:latin typeface="+mn-lt"/>
              </a:rPr>
              <a:t>Перечень проблем</a:t>
            </a:r>
          </a:p>
        </p:txBody>
      </p:sp>
      <p:sp>
        <p:nvSpPr>
          <p:cNvPr id="12" name="Rectangle 105"/>
          <p:cNvSpPr>
            <a:spLocks noChangeArrowheads="1"/>
          </p:cNvSpPr>
          <p:nvPr/>
        </p:nvSpPr>
        <p:spPr bwMode="auto">
          <a:xfrm>
            <a:off x="2657187" y="1793807"/>
            <a:ext cx="2414370" cy="613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2060"/>
            </a:solidFill>
          </a:ln>
        </p:spPr>
        <p:txBody>
          <a:bodyPr wrap="none" lIns="72000" tIns="0" rIns="72000" bIns="0" anchor="ctr"/>
          <a:lstStyle>
            <a:lvl1pPr marL="558800" indent="-558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ru-RU" altLang="ja-JP" sz="1400" b="1" dirty="0">
                <a:solidFill>
                  <a:srgbClr val="0070C0"/>
                </a:solidFill>
                <a:latin typeface="+mn-lt"/>
              </a:rPr>
              <a:t>Результат. </a:t>
            </a:r>
            <a:r>
              <a:rPr lang="ru-RU" altLang="ja-JP" sz="1400" dirty="0">
                <a:latin typeface="+mn-lt"/>
              </a:rPr>
              <a:t>Карта идеального</a:t>
            </a:r>
          </a:p>
          <a:p>
            <a:pPr>
              <a:defRPr/>
            </a:pPr>
            <a:r>
              <a:rPr lang="ru-RU" altLang="ja-JP" sz="1400" dirty="0">
                <a:latin typeface="+mn-lt"/>
              </a:rPr>
              <a:t>состояния</a:t>
            </a:r>
            <a:r>
              <a:rPr lang="ru-RU" altLang="ja-JP" sz="14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ru-RU" altLang="ja-JP" sz="1400" dirty="0">
                <a:latin typeface="+mn-lt"/>
              </a:rPr>
              <a:t>процесса</a:t>
            </a:r>
          </a:p>
        </p:txBody>
      </p:sp>
      <p:sp>
        <p:nvSpPr>
          <p:cNvPr id="13" name="Rectangle 105"/>
          <p:cNvSpPr>
            <a:spLocks noChangeArrowheads="1"/>
          </p:cNvSpPr>
          <p:nvPr/>
        </p:nvSpPr>
        <p:spPr bwMode="auto">
          <a:xfrm>
            <a:off x="2657187" y="3241113"/>
            <a:ext cx="2414370" cy="611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2060"/>
            </a:solidFill>
          </a:ln>
        </p:spPr>
        <p:txBody>
          <a:bodyPr wrap="none" lIns="72000" tIns="0" rIns="72000" bIns="0" anchor="ctr"/>
          <a:lstStyle>
            <a:lvl1pPr marL="558800" indent="-558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ru-RU" altLang="ja-JP" sz="1400" b="1" dirty="0">
                <a:solidFill>
                  <a:srgbClr val="0070C0"/>
                </a:solidFill>
                <a:latin typeface="+mn-lt"/>
              </a:rPr>
              <a:t>Результат. </a:t>
            </a:r>
            <a:r>
              <a:rPr lang="ru-RU" altLang="ja-JP" sz="1400" dirty="0">
                <a:latin typeface="+mn-lt"/>
              </a:rPr>
              <a:t>Карта целевого</a:t>
            </a:r>
          </a:p>
          <a:p>
            <a:pPr>
              <a:defRPr/>
            </a:pPr>
            <a:r>
              <a:rPr lang="ru-RU" altLang="ja-JP" sz="1400" dirty="0">
                <a:latin typeface="+mn-lt"/>
              </a:rPr>
              <a:t>состояния процесса</a:t>
            </a:r>
          </a:p>
        </p:txBody>
      </p:sp>
      <p:sp>
        <p:nvSpPr>
          <p:cNvPr id="14" name="Rectangle 105"/>
          <p:cNvSpPr>
            <a:spLocks noChangeArrowheads="1"/>
          </p:cNvSpPr>
          <p:nvPr/>
        </p:nvSpPr>
        <p:spPr bwMode="auto">
          <a:xfrm>
            <a:off x="2657187" y="3963767"/>
            <a:ext cx="2414370" cy="807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2060"/>
            </a:solidFill>
          </a:ln>
        </p:spPr>
        <p:txBody>
          <a:bodyPr wrap="none" lIns="72000" tIns="0" rIns="72000" bIns="0" anchor="ctr"/>
          <a:lstStyle>
            <a:lvl1pPr marL="558800" indent="-558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ru-RU" altLang="ja-JP" sz="1400" b="1" dirty="0">
                <a:solidFill>
                  <a:srgbClr val="0070C0"/>
                </a:solidFill>
                <a:latin typeface="+mn-lt"/>
              </a:rPr>
              <a:t>Результат. </a:t>
            </a:r>
            <a:r>
              <a:rPr lang="ru-RU" altLang="ja-JP" sz="1400" dirty="0">
                <a:latin typeface="+mn-lt"/>
              </a:rPr>
              <a:t>План реализации </a:t>
            </a:r>
          </a:p>
          <a:p>
            <a:pPr>
              <a:defRPr/>
            </a:pPr>
            <a:r>
              <a:rPr lang="ru-RU" altLang="ja-JP" sz="1400" dirty="0">
                <a:latin typeface="+mn-lt"/>
              </a:rPr>
              <a:t>улучшений 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2556" y="124351"/>
            <a:ext cx="8878888" cy="615553"/>
          </a:xfrm>
        </p:spPr>
        <p:txBody>
          <a:bodyPr anchor="b">
            <a:spAutoFit/>
          </a:bodyPr>
          <a:lstStyle/>
          <a:p>
            <a:pPr algn="ctr"/>
            <a:r>
              <a:rPr lang="ru-RU" altLang="ja-JP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проведения оптимизации </a:t>
            </a:r>
            <a:r>
              <a:rPr lang="ru-RU" altLang="ja-JP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ja-JP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ja-JP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altLang="ja-JP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помощью </a:t>
            </a:r>
            <a:r>
              <a:rPr lang="ru-RU" altLang="ja-JP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картирования</a:t>
            </a:r>
            <a:endParaRPr lang="ru-RU" alt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05"/>
          <p:cNvSpPr>
            <a:spLocks noChangeArrowheads="1"/>
          </p:cNvSpPr>
          <p:nvPr/>
        </p:nvSpPr>
        <p:spPr bwMode="auto">
          <a:xfrm>
            <a:off x="5614841" y="1279142"/>
            <a:ext cx="27908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ru-RU" alt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Изучение материального и </a:t>
            </a:r>
          </a:p>
          <a:p>
            <a:pPr algn="ctr"/>
            <a:r>
              <a:rPr lang="ru-RU" alt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информационного потоков</a:t>
            </a:r>
            <a:endParaRPr lang="ru-RU" altLang="ru-RU" sz="1600" dirty="0"/>
          </a:p>
        </p:txBody>
      </p:sp>
      <p:sp>
        <p:nvSpPr>
          <p:cNvPr id="17" name="Rectangle 110"/>
          <p:cNvSpPr>
            <a:spLocks noChangeArrowheads="1"/>
          </p:cNvSpPr>
          <p:nvPr/>
        </p:nvSpPr>
        <p:spPr bwMode="auto">
          <a:xfrm>
            <a:off x="5614841" y="2588831"/>
            <a:ext cx="2790825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ru-RU" alt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Наглядное отображение задержек в материальном и информационном потоке (проблем)</a:t>
            </a:r>
            <a:endParaRPr lang="ru-RU" altLang="ru-RU" sz="2900" dirty="0"/>
          </a:p>
        </p:txBody>
      </p:sp>
      <p:sp>
        <p:nvSpPr>
          <p:cNvPr id="18" name="Rectangle 115"/>
          <p:cNvSpPr>
            <a:spLocks noChangeArrowheads="1"/>
          </p:cNvSpPr>
          <p:nvPr/>
        </p:nvSpPr>
        <p:spPr bwMode="auto">
          <a:xfrm>
            <a:off x="5614841" y="3814379"/>
            <a:ext cx="27908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ru-RU" alt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Ликвидация  причин задержек в потоке (проблем) от конца потока к началу</a:t>
            </a:r>
            <a:endParaRPr lang="ru-RU" altLang="ru-RU" sz="2900" dirty="0"/>
          </a:p>
        </p:txBody>
      </p:sp>
      <p:sp>
        <p:nvSpPr>
          <p:cNvPr id="19" name="Rectangle 120"/>
          <p:cNvSpPr>
            <a:spLocks noChangeArrowheads="1"/>
          </p:cNvSpPr>
          <p:nvPr/>
        </p:nvSpPr>
        <p:spPr bwMode="auto">
          <a:xfrm>
            <a:off x="4032250" y="5138738"/>
            <a:ext cx="506095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ru-RU" altLang="ru-RU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Устранение факторов, увеличивающих ВПП. </a:t>
            </a:r>
          </a:p>
          <a:p>
            <a:pPr algn="ctr"/>
            <a:r>
              <a:rPr lang="ru-RU" altLang="ru-RU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Повышение уровня Точно вовремя</a:t>
            </a:r>
            <a:endParaRPr lang="ru-RU" altLang="ru-RU" sz="2900" b="1" dirty="0">
              <a:solidFill>
                <a:srgbClr val="0070C0"/>
              </a:solidFill>
            </a:endParaRPr>
          </a:p>
        </p:txBody>
      </p:sp>
      <p:sp>
        <p:nvSpPr>
          <p:cNvPr id="20" name="Rectangle 125"/>
          <p:cNvSpPr>
            <a:spLocks noChangeArrowheads="1"/>
          </p:cNvSpPr>
          <p:nvPr/>
        </p:nvSpPr>
        <p:spPr bwMode="auto">
          <a:xfrm>
            <a:off x="3717925" y="5783265"/>
            <a:ext cx="54229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ru-RU" altLang="ru-RU" sz="1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Снижение </a:t>
            </a:r>
            <a:r>
              <a:rPr lang="ru-RU" altLang="ru-RU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себестоимости, </a:t>
            </a:r>
            <a:r>
              <a:rPr lang="ru-RU" altLang="ru-RU" sz="1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повышение качества и безопасности, навыки и инструменты </a:t>
            </a:r>
            <a:r>
              <a:rPr lang="ru-RU" altLang="ru-RU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решения проблем </a:t>
            </a:r>
            <a:endParaRPr lang="ru-RU" altLang="ru-RU" sz="2900" b="1" dirty="0">
              <a:solidFill>
                <a:srgbClr val="0070C0"/>
              </a:solidFill>
            </a:endParaRPr>
          </a:p>
        </p:txBody>
      </p:sp>
      <p:sp>
        <p:nvSpPr>
          <p:cNvPr id="21" name="Rectangle 105"/>
          <p:cNvSpPr>
            <a:spLocks noChangeArrowheads="1"/>
          </p:cNvSpPr>
          <p:nvPr/>
        </p:nvSpPr>
        <p:spPr bwMode="auto">
          <a:xfrm>
            <a:off x="6657827" y="2152269"/>
            <a:ext cx="704850" cy="38417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txBody>
          <a:bodyPr wrap="none" lIns="0" tIns="0" rIns="0" bIns="0" anchor="ctr"/>
          <a:lstStyle/>
          <a:p>
            <a:pPr algn="ctr" defTabSz="933450" eaLnBrk="0" hangingPunct="0">
              <a:defRPr/>
            </a:pPr>
            <a:endParaRPr lang="ru-RU" altLang="ru-RU" sz="1600">
              <a:latin typeface="Arial" charset="0"/>
            </a:endParaRPr>
          </a:p>
        </p:txBody>
      </p:sp>
      <p:sp>
        <p:nvSpPr>
          <p:cNvPr id="22" name="Rectangle 105"/>
          <p:cNvSpPr>
            <a:spLocks noChangeArrowheads="1"/>
          </p:cNvSpPr>
          <p:nvPr/>
        </p:nvSpPr>
        <p:spPr bwMode="auto">
          <a:xfrm>
            <a:off x="6657827" y="3668329"/>
            <a:ext cx="704850" cy="292100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txBody>
          <a:bodyPr wrap="none" lIns="0" tIns="0" rIns="0" bIns="0" anchor="ctr"/>
          <a:lstStyle/>
          <a:p>
            <a:pPr algn="ctr" defTabSz="933450" eaLnBrk="0" hangingPunct="0">
              <a:defRPr/>
            </a:pPr>
            <a:endParaRPr lang="ru-RU" altLang="ru-RU" sz="1600">
              <a:latin typeface="Arial" charset="0"/>
            </a:endParaRPr>
          </a:p>
        </p:txBody>
      </p:sp>
      <p:sp>
        <p:nvSpPr>
          <p:cNvPr id="23" name="Rectangle 105"/>
          <p:cNvSpPr>
            <a:spLocks noChangeArrowheads="1"/>
          </p:cNvSpPr>
          <p:nvPr/>
        </p:nvSpPr>
        <p:spPr bwMode="auto">
          <a:xfrm>
            <a:off x="5589441" y="4771644"/>
            <a:ext cx="2843213" cy="477837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txBody>
          <a:bodyPr wrap="none" lIns="0" tIns="0" rIns="0" bIns="0" anchor="ctr"/>
          <a:lstStyle/>
          <a:p>
            <a:pPr algn="ctr" defTabSz="933450" eaLnBrk="0" hangingPunct="0">
              <a:defRPr/>
            </a:pPr>
            <a:endParaRPr lang="ru-RU" altLang="ru-RU" sz="1600">
              <a:latin typeface="Arial" charset="0"/>
            </a:endParaRPr>
          </a:p>
        </p:txBody>
      </p:sp>
      <p:sp>
        <p:nvSpPr>
          <p:cNvPr id="24" name="Правая фигурная скобка 11"/>
          <p:cNvSpPr>
            <a:spLocks/>
          </p:cNvSpPr>
          <p:nvPr/>
        </p:nvSpPr>
        <p:spPr bwMode="auto">
          <a:xfrm>
            <a:off x="5067610" y="1112628"/>
            <a:ext cx="577850" cy="1292087"/>
          </a:xfrm>
          <a:prstGeom prst="rightBrace">
            <a:avLst>
              <a:gd name="adj1" fmla="val 8338"/>
              <a:gd name="adj2" fmla="val 50000"/>
            </a:avLst>
          </a:prstGeom>
          <a:noFill/>
          <a:ln w="381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3296" tIns="46648" rIns="93296" bIns="46648" anchor="ctr"/>
          <a:lstStyle>
            <a:lvl1pPr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endParaRPr lang="ru-RU" altLang="ru-RU" sz="2400"/>
          </a:p>
        </p:txBody>
      </p:sp>
      <p:sp>
        <p:nvSpPr>
          <p:cNvPr id="25" name="Правая фигурная скобка 160"/>
          <p:cNvSpPr>
            <a:spLocks/>
          </p:cNvSpPr>
          <p:nvPr/>
        </p:nvSpPr>
        <p:spPr bwMode="auto">
          <a:xfrm>
            <a:off x="5060466" y="2529698"/>
            <a:ext cx="577850" cy="1360488"/>
          </a:xfrm>
          <a:prstGeom prst="rightBrace">
            <a:avLst>
              <a:gd name="adj1" fmla="val 8338"/>
              <a:gd name="adj2" fmla="val 50000"/>
            </a:avLst>
          </a:prstGeom>
          <a:noFill/>
          <a:ln w="381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3296" tIns="46648" rIns="93296" bIns="46648" anchor="ctr"/>
          <a:lstStyle>
            <a:lvl1pPr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endParaRPr lang="ru-RU" altLang="ru-RU" sz="2400"/>
          </a:p>
        </p:txBody>
      </p:sp>
      <p:sp>
        <p:nvSpPr>
          <p:cNvPr id="26" name="Правая фигурная скобка 161"/>
          <p:cNvSpPr>
            <a:spLocks/>
          </p:cNvSpPr>
          <p:nvPr/>
        </p:nvSpPr>
        <p:spPr bwMode="auto">
          <a:xfrm>
            <a:off x="5048729" y="3974066"/>
            <a:ext cx="577850" cy="759981"/>
          </a:xfrm>
          <a:prstGeom prst="rightBrace">
            <a:avLst>
              <a:gd name="adj1" fmla="val 8349"/>
              <a:gd name="adj2" fmla="val 50000"/>
            </a:avLst>
          </a:prstGeom>
          <a:noFill/>
          <a:ln w="381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3296" tIns="46648" rIns="93296" bIns="46648" anchor="ctr"/>
          <a:lstStyle>
            <a:lvl1pPr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endParaRPr lang="ru-RU" altLang="ru-RU" sz="2400"/>
          </a:p>
        </p:txBody>
      </p:sp>
      <p:cxnSp>
        <p:nvCxnSpPr>
          <p:cNvPr id="27" name="Соединительная линия уступом 13"/>
          <p:cNvCxnSpPr>
            <a:cxnSpLocks noChangeShapeType="1"/>
          </p:cNvCxnSpPr>
          <p:nvPr/>
        </p:nvCxnSpPr>
        <p:spPr bwMode="auto">
          <a:xfrm flipV="1">
            <a:off x="8380600" y="1710150"/>
            <a:ext cx="1588" cy="2535237"/>
          </a:xfrm>
          <a:prstGeom prst="bentConnector3">
            <a:avLst>
              <a:gd name="adj1" fmla="val 14400005"/>
            </a:avLst>
          </a:prstGeom>
          <a:noFill/>
          <a:ln w="28575" algn="ctr">
            <a:solidFill>
              <a:srgbClr val="0070C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125"/>
          <p:cNvSpPr>
            <a:spLocks noChangeArrowheads="1"/>
          </p:cNvSpPr>
          <p:nvPr/>
        </p:nvSpPr>
        <p:spPr bwMode="auto">
          <a:xfrm>
            <a:off x="5957741" y="4617654"/>
            <a:ext cx="210661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ru-RU" altLang="ru-RU" sz="1600" b="1" i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В результате</a:t>
            </a:r>
            <a:endParaRPr lang="ru-RU" altLang="ru-RU" sz="29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27328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00576" y="236603"/>
            <a:ext cx="7850066" cy="679610"/>
          </a:xfrm>
          <a:prstGeom prst="rect">
            <a:avLst/>
          </a:prstGeom>
        </p:spPr>
        <p:txBody>
          <a:bodyPr lIns="91357" tIns="45678" rIns="91357" bIns="45678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B0C8E5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7524" y="1470227"/>
            <a:ext cx="8568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Рекомендации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разработаны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на основе опыта развития Производственной Системы </a:t>
            </a:r>
            <a:r>
              <a:rPr lang="ru-R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Росатома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в ГК «</a:t>
            </a:r>
            <a:r>
              <a:rPr lang="ru-R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Росатом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» и подведомственных предприятиях и практического применения технологии бережливого производства в реализованных проектах в медицинских организациях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РФ и группы проектов «Эффективный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регион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».</a:t>
            </a:r>
          </a:p>
          <a:p>
            <a:pPr algn="just"/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-12236" y="4678264"/>
            <a:ext cx="9156236" cy="1485532"/>
            <a:chOff x="-12236" y="5291107"/>
            <a:chExt cx="7824596" cy="1135593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-12236" y="5291107"/>
              <a:ext cx="7824596" cy="1135593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1165"/>
            <a:stretch/>
          </p:blipFill>
          <p:spPr>
            <a:xfrm>
              <a:off x="4732363" y="5341113"/>
              <a:ext cx="1483585" cy="1030461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24" b="5788"/>
            <a:stretch/>
          </p:blipFill>
          <p:spPr>
            <a:xfrm>
              <a:off x="3176842" y="5334553"/>
              <a:ext cx="1498284" cy="1036492"/>
            </a:xfrm>
            <a:prstGeom prst="rect">
              <a:avLst/>
            </a:prstGeom>
            <a:ln w="3175">
              <a:solidFill>
                <a:schemeClr val="bg2">
                  <a:lumMod val="50000"/>
                </a:schemeClr>
              </a:solidFill>
            </a:ln>
          </p:spPr>
        </p:pic>
        <p:pic>
          <p:nvPicPr>
            <p:cNvPr id="14" name="Picture 6" descr="C:\Гатилов\фото\20180504_140654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42551" y="5341113"/>
              <a:ext cx="1577054" cy="1021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179" y="5335680"/>
              <a:ext cx="1456136" cy="1027930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62"/>
            <a:stretch/>
          </p:blipFill>
          <p:spPr>
            <a:xfrm>
              <a:off x="6273185" y="5337695"/>
              <a:ext cx="1452616" cy="1043633"/>
            </a:xfrm>
            <a:prstGeom prst="rect">
              <a:avLst/>
            </a:prstGeom>
          </p:spPr>
        </p:pic>
      </p:grpSp>
      <p:sp>
        <p:nvSpPr>
          <p:cNvPr id="1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3</a:t>
            </a:r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36999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B0C8E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Паспорт (карточка) проекта и картирование потоков создания ценности</a:t>
            </a:r>
          </a:p>
        </p:txBody>
      </p:sp>
    </p:spTree>
    <p:extLst>
      <p:ext uri="{BB962C8B-B14F-4D97-AF65-F5344CB8AC3E}">
        <p14:creationId xmlns:p14="http://schemas.microsoft.com/office/powerpoint/2010/main" val="1254986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20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845473" y="1351776"/>
            <a:ext cx="6471625" cy="253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7236" lvl="1" indent="-457200" algn="just" defTabSz="914400">
              <a:buFont typeface="+mj-lt"/>
              <a:buAutoNum type="arabicPeriod"/>
            </a:pPr>
            <a:r>
              <a:rPr lang="ru-RU" sz="2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Единый «язык» </a:t>
            </a:r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общения сотрудников из разных подразделений, основанный на фактах, которые видели все участники команды при картировании</a:t>
            </a:r>
          </a:p>
          <a:p>
            <a:pPr marL="817236" lvl="1" indent="-457200" algn="just" defTabSz="914400">
              <a:buFont typeface="+mj-lt"/>
              <a:buAutoNum type="arabicPeriod"/>
            </a:pPr>
            <a:r>
              <a:rPr lang="ru-RU" sz="2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Единый опыт </a:t>
            </a:r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всей команды при погружении в процесс и проблематику, вовлеченность</a:t>
            </a:r>
          </a:p>
          <a:p>
            <a:pPr marL="817236" lvl="1" indent="-457200" algn="just" defTabSz="914400">
              <a:buFont typeface="+mj-lt"/>
              <a:buAutoNum type="arabicPeriod"/>
            </a:pPr>
            <a:r>
              <a:rPr lang="ru-RU" sz="2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Единую логику</a:t>
            </a:r>
            <a:r>
              <a:rPr lang="ru-RU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ru-RU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«говорящую» визуализацию, помогающую осуществлять последовательные и точечные воздействия на улучшаемый процесс</a:t>
            </a:r>
            <a:endParaRPr lang="en-US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00576" y="236603"/>
            <a:ext cx="7850066" cy="679610"/>
          </a:xfrm>
          <a:prstGeom prst="rect">
            <a:avLst/>
          </a:prstGeom>
        </p:spPr>
        <p:txBody>
          <a:bodyPr lIns="91357" tIns="45678" rIns="91357" bIns="45678"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Карты ПСЦ обеспечивают: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55" y="1184905"/>
            <a:ext cx="1562069" cy="20934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04" y="4059186"/>
            <a:ext cx="1562069" cy="21228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56728E-4A1A-4C78-94DE-6DD7E6AFE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784" y="4206584"/>
            <a:ext cx="5689312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3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044556" y="1275731"/>
            <a:ext cx="5554223" cy="3888432"/>
          </a:xfrm>
        </p:spPr>
        <p:txBody>
          <a:bodyPr>
            <a:noAutofit/>
          </a:bodyPr>
          <a:lstStyle/>
          <a:p>
            <a:pPr marL="273050" lvl="1" indent="0" algn="just">
              <a:buNone/>
            </a:pPr>
            <a:r>
              <a:rPr lang="ru-RU" sz="1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 потому что мозговой штурм – это инструмент для генерирования решений, а не метод сбора данных:</a:t>
            </a:r>
          </a:p>
          <a:p>
            <a:pPr marL="615950" lvl="1" indent="-342900" algn="just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Всплывут не актуальные проблемы, а актуальные будут упущены</a:t>
            </a:r>
          </a:p>
          <a:p>
            <a:pPr marL="615950" lvl="1" indent="-342900" algn="just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Будут обсуждаться легенды вместо фактов</a:t>
            </a:r>
          </a:p>
          <a:p>
            <a:pPr marL="615950" lvl="1" indent="-342900" algn="just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 обозначенных проблем нельзя будет определить место, время и природу возникновения</a:t>
            </a:r>
          </a:p>
          <a:p>
            <a:pPr marL="615950" lvl="1" indent="-342900" algn="just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Будут свалены в кучу проблемы, первопричины проблем, идеи по их решению, цели</a:t>
            </a:r>
          </a:p>
          <a:p>
            <a:pPr marL="615950" lvl="1" indent="-342900" algn="just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Получим много эмоций и словесной шелухи</a:t>
            </a:r>
          </a:p>
          <a:p>
            <a:pPr marL="615950" lvl="1" indent="-342900" algn="just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Ну и мы ведь это уже пробовали много раз… и не сработало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27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Мозговой штурм не заменит картирование…</a:t>
            </a:r>
            <a:endParaRPr lang="en-GB" sz="24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30355" y="5712193"/>
            <a:ext cx="58625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Японский принцип «</a:t>
            </a:r>
            <a:r>
              <a:rPr lang="ru-RU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генти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генбуцу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- иди и смотри</a:t>
            </a:r>
            <a:endParaRPr lang="ru-RU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23" y="2371723"/>
            <a:ext cx="1689790" cy="17746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369" y="2665753"/>
            <a:ext cx="1371631" cy="11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1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оллаж с имитацией фотоплёнки в Photoshop'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9" b="22950"/>
          <a:stretch/>
        </p:blipFill>
        <p:spPr bwMode="auto">
          <a:xfrm>
            <a:off x="-36512" y="588668"/>
            <a:ext cx="9172446" cy="275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22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DAFAAD1-EFCB-49AE-BAC6-35636AF48A3E}"/>
              </a:ext>
            </a:extLst>
          </p:cNvPr>
          <p:cNvSpPr txBox="1">
            <a:spLocks noChangeArrowheads="1"/>
          </p:cNvSpPr>
          <p:nvPr/>
        </p:nvSpPr>
        <p:spPr>
          <a:xfrm>
            <a:off x="327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Стикеры - лучший способ картирования </a:t>
            </a:r>
            <a:endParaRPr lang="en-GB" sz="24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5" name="image1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05" y="1144822"/>
            <a:ext cx="2128526" cy="1492090"/>
          </a:xfrm>
          <a:prstGeom prst="rect">
            <a:avLst/>
          </a:prstGeom>
        </p:spPr>
      </p:pic>
      <p:pic>
        <p:nvPicPr>
          <p:cNvPr id="16" name="image11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56485" y="1127781"/>
            <a:ext cx="1944216" cy="1492090"/>
          </a:xfrm>
          <a:prstGeom prst="rect">
            <a:avLst/>
          </a:prstGeom>
        </p:spPr>
      </p:pic>
      <p:pic>
        <p:nvPicPr>
          <p:cNvPr id="17" name="image12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24480" y="1146317"/>
            <a:ext cx="2217205" cy="1490595"/>
          </a:xfrm>
          <a:prstGeom prst="rect">
            <a:avLst/>
          </a:prstGeom>
        </p:spPr>
      </p:pic>
      <p:pic>
        <p:nvPicPr>
          <p:cNvPr id="19" name="Picture 2" descr="Коллаж с имитацией фотоплёнки в Photoshop'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9" b="22950"/>
          <a:stretch/>
        </p:blipFill>
        <p:spPr bwMode="auto">
          <a:xfrm>
            <a:off x="-12212" y="2852936"/>
            <a:ext cx="9172446" cy="275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14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92679" y="1127781"/>
            <a:ext cx="2131603" cy="1443397"/>
          </a:xfrm>
          <a:prstGeom prst="rect">
            <a:avLst/>
          </a:prstGeom>
        </p:spPr>
      </p:pic>
      <p:pic>
        <p:nvPicPr>
          <p:cNvPr id="21" name="image16.jpe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56485" y="3463582"/>
            <a:ext cx="2167996" cy="1454887"/>
          </a:xfrm>
          <a:prstGeom prst="rect">
            <a:avLst/>
          </a:prstGeom>
        </p:spPr>
      </p:pic>
      <p:pic>
        <p:nvPicPr>
          <p:cNvPr id="22" name="image19.jpe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34173" y="3491333"/>
            <a:ext cx="2048131" cy="1490303"/>
          </a:xfrm>
          <a:prstGeom prst="rect">
            <a:avLst/>
          </a:prstGeom>
        </p:spPr>
      </p:pic>
      <p:pic>
        <p:nvPicPr>
          <p:cNvPr id="23" name="image20.jpe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00915" y="3475072"/>
            <a:ext cx="2223367" cy="1506564"/>
          </a:xfrm>
          <a:prstGeom prst="rect">
            <a:avLst/>
          </a:prstGeom>
        </p:spPr>
      </p:pic>
      <p:pic>
        <p:nvPicPr>
          <p:cNvPr id="18" name="image13.jpe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7926" y="3463582"/>
            <a:ext cx="2193385" cy="1489703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61712" y="1790659"/>
            <a:ext cx="288032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306649" y="1790659"/>
            <a:ext cx="288032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44089" y="1797843"/>
            <a:ext cx="288032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850876" y="1797843"/>
            <a:ext cx="288032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153561" y="3968135"/>
            <a:ext cx="288032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450665" y="4001831"/>
            <a:ext cx="288032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642746" y="4054673"/>
            <a:ext cx="288032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886877" y="4076147"/>
            <a:ext cx="288032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4520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23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DC71B2-50EB-46FB-9E55-913DA7F7CFB4}"/>
              </a:ext>
            </a:extLst>
          </p:cNvPr>
          <p:cNvSpPr txBox="1"/>
          <p:nvPr/>
        </p:nvSpPr>
        <p:spPr>
          <a:xfrm>
            <a:off x="847552" y="4407748"/>
            <a:ext cx="75853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3" indent="-354013" algn="just"/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Удобнее </a:t>
            </a:r>
            <a:r>
              <a:rPr lang="ru-RU" sz="2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картировать стикерами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, чтобы быстрее можно было перестраивать процесс под новые факты и моделировать целевое состояние. Когда проект завершен, то карты в стикерах перерисовываются в электронный формат или в виде фотографии вставляются в отчетную презентацию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DAFAAD1-EFCB-49AE-BAC6-35636AF48A3E}"/>
              </a:ext>
            </a:extLst>
          </p:cNvPr>
          <p:cNvSpPr txBox="1">
            <a:spLocks noChangeArrowheads="1"/>
          </p:cNvSpPr>
          <p:nvPr/>
        </p:nvSpPr>
        <p:spPr>
          <a:xfrm>
            <a:off x="327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Стикеры - лучший способ картирования </a:t>
            </a:r>
            <a:endParaRPr lang="en-GB" sz="24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C45149-BFFD-4E6E-B42F-8F662E596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4"/>
            <a:ext cx="8229599" cy="296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13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7263"/>
            <a:ext cx="9036050" cy="549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05704"/>
            <a:ext cx="2998787" cy="495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DAFAAD1-EFCB-49AE-BAC6-35636AF48A3E}"/>
              </a:ext>
            </a:extLst>
          </p:cNvPr>
          <p:cNvSpPr txBox="1">
            <a:spLocks noChangeArrowheads="1"/>
          </p:cNvSpPr>
          <p:nvPr/>
        </p:nvSpPr>
        <p:spPr>
          <a:xfrm>
            <a:off x="327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kern="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Условные обозначения, вер 1</a:t>
            </a:r>
            <a:endParaRPr lang="en-GB" sz="24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15</a:t>
            </a:r>
            <a:endParaRPr lang="ru-RU" altLang="ru-RU" dirty="0">
              <a:solidFill>
                <a:srgbClr val="003274"/>
              </a:solidFill>
            </a:endParaRPr>
          </a:p>
        </p:txBody>
      </p:sp>
      <p:pic>
        <p:nvPicPr>
          <p:cNvPr id="4103" name="Рисунок 1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Рисунок 9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78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1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45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61257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210654"/>
            <a:ext cx="759075" cy="556154"/>
          </a:xfrm>
          <a:prstGeom prst="rect">
            <a:avLst/>
          </a:prstGeom>
        </p:spPr>
      </p:pic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162814" y="284325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Пример карты ПСЦ (1)</a:t>
            </a:r>
            <a:endParaRPr lang="en-GB" sz="24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555226" y="1124746"/>
            <a:ext cx="6589567" cy="18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58775" lvl="1" indent="-358775" algn="just" defTabSz="914400">
              <a:buNone/>
            </a:pPr>
            <a:r>
              <a:rPr lang="ru-RU" sz="1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Основные данные в карте ПСЦ: </a:t>
            </a:r>
          </a:p>
          <a:p>
            <a:pPr marL="358775" lvl="1" indent="-358775" algn="just" defTabSz="914400">
              <a:buFont typeface="+mj-lt"/>
              <a:buAutoNum type="arabicPeriod"/>
            </a:pPr>
            <a:r>
              <a:rPr lang="ru-RU" sz="1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карточке-</a:t>
            </a:r>
            <a:r>
              <a:rPr lang="ru-RU" sz="18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стикере</a:t>
            </a:r>
            <a:r>
              <a:rPr lang="ru-RU" sz="1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операции потока:</a:t>
            </a:r>
          </a:p>
          <a:p>
            <a:pPr marL="631825" lvl="2" indent="-273050" algn="just" defTabSz="914400">
              <a:buFont typeface="Arial" panose="020B0604020202020204" pitchFamily="34" charset="0"/>
              <a:buChar char="•"/>
            </a:pPr>
            <a:r>
              <a:rPr lang="ru-RU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Кто выполняет эту операцию</a:t>
            </a:r>
          </a:p>
          <a:p>
            <a:pPr marL="631825" lvl="2" indent="-273050" algn="just" defTabSz="914400">
              <a:buFont typeface="Arial" panose="020B0604020202020204" pitchFamily="34" charset="0"/>
              <a:buChar char="•"/>
            </a:pPr>
            <a:r>
              <a:rPr lang="ru-RU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Шаг (операция) в виде отглагольного действия  </a:t>
            </a:r>
          </a:p>
          <a:p>
            <a:pPr marL="631825" lvl="2" indent="-273050" algn="just" defTabSz="914400">
              <a:buFont typeface="Arial" panose="020B0604020202020204" pitchFamily="34" charset="0"/>
              <a:buChar char="•"/>
            </a:pPr>
            <a:r>
              <a:rPr lang="ru-RU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Время протекания </a:t>
            </a:r>
            <a:r>
              <a:rPr lang="ru-RU" sz="16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операции ( максимальное и минимальное время)</a:t>
            </a:r>
            <a:endParaRPr lang="en-US" sz="1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8775" lvl="1" indent="-358775" algn="just" defTabSz="914400">
              <a:buFont typeface="+mj-lt"/>
              <a:buAutoNum type="arabicPeriod"/>
            </a:pPr>
            <a:r>
              <a:rPr lang="ru-RU" sz="1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Проблемы, фиксируемые значком «ёж»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3929CC-0094-4FAF-A67F-4C1B6CBA1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43" y="3369681"/>
            <a:ext cx="8144962" cy="2939640"/>
          </a:xfrm>
          <a:prstGeom prst="rect">
            <a:avLst/>
          </a:prstGeom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18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305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/>
          </p:cNvSpPr>
          <p:nvPr/>
        </p:nvSpPr>
        <p:spPr bwMode="gray">
          <a:xfrm>
            <a:off x="1542024" y="2895593"/>
            <a:ext cx="266468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just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ru-RU" sz="900" b="1" dirty="0">
                <a:latin typeface="Calibri" panose="020F0502020204030204" pitchFamily="34" charset="0"/>
                <a:cs typeface="Calibri" panose="020F0502020204030204" pitchFamily="34" charset="0"/>
              </a:rPr>
              <a:t>Карта 1</a:t>
            </a:r>
          </a:p>
        </p:txBody>
      </p:sp>
      <p:sp>
        <p:nvSpPr>
          <p:cNvPr id="7" name="Rectangle 5"/>
          <p:cNvSpPr txBox="1">
            <a:spLocks/>
          </p:cNvSpPr>
          <p:nvPr/>
        </p:nvSpPr>
        <p:spPr bwMode="gray">
          <a:xfrm>
            <a:off x="1538291" y="3785685"/>
            <a:ext cx="266468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just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ru-RU" sz="900" b="1" dirty="0">
                <a:latin typeface="Calibri" panose="020F0502020204030204" pitchFamily="34" charset="0"/>
                <a:cs typeface="Calibri" panose="020F0502020204030204" pitchFamily="34" charset="0"/>
              </a:rPr>
              <a:t>Карта 2</a:t>
            </a:r>
          </a:p>
        </p:txBody>
      </p:sp>
      <p:sp>
        <p:nvSpPr>
          <p:cNvPr id="8" name="Rectangle 5"/>
          <p:cNvSpPr txBox="1">
            <a:spLocks/>
          </p:cNvSpPr>
          <p:nvPr/>
        </p:nvSpPr>
        <p:spPr bwMode="gray">
          <a:xfrm>
            <a:off x="1538291" y="4680181"/>
            <a:ext cx="266468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just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ru-RU" sz="900" b="1" dirty="0">
                <a:latin typeface="Calibri" panose="020F0502020204030204" pitchFamily="34" charset="0"/>
                <a:cs typeface="Calibri" panose="020F0502020204030204" pitchFamily="34" charset="0"/>
              </a:rPr>
              <a:t>Карта 3</a:t>
            </a:r>
          </a:p>
        </p:txBody>
      </p:sp>
      <p:sp>
        <p:nvSpPr>
          <p:cNvPr id="9" name="Правая фигурная скобка 8"/>
          <p:cNvSpPr/>
          <p:nvPr/>
        </p:nvSpPr>
        <p:spPr>
          <a:xfrm>
            <a:off x="4295858" y="2895592"/>
            <a:ext cx="270000" cy="2617720"/>
          </a:xfrm>
          <a:prstGeom prst="rightBrace">
            <a:avLst>
              <a:gd name="adj1" fmla="val 127976"/>
              <a:gd name="adj2" fmla="val 49465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2024" y="3167937"/>
            <a:ext cx="810000" cy="324000"/>
          </a:xfrm>
          <a:prstGeom prst="rect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Calibri" panose="020F0502020204030204" pitchFamily="34" charset="0"/>
                <a:cs typeface="Calibri" panose="020F0502020204030204" pitchFamily="34" charset="0"/>
              </a:rPr>
              <a:t>Шаг 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44524" y="3032937"/>
            <a:ext cx="488084" cy="130223"/>
          </a:xfrm>
          <a:prstGeom prst="rect">
            <a:avLst/>
          </a:prstGeom>
          <a:ln w="254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50" dirty="0">
                <a:latin typeface="Calibri" panose="020F0502020204030204" pitchFamily="34" charset="0"/>
                <a:cs typeface="Calibri" panose="020F0502020204030204" pitchFamily="34" charset="0"/>
              </a:rPr>
              <a:t>2 мин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0196" y="3167937"/>
            <a:ext cx="810000" cy="324000"/>
          </a:xfrm>
          <a:prstGeom prst="rect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Calibri" panose="020F0502020204030204" pitchFamily="34" charset="0"/>
                <a:cs typeface="Calibri" panose="020F0502020204030204" pitchFamily="34" charset="0"/>
              </a:rPr>
              <a:t>Шаг 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478368" y="3167937"/>
            <a:ext cx="810000" cy="324000"/>
          </a:xfrm>
          <a:prstGeom prst="rect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Calibri" panose="020F0502020204030204" pitchFamily="34" charset="0"/>
                <a:cs typeface="Calibri" panose="020F0502020204030204" pitchFamily="34" charset="0"/>
              </a:rPr>
              <a:t>Шаг 3</a:t>
            </a:r>
          </a:p>
        </p:txBody>
      </p:sp>
      <p:cxnSp>
        <p:nvCxnSpPr>
          <p:cNvPr id="15" name="Прямая со стрелкой 14"/>
          <p:cNvCxnSpPr>
            <a:stCxn id="10" idx="3"/>
            <a:endCxn id="12" idx="1"/>
          </p:cNvCxnSpPr>
          <p:nvPr/>
        </p:nvCxnSpPr>
        <p:spPr>
          <a:xfrm>
            <a:off x="2352024" y="3329937"/>
            <a:ext cx="158172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320196" y="3335855"/>
            <a:ext cx="158172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38290" y="4084239"/>
            <a:ext cx="810000" cy="324000"/>
          </a:xfrm>
          <a:prstGeom prst="rect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Calibri" panose="020F0502020204030204" pitchFamily="34" charset="0"/>
                <a:cs typeface="Calibri" panose="020F0502020204030204" pitchFamily="34" charset="0"/>
              </a:rPr>
              <a:t>Шаг 1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40790" y="3949239"/>
            <a:ext cx="491818" cy="141882"/>
          </a:xfrm>
          <a:prstGeom prst="rect">
            <a:avLst/>
          </a:prstGeom>
          <a:ln w="254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50" dirty="0">
                <a:latin typeface="Calibri" panose="020F0502020204030204" pitchFamily="34" charset="0"/>
                <a:cs typeface="Calibri" panose="020F0502020204030204" pitchFamily="34" charset="0"/>
              </a:rPr>
              <a:t>3 мин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506462" y="4084239"/>
            <a:ext cx="810000" cy="324000"/>
          </a:xfrm>
          <a:prstGeom prst="rect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Calibri" panose="020F0502020204030204" pitchFamily="34" charset="0"/>
                <a:cs typeface="Calibri" panose="020F0502020204030204" pitchFamily="34" charset="0"/>
              </a:rPr>
              <a:t>Шаг 2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474634" y="4084239"/>
            <a:ext cx="810000" cy="324000"/>
          </a:xfrm>
          <a:prstGeom prst="rect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Шаг 3</a:t>
            </a:r>
          </a:p>
        </p:txBody>
      </p:sp>
      <p:cxnSp>
        <p:nvCxnSpPr>
          <p:cNvPr id="21" name="Прямая со стрелкой 20"/>
          <p:cNvCxnSpPr>
            <a:stCxn id="17" idx="3"/>
            <a:endCxn id="19" idx="1"/>
          </p:cNvCxnSpPr>
          <p:nvPr/>
        </p:nvCxnSpPr>
        <p:spPr>
          <a:xfrm>
            <a:off x="2348290" y="4246239"/>
            <a:ext cx="158172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3316462" y="4252157"/>
            <a:ext cx="158172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538290" y="4967978"/>
            <a:ext cx="810000" cy="324000"/>
          </a:xfrm>
          <a:prstGeom prst="rect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Calibri" panose="020F0502020204030204" pitchFamily="34" charset="0"/>
                <a:cs typeface="Calibri" panose="020F0502020204030204" pitchFamily="34" charset="0"/>
              </a:rPr>
              <a:t>Шаг 1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740789" y="4832977"/>
            <a:ext cx="474715" cy="141353"/>
          </a:xfrm>
          <a:prstGeom prst="rect">
            <a:avLst/>
          </a:prstGeom>
          <a:ln w="254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50" dirty="0">
                <a:latin typeface="Calibri" panose="020F0502020204030204" pitchFamily="34" charset="0"/>
                <a:cs typeface="Calibri" panose="020F0502020204030204" pitchFamily="34" charset="0"/>
              </a:rPr>
              <a:t>1 мин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506462" y="4967978"/>
            <a:ext cx="810000" cy="324000"/>
          </a:xfrm>
          <a:prstGeom prst="rect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Calibri" panose="020F0502020204030204" pitchFamily="34" charset="0"/>
                <a:cs typeface="Calibri" panose="020F0502020204030204" pitchFamily="34" charset="0"/>
              </a:rPr>
              <a:t>Шаг 2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474634" y="4967978"/>
            <a:ext cx="810000" cy="324000"/>
          </a:xfrm>
          <a:prstGeom prst="rect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Calibri" panose="020F0502020204030204" pitchFamily="34" charset="0"/>
                <a:cs typeface="Calibri" panose="020F0502020204030204" pitchFamily="34" charset="0"/>
              </a:rPr>
              <a:t>Шаг 3</a:t>
            </a:r>
          </a:p>
        </p:txBody>
      </p:sp>
      <p:cxnSp>
        <p:nvCxnSpPr>
          <p:cNvPr id="27" name="Прямая со стрелкой 26"/>
          <p:cNvCxnSpPr>
            <a:stCxn id="23" idx="3"/>
            <a:endCxn id="25" idx="1"/>
          </p:cNvCxnSpPr>
          <p:nvPr/>
        </p:nvCxnSpPr>
        <p:spPr>
          <a:xfrm>
            <a:off x="2348290" y="5129978"/>
            <a:ext cx="158172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316462" y="5135895"/>
            <a:ext cx="158172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4721815" y="4079390"/>
            <a:ext cx="810000" cy="324000"/>
          </a:xfrm>
          <a:prstGeom prst="rect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Calibri" panose="020F0502020204030204" pitchFamily="34" charset="0"/>
                <a:cs typeface="Calibri" panose="020F0502020204030204" pitchFamily="34" charset="0"/>
              </a:rPr>
              <a:t>Шаг 1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721815" y="3540282"/>
            <a:ext cx="810000" cy="540000"/>
          </a:xfrm>
          <a:prstGeom prst="rect">
            <a:avLst/>
          </a:prstGeom>
          <a:ln w="254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50" b="1" dirty="0">
                <a:latin typeface="Calibri" panose="020F0502020204030204" pitchFamily="34" charset="0"/>
                <a:cs typeface="Calibri" panose="020F0502020204030204" pitchFamily="34" charset="0"/>
              </a:rPr>
              <a:t>T-min</a:t>
            </a:r>
            <a:r>
              <a:rPr lang="ru-RU" sz="750" b="1" dirty="0">
                <a:latin typeface="Calibri" panose="020F0502020204030204" pitchFamily="34" charset="0"/>
                <a:cs typeface="Calibri" panose="020F0502020204030204" pitchFamily="34" charset="0"/>
              </a:rPr>
              <a:t>: 1 мин</a:t>
            </a:r>
          </a:p>
          <a:p>
            <a:pPr algn="ctr"/>
            <a:r>
              <a:rPr lang="en-US" sz="750" b="1" dirty="0">
                <a:latin typeface="Calibri" panose="020F0502020204030204" pitchFamily="34" charset="0"/>
                <a:cs typeface="Calibri" panose="020F0502020204030204" pitchFamily="34" charset="0"/>
              </a:rPr>
              <a:t>T-max</a:t>
            </a:r>
            <a:r>
              <a:rPr lang="ru-RU" sz="750" b="1" dirty="0">
                <a:latin typeface="Calibri" panose="020F0502020204030204" pitchFamily="34" charset="0"/>
                <a:cs typeface="Calibri" panose="020F0502020204030204" pitchFamily="34" charset="0"/>
              </a:rPr>
              <a:t>: 3 мин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689987" y="4079390"/>
            <a:ext cx="810000" cy="324000"/>
          </a:xfrm>
          <a:prstGeom prst="rect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Calibri" panose="020F0502020204030204" pitchFamily="34" charset="0"/>
                <a:cs typeface="Calibri" panose="020F0502020204030204" pitchFamily="34" charset="0"/>
              </a:rPr>
              <a:t>Шаг 2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658159" y="4079390"/>
            <a:ext cx="810000" cy="324000"/>
          </a:xfrm>
          <a:prstGeom prst="rect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Calibri" panose="020F0502020204030204" pitchFamily="34" charset="0"/>
                <a:cs typeface="Calibri" panose="020F0502020204030204" pitchFamily="34" charset="0"/>
              </a:rPr>
              <a:t>Шаг 3</a:t>
            </a:r>
          </a:p>
        </p:txBody>
      </p:sp>
      <p:cxnSp>
        <p:nvCxnSpPr>
          <p:cNvPr id="33" name="Прямая со стрелкой 32"/>
          <p:cNvCxnSpPr>
            <a:stCxn id="29" idx="3"/>
            <a:endCxn id="31" idx="1"/>
          </p:cNvCxnSpPr>
          <p:nvPr/>
        </p:nvCxnSpPr>
        <p:spPr>
          <a:xfrm>
            <a:off x="5531815" y="4241390"/>
            <a:ext cx="158172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6499987" y="4247308"/>
            <a:ext cx="158172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5824987" y="3540242"/>
            <a:ext cx="540000" cy="540000"/>
          </a:xfrm>
          <a:prstGeom prst="rect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793159" y="3540282"/>
            <a:ext cx="540000" cy="540000"/>
          </a:xfrm>
          <a:prstGeom prst="rect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12-конечная звезда 36"/>
          <p:cNvSpPr/>
          <p:nvPr/>
        </p:nvSpPr>
        <p:spPr bwMode="auto">
          <a:xfrm>
            <a:off x="4955767" y="4334667"/>
            <a:ext cx="380778" cy="259411"/>
          </a:xfrm>
          <a:prstGeom prst="star12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68580" tIns="68580" rIns="68580" bIns="6858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8" name="12-конечная звезда 37"/>
          <p:cNvSpPr/>
          <p:nvPr/>
        </p:nvSpPr>
        <p:spPr bwMode="auto">
          <a:xfrm>
            <a:off x="5932832" y="4336960"/>
            <a:ext cx="380778" cy="259411"/>
          </a:xfrm>
          <a:prstGeom prst="star12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68580" tIns="68580" rIns="68580" bIns="6858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9" name="12-конечная звезда 38"/>
          <p:cNvSpPr/>
          <p:nvPr/>
        </p:nvSpPr>
        <p:spPr bwMode="auto">
          <a:xfrm>
            <a:off x="6385807" y="4334701"/>
            <a:ext cx="380778" cy="259411"/>
          </a:xfrm>
          <a:prstGeom prst="star12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68580" tIns="68580" rIns="68580" bIns="6858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0" name="12-конечная звезда 39"/>
          <p:cNvSpPr/>
          <p:nvPr/>
        </p:nvSpPr>
        <p:spPr bwMode="auto">
          <a:xfrm>
            <a:off x="5439061" y="4346155"/>
            <a:ext cx="380778" cy="259411"/>
          </a:xfrm>
          <a:prstGeom prst="star12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68580" tIns="68580" rIns="68580" bIns="6858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2120968" y="3556968"/>
            <a:ext cx="2913321" cy="818707"/>
          </a:xfrm>
          <a:custGeom>
            <a:avLst/>
            <a:gdLst>
              <a:gd name="connsiteX0" fmla="*/ 0 w 3884428"/>
              <a:gd name="connsiteY0" fmla="*/ 0 h 1091609"/>
              <a:gd name="connsiteX1" fmla="*/ 2317898 w 3884428"/>
              <a:gd name="connsiteY1" fmla="*/ 99237 h 1091609"/>
              <a:gd name="connsiteX2" fmla="*/ 3884428 w 3884428"/>
              <a:gd name="connsiteY2" fmla="*/ 1091609 h 109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84428" h="1091609">
                <a:moveTo>
                  <a:pt x="0" y="0"/>
                </a:moveTo>
                <a:lnTo>
                  <a:pt x="2317898" y="99237"/>
                </a:lnTo>
                <a:cubicBezTo>
                  <a:pt x="2965303" y="281172"/>
                  <a:pt x="3424865" y="686390"/>
                  <a:pt x="3884428" y="1091609"/>
                </a:cubicBezTo>
              </a:path>
            </a:pathLst>
          </a:custGeom>
          <a:noFill/>
          <a:ln w="254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12-конечная звезда 41"/>
          <p:cNvSpPr/>
          <p:nvPr/>
        </p:nvSpPr>
        <p:spPr bwMode="auto">
          <a:xfrm>
            <a:off x="1784869" y="3413481"/>
            <a:ext cx="380778" cy="259411"/>
          </a:xfrm>
          <a:prstGeom prst="star12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68580" tIns="68580" rIns="68580" bIns="6858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2445262" y="4551113"/>
            <a:ext cx="3131288" cy="213063"/>
          </a:xfrm>
          <a:custGeom>
            <a:avLst/>
            <a:gdLst>
              <a:gd name="connsiteX0" fmla="*/ 0 w 4175051"/>
              <a:gd name="connsiteY0" fmla="*/ 0 h 284084"/>
              <a:gd name="connsiteX1" fmla="*/ 680483 w 4175051"/>
              <a:gd name="connsiteY1" fmla="*/ 226828 h 284084"/>
              <a:gd name="connsiteX2" fmla="*/ 2565990 w 4175051"/>
              <a:gd name="connsiteY2" fmla="*/ 283535 h 284084"/>
              <a:gd name="connsiteX3" fmla="*/ 3841897 w 4175051"/>
              <a:gd name="connsiteY3" fmla="*/ 205563 h 284084"/>
              <a:gd name="connsiteX4" fmla="*/ 4175051 w 4175051"/>
              <a:gd name="connsiteY4" fmla="*/ 56707 h 28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5051" h="284084">
                <a:moveTo>
                  <a:pt x="0" y="0"/>
                </a:moveTo>
                <a:cubicBezTo>
                  <a:pt x="126409" y="89786"/>
                  <a:pt x="252818" y="179572"/>
                  <a:pt x="680483" y="226828"/>
                </a:cubicBezTo>
                <a:cubicBezTo>
                  <a:pt x="1108148" y="274084"/>
                  <a:pt x="2039088" y="287079"/>
                  <a:pt x="2565990" y="283535"/>
                </a:cubicBezTo>
                <a:cubicBezTo>
                  <a:pt x="3092892" y="279991"/>
                  <a:pt x="3573720" y="243368"/>
                  <a:pt x="3841897" y="205563"/>
                </a:cubicBezTo>
                <a:cubicBezTo>
                  <a:pt x="4110074" y="167758"/>
                  <a:pt x="4142562" y="112232"/>
                  <a:pt x="4175051" y="56707"/>
                </a:cubicBezTo>
              </a:path>
            </a:pathLst>
          </a:custGeom>
          <a:noFill/>
          <a:ln w="254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12-конечная звезда 43"/>
          <p:cNvSpPr/>
          <p:nvPr/>
        </p:nvSpPr>
        <p:spPr bwMode="auto">
          <a:xfrm>
            <a:off x="2232608" y="4346121"/>
            <a:ext cx="380778" cy="259411"/>
          </a:xfrm>
          <a:prstGeom prst="star12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68580" tIns="68580" rIns="68580" bIns="6858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2998154" y="4508582"/>
            <a:ext cx="3078126" cy="309431"/>
          </a:xfrm>
          <a:custGeom>
            <a:avLst/>
            <a:gdLst>
              <a:gd name="connsiteX0" fmla="*/ 0 w 4104168"/>
              <a:gd name="connsiteY0" fmla="*/ 0 h 412574"/>
              <a:gd name="connsiteX1" fmla="*/ 1112875 w 4104168"/>
              <a:gd name="connsiteY1" fmla="*/ 219739 h 412574"/>
              <a:gd name="connsiteX2" fmla="*/ 2927498 w 4104168"/>
              <a:gd name="connsiteY2" fmla="*/ 404037 h 412574"/>
              <a:gd name="connsiteX3" fmla="*/ 3678865 w 4104168"/>
              <a:gd name="connsiteY3" fmla="*/ 354418 h 412574"/>
              <a:gd name="connsiteX4" fmla="*/ 4104168 w 4104168"/>
              <a:gd name="connsiteY4" fmla="*/ 113414 h 41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168" h="412574">
                <a:moveTo>
                  <a:pt x="0" y="0"/>
                </a:moveTo>
                <a:cubicBezTo>
                  <a:pt x="312479" y="76200"/>
                  <a:pt x="624959" y="152400"/>
                  <a:pt x="1112875" y="219739"/>
                </a:cubicBezTo>
                <a:cubicBezTo>
                  <a:pt x="1600791" y="287078"/>
                  <a:pt x="2499833" y="381591"/>
                  <a:pt x="2927498" y="404037"/>
                </a:cubicBezTo>
                <a:cubicBezTo>
                  <a:pt x="3355163" y="426483"/>
                  <a:pt x="3482753" y="402855"/>
                  <a:pt x="3678865" y="354418"/>
                </a:cubicBezTo>
                <a:cubicBezTo>
                  <a:pt x="3874977" y="305981"/>
                  <a:pt x="3989572" y="209697"/>
                  <a:pt x="4104168" y="113414"/>
                </a:cubicBezTo>
              </a:path>
            </a:pathLst>
          </a:custGeom>
          <a:noFill/>
          <a:ln w="254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12-конечная звезда 45"/>
          <p:cNvSpPr/>
          <p:nvPr/>
        </p:nvSpPr>
        <p:spPr bwMode="auto">
          <a:xfrm>
            <a:off x="2720309" y="4334667"/>
            <a:ext cx="380778" cy="259411"/>
          </a:xfrm>
          <a:prstGeom prst="star12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68580" tIns="68580" rIns="68580" bIns="6858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7" name="Полилиния 46"/>
          <p:cNvSpPr/>
          <p:nvPr/>
        </p:nvSpPr>
        <p:spPr>
          <a:xfrm>
            <a:off x="3524466" y="4588326"/>
            <a:ext cx="3009014" cy="842874"/>
          </a:xfrm>
          <a:custGeom>
            <a:avLst/>
            <a:gdLst>
              <a:gd name="connsiteX0" fmla="*/ 0 w 4012019"/>
              <a:gd name="connsiteY0" fmla="*/ 1084521 h 1123832"/>
              <a:gd name="connsiteX1" fmla="*/ 2289544 w 4012019"/>
              <a:gd name="connsiteY1" fmla="*/ 992372 h 1123832"/>
              <a:gd name="connsiteX2" fmla="*/ 4012019 w 4012019"/>
              <a:gd name="connsiteY2" fmla="*/ 0 h 112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12019" h="1123832">
                <a:moveTo>
                  <a:pt x="0" y="1084521"/>
                </a:moveTo>
                <a:cubicBezTo>
                  <a:pt x="810437" y="1128823"/>
                  <a:pt x="1620874" y="1173126"/>
                  <a:pt x="2289544" y="992372"/>
                </a:cubicBezTo>
                <a:cubicBezTo>
                  <a:pt x="2958214" y="811618"/>
                  <a:pt x="3485116" y="405809"/>
                  <a:pt x="4012019" y="0"/>
                </a:cubicBezTo>
              </a:path>
            </a:pathLst>
          </a:custGeom>
          <a:noFill/>
          <a:ln w="254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12-конечная звезда 47"/>
          <p:cNvSpPr/>
          <p:nvPr/>
        </p:nvSpPr>
        <p:spPr bwMode="auto">
          <a:xfrm>
            <a:off x="3207705" y="5224119"/>
            <a:ext cx="380778" cy="259411"/>
          </a:xfrm>
          <a:prstGeom prst="star12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68580" tIns="68580" rIns="68580" bIns="6858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82AB3DF-8979-404C-9FD5-09FD33367B30}"/>
              </a:ext>
            </a:extLst>
          </p:cNvPr>
          <p:cNvSpPr txBox="1"/>
          <p:nvPr/>
        </p:nvSpPr>
        <p:spPr>
          <a:xfrm>
            <a:off x="1046657" y="5585251"/>
            <a:ext cx="6855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На сводную карту переносятся все «ежи», </a:t>
            </a: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min </a:t>
            </a:r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(время минимальное и максимальное) всех замеров</a:t>
            </a:r>
          </a:p>
        </p:txBody>
      </p:sp>
      <p:sp>
        <p:nvSpPr>
          <p:cNvPr id="52" name="Rectangle 2"/>
          <p:cNvSpPr txBox="1">
            <a:spLocks noChangeArrowheads="1"/>
          </p:cNvSpPr>
          <p:nvPr/>
        </p:nvSpPr>
        <p:spPr>
          <a:xfrm>
            <a:off x="388424" y="2816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Количество замеров при составлении карт ПСЦ</a:t>
            </a:r>
            <a:endParaRPr lang="en-GB" sz="2400" b="1" kern="0" dirty="0">
              <a:solidFill>
                <a:srgbClr val="0070C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988" y="1192437"/>
            <a:ext cx="84204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 algn="just"/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При построении фактической карты для исследования вариабельности процесса хватает </a:t>
            </a:r>
            <a:r>
              <a:rPr lang="ru-RU" sz="2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замеров.</a:t>
            </a:r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Замеры проводятся: в разное время, в разных условиях, с разными клиентами и исполнителями. Если процесс при замерах протекает по-разному, то это серьезная проблема и при составлении карты это нужно показать (н-р: разными стикерами) </a:t>
            </a:r>
          </a:p>
        </p:txBody>
      </p:sp>
      <p:sp>
        <p:nvSpPr>
          <p:cNvPr id="49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27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5508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Овал 80"/>
          <p:cNvSpPr/>
          <p:nvPr/>
        </p:nvSpPr>
        <p:spPr>
          <a:xfrm>
            <a:off x="331923" y="3892023"/>
            <a:ext cx="229297" cy="2154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2" name="Овал 81"/>
          <p:cNvSpPr/>
          <p:nvPr/>
        </p:nvSpPr>
        <p:spPr>
          <a:xfrm>
            <a:off x="325348" y="4194722"/>
            <a:ext cx="229297" cy="2154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3" name="Овал 82"/>
          <p:cNvSpPr/>
          <p:nvPr/>
        </p:nvSpPr>
        <p:spPr>
          <a:xfrm>
            <a:off x="322743" y="4472477"/>
            <a:ext cx="229297" cy="2154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84" name="Овал 83"/>
          <p:cNvSpPr/>
          <p:nvPr/>
        </p:nvSpPr>
        <p:spPr>
          <a:xfrm>
            <a:off x="329317" y="4743004"/>
            <a:ext cx="229297" cy="2154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8612" y="3892023"/>
            <a:ext cx="515859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Перебои в работе АИС МФЦ МРС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8614" y="4195792"/>
            <a:ext cx="562270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Изменение форм отчётности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8037" y="4464783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Длительная процедура согласования письма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58612" y="4764352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Отсутствие  электронных  адресов почты МФЦ Белгородской области</a:t>
            </a:r>
          </a:p>
        </p:txBody>
      </p:sp>
      <p:sp>
        <p:nvSpPr>
          <p:cNvPr id="91" name="Rectangle 41"/>
          <p:cNvSpPr txBox="1"/>
          <p:nvPr/>
        </p:nvSpPr>
        <p:spPr>
          <a:xfrm>
            <a:off x="6106381" y="3766575"/>
            <a:ext cx="285077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buClr>
                <a:srgbClr val="002960"/>
              </a:buClr>
              <a:defRPr/>
            </a:pPr>
            <a:r>
              <a:rPr lang="ru-RU" sz="1200" b="1" kern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ИТОГО - ВПП</a:t>
            </a:r>
            <a:r>
              <a:rPr lang="en-US" sz="1200" b="1" kern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b="1" kern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от 22 808 до 34 107 минут</a:t>
            </a:r>
          </a:p>
        </p:txBody>
      </p:sp>
      <p:grpSp>
        <p:nvGrpSpPr>
          <p:cNvPr id="158" name="Group 228"/>
          <p:cNvGrpSpPr>
            <a:grpSpLocks/>
          </p:cNvGrpSpPr>
          <p:nvPr/>
        </p:nvGrpSpPr>
        <p:grpSpPr bwMode="auto">
          <a:xfrm>
            <a:off x="5581022" y="4471299"/>
            <a:ext cx="1782304" cy="667917"/>
            <a:chOff x="125411" y="977723"/>
            <a:chExt cx="1783417" cy="385370"/>
          </a:xfrm>
        </p:grpSpPr>
        <p:sp>
          <p:nvSpPr>
            <p:cNvPr id="159" name="Rectangle 229"/>
            <p:cNvSpPr>
              <a:spLocks/>
            </p:cNvSpPr>
            <p:nvPr/>
          </p:nvSpPr>
          <p:spPr>
            <a:xfrm>
              <a:off x="125411" y="1101532"/>
              <a:ext cx="271632" cy="114285"/>
            </a:xfrm>
            <a:prstGeom prst="rect">
              <a:avLst/>
            </a:prstGeom>
            <a:noFill/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05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" name="Rectangle 41"/>
            <p:cNvSpPr txBox="1">
              <a:spLocks/>
            </p:cNvSpPr>
            <p:nvPr/>
          </p:nvSpPr>
          <p:spPr>
            <a:xfrm>
              <a:off x="125411" y="996771"/>
              <a:ext cx="271632" cy="11428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>
                  <a:lumMod val="20000"/>
                  <a:lumOff val="80000"/>
                </a:schemeClr>
              </a:solidFill>
              <a:miter lim="800000"/>
              <a:headEnd/>
              <a:tailEnd/>
            </a:ln>
            <a:effectLst/>
          </p:spPr>
          <p:txBody>
            <a:bodyPr lIns="72000" tIns="36000" rIns="36000" bIns="36000" anchor="ctr"/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endParaRPr lang="ru-RU" sz="105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1" name="Rectangle 231"/>
            <p:cNvSpPr>
              <a:spLocks/>
            </p:cNvSpPr>
            <p:nvPr/>
          </p:nvSpPr>
          <p:spPr>
            <a:xfrm>
              <a:off x="125411" y="1212642"/>
              <a:ext cx="271632" cy="115872"/>
            </a:xfrm>
            <a:prstGeom prst="rect">
              <a:avLst/>
            </a:prstGeom>
            <a:solidFill>
              <a:srgbClr val="002960">
                <a:lumMod val="10000"/>
                <a:lumOff val="90000"/>
              </a:srgbClr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ru-RU" sz="105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5" name="Rectangle 63"/>
            <p:cNvSpPr txBox="1">
              <a:spLocks/>
            </p:cNvSpPr>
            <p:nvPr/>
          </p:nvSpPr>
          <p:spPr>
            <a:xfrm>
              <a:off x="478056" y="977723"/>
              <a:ext cx="1172528" cy="161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sz="105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Продолжительность</a:t>
              </a:r>
            </a:p>
          </p:txBody>
        </p:sp>
        <p:sp>
          <p:nvSpPr>
            <p:cNvPr id="166" name="Rectangle 63"/>
            <p:cNvSpPr txBox="1">
              <a:spLocks/>
            </p:cNvSpPr>
            <p:nvPr/>
          </p:nvSpPr>
          <p:spPr>
            <a:xfrm>
              <a:off x="478056" y="1088834"/>
              <a:ext cx="750674" cy="161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sz="105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Исполнитель</a:t>
              </a:r>
            </a:p>
          </p:txBody>
        </p:sp>
        <p:sp>
          <p:nvSpPr>
            <p:cNvPr id="167" name="Rectangle 63"/>
            <p:cNvSpPr txBox="1">
              <a:spLocks/>
            </p:cNvSpPr>
            <p:nvPr/>
          </p:nvSpPr>
          <p:spPr>
            <a:xfrm>
              <a:off x="478056" y="1201531"/>
              <a:ext cx="1430772" cy="161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sz="105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Описание шага процесса</a:t>
              </a:r>
            </a:p>
          </p:txBody>
        </p:sp>
      </p:grpSp>
      <p:sp>
        <p:nvSpPr>
          <p:cNvPr id="168" name="Овал 167"/>
          <p:cNvSpPr/>
          <p:nvPr/>
        </p:nvSpPr>
        <p:spPr>
          <a:xfrm>
            <a:off x="5581022" y="5140233"/>
            <a:ext cx="252412" cy="252413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9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№</a:t>
            </a:r>
          </a:p>
        </p:txBody>
      </p:sp>
      <p:sp>
        <p:nvSpPr>
          <p:cNvPr id="169" name="Rectangle 63"/>
          <p:cNvSpPr txBox="1"/>
          <p:nvPr/>
        </p:nvSpPr>
        <p:spPr>
          <a:xfrm>
            <a:off x="5941062" y="5176622"/>
            <a:ext cx="124460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  <a:defRPr/>
            </a:pPr>
            <a:r>
              <a:rPr lang="ru-RU" sz="11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Проблемы</a:t>
            </a:r>
            <a:endParaRPr lang="ru-RU" sz="9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0" name="Прямоугольник 169"/>
          <p:cNvSpPr/>
          <p:nvPr/>
        </p:nvSpPr>
        <p:spPr>
          <a:xfrm>
            <a:off x="246818" y="3645184"/>
            <a:ext cx="5158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ПРОБЛЕМЫ:</a:t>
            </a:r>
          </a:p>
        </p:txBody>
      </p:sp>
      <p:sp>
        <p:nvSpPr>
          <p:cNvPr id="172" name="Овал 171"/>
          <p:cNvSpPr/>
          <p:nvPr/>
        </p:nvSpPr>
        <p:spPr>
          <a:xfrm>
            <a:off x="338742" y="5050996"/>
            <a:ext cx="229297" cy="2154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73" name="Прямоугольник 172"/>
          <p:cNvSpPr/>
          <p:nvPr/>
        </p:nvSpPr>
        <p:spPr>
          <a:xfrm>
            <a:off x="570500" y="5068308"/>
            <a:ext cx="48349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Различный перечень предоставляемых государственных и муниципальных услуг</a:t>
            </a:r>
          </a:p>
        </p:txBody>
      </p:sp>
      <p:sp>
        <p:nvSpPr>
          <p:cNvPr id="118" name="Rectangle 2"/>
          <p:cNvSpPr txBox="1">
            <a:spLocks noChangeArrowheads="1"/>
          </p:cNvSpPr>
          <p:nvPr/>
        </p:nvSpPr>
        <p:spPr>
          <a:xfrm>
            <a:off x="162814" y="284325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Пример карты </a:t>
            </a:r>
            <a:r>
              <a:rPr lang="ru-RU" sz="2400" b="1" kern="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ПСЦ</a:t>
            </a:r>
            <a:endParaRPr lang="en-GB" sz="24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8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20</a:t>
            </a:r>
            <a:endParaRPr lang="ru-RU" altLang="ru-RU" dirty="0">
              <a:solidFill>
                <a:srgbClr val="003274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-1" y="1402345"/>
            <a:ext cx="9102837" cy="2133528"/>
            <a:chOff x="-9073850" y="3001014"/>
            <a:chExt cx="18205674" cy="1868424"/>
          </a:xfrm>
        </p:grpSpPr>
        <p:sp>
          <p:nvSpPr>
            <p:cNvPr id="110" name="Прямоугольник 109"/>
            <p:cNvSpPr/>
            <p:nvPr/>
          </p:nvSpPr>
          <p:spPr>
            <a:xfrm>
              <a:off x="-1451990" y="3361054"/>
              <a:ext cx="1357164" cy="36004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Сотрудник отдела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9073850" y="3001014"/>
              <a:ext cx="1357164" cy="1512168"/>
            </a:xfrm>
            <a:prstGeom prst="rect">
              <a:avLst/>
            </a:pr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-1451990" y="3001014"/>
              <a:ext cx="1357164" cy="1512168"/>
            </a:xfrm>
            <a:prstGeom prst="rect">
              <a:avLst/>
            </a:pr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-2964158" y="3001014"/>
              <a:ext cx="1357164" cy="1512168"/>
            </a:xfrm>
            <a:prstGeom prst="rect">
              <a:avLst/>
            </a:pr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-4476326" y="3001014"/>
              <a:ext cx="1357164" cy="1512168"/>
            </a:xfrm>
            <a:prstGeom prst="rect">
              <a:avLst/>
            </a:pr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-6012834" y="3001014"/>
              <a:ext cx="1357164" cy="1512168"/>
            </a:xfrm>
            <a:prstGeom prst="rect">
              <a:avLst/>
            </a:pr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-7564286" y="3001014"/>
              <a:ext cx="1357164" cy="1512168"/>
            </a:xfrm>
            <a:prstGeom prst="rect">
              <a:avLst/>
            </a:pr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-9073850" y="3001014"/>
              <a:ext cx="1357164" cy="3600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Вход процесса</a:t>
              </a:r>
            </a:p>
            <a:p>
              <a:pPr algn="ctr"/>
              <a:r>
                <a:rPr lang="en-US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 =  5 – 1200 </a:t>
              </a:r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мин</a:t>
              </a:r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-7564286" y="3001014"/>
              <a:ext cx="1357164" cy="3600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Этап 1 </a:t>
              </a:r>
            </a:p>
            <a:p>
              <a:pPr algn="ctr"/>
              <a:r>
                <a:rPr lang="en-US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 =  600 – 1440 </a:t>
              </a:r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мин</a:t>
              </a:r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-6012834" y="3011220"/>
              <a:ext cx="1357164" cy="3600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Этап 2</a:t>
              </a:r>
            </a:p>
            <a:p>
              <a:pPr algn="ctr"/>
              <a:r>
                <a:rPr lang="en-US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 = 31 – 45 </a:t>
              </a:r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мин</a:t>
              </a:r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-4476326" y="3008196"/>
              <a:ext cx="1357164" cy="3600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Этап 3</a:t>
              </a:r>
            </a:p>
            <a:p>
              <a:pPr algn="ctr"/>
              <a:r>
                <a:rPr lang="en-US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 = 26 – 30 </a:t>
              </a:r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мин</a:t>
              </a:r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-2964158" y="3008196"/>
              <a:ext cx="1357164" cy="3600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Этап 4</a:t>
              </a:r>
            </a:p>
            <a:p>
              <a:pPr algn="ctr"/>
              <a:r>
                <a:rPr lang="en-US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 =1 – 29 </a:t>
              </a:r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мин</a:t>
              </a:r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-1451990" y="3002297"/>
              <a:ext cx="1357164" cy="3600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Этап 5</a:t>
              </a:r>
            </a:p>
            <a:p>
              <a:pPr algn="ctr"/>
              <a:r>
                <a:rPr lang="en-US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 = 10 000 – 10 </a:t>
              </a:r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600 мин</a:t>
              </a:r>
            </a:p>
          </p:txBody>
        </p:sp>
        <p:sp>
          <p:nvSpPr>
            <p:cNvPr id="104" name="Прямоугольник 103"/>
            <p:cNvSpPr/>
            <p:nvPr/>
          </p:nvSpPr>
          <p:spPr>
            <a:xfrm>
              <a:off x="-9073850" y="3361054"/>
              <a:ext cx="1357164" cy="36004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Сотрудник отдела</a:t>
              </a:r>
            </a:p>
          </p:txBody>
        </p:sp>
        <p:sp>
          <p:nvSpPr>
            <p:cNvPr id="106" name="Прямоугольник 105"/>
            <p:cNvSpPr/>
            <p:nvPr/>
          </p:nvSpPr>
          <p:spPr>
            <a:xfrm>
              <a:off x="-7564286" y="3361054"/>
              <a:ext cx="1357164" cy="36004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Сотрудник отдела</a:t>
              </a: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-6012834" y="3361054"/>
              <a:ext cx="1357164" cy="36004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Сотрудник отдела</a:t>
              </a:r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-4476326" y="3361054"/>
              <a:ext cx="1357164" cy="36004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Сотрудник отдела</a:t>
              </a:r>
            </a:p>
          </p:txBody>
        </p:sp>
        <p:sp>
          <p:nvSpPr>
            <p:cNvPr id="109" name="Прямоугольник 108"/>
            <p:cNvSpPr/>
            <p:nvPr/>
          </p:nvSpPr>
          <p:spPr>
            <a:xfrm>
              <a:off x="-2964158" y="3361054"/>
              <a:ext cx="1357164" cy="36004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Сотрудник отдела</a:t>
              </a:r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-9073850" y="3721094"/>
              <a:ext cx="1357164" cy="79208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Скачивание актуальных форм отёчности </a:t>
              </a:r>
            </a:p>
            <a:p>
              <a:pPr algn="ctr"/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АИС МРС МФЦ</a:t>
              </a:r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-7561682" y="3721094"/>
              <a:ext cx="1357164" cy="79208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Анализ форм отёчности</a:t>
              </a:r>
            </a:p>
          </p:txBody>
        </p:sp>
        <p:sp>
          <p:nvSpPr>
            <p:cNvPr id="114" name="Прямоугольник 113"/>
            <p:cNvSpPr/>
            <p:nvPr/>
          </p:nvSpPr>
          <p:spPr>
            <a:xfrm>
              <a:off x="-6012834" y="3721094"/>
              <a:ext cx="1357164" cy="79208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Процедура подготовки </a:t>
              </a:r>
            </a:p>
            <a:p>
              <a:pPr algn="ctr"/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 согласования письма </a:t>
              </a:r>
            </a:p>
            <a:p>
              <a:pPr algn="ctr"/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 МФЦ области</a:t>
              </a:r>
            </a:p>
          </p:txBody>
        </p:sp>
        <p:sp>
          <p:nvSpPr>
            <p:cNvPr id="115" name="Прямоугольник 114"/>
            <p:cNvSpPr/>
            <p:nvPr/>
          </p:nvSpPr>
          <p:spPr>
            <a:xfrm>
              <a:off x="-4479588" y="3721094"/>
              <a:ext cx="1357164" cy="79208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Направление письма </a:t>
              </a:r>
            </a:p>
            <a:p>
              <a:pPr algn="ctr"/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 МФЦ Белгородской области</a:t>
              </a:r>
            </a:p>
          </p:txBody>
        </p:sp>
        <p:sp>
          <p:nvSpPr>
            <p:cNvPr id="116" name="Прямоугольник 115"/>
            <p:cNvSpPr/>
            <p:nvPr/>
          </p:nvSpPr>
          <p:spPr>
            <a:xfrm>
              <a:off x="-2964158" y="3721094"/>
              <a:ext cx="1357164" cy="79208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Консультации сотрудников МФЦ</a:t>
              </a:r>
            </a:p>
          </p:txBody>
        </p:sp>
        <p:sp>
          <p:nvSpPr>
            <p:cNvPr id="117" name="Прямоугольник 116"/>
            <p:cNvSpPr/>
            <p:nvPr/>
          </p:nvSpPr>
          <p:spPr>
            <a:xfrm>
              <a:off x="-1451990" y="3721094"/>
              <a:ext cx="1357164" cy="79208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Сбор информации </a:t>
              </a:r>
            </a:p>
            <a:p>
              <a:pPr algn="ctr"/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от МФЦ Белгородской области</a:t>
              </a:r>
            </a:p>
          </p:txBody>
        </p:sp>
        <p:sp>
          <p:nvSpPr>
            <p:cNvPr id="113" name="Стрелка вправо 112"/>
            <p:cNvSpPr/>
            <p:nvPr/>
          </p:nvSpPr>
          <p:spPr>
            <a:xfrm>
              <a:off x="-7777706" y="3577078"/>
              <a:ext cx="288032" cy="144016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Стрелка вправо 119"/>
            <p:cNvSpPr/>
            <p:nvPr/>
          </p:nvSpPr>
          <p:spPr>
            <a:xfrm>
              <a:off x="-6216797" y="3541074"/>
              <a:ext cx="288032" cy="144016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" name="Стрелка вправо 120"/>
            <p:cNvSpPr/>
            <p:nvPr/>
          </p:nvSpPr>
          <p:spPr>
            <a:xfrm>
              <a:off x="-4655670" y="3541074"/>
              <a:ext cx="288032" cy="144016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" name="Стрелка вправо 121"/>
            <p:cNvSpPr/>
            <p:nvPr/>
          </p:nvSpPr>
          <p:spPr>
            <a:xfrm>
              <a:off x="-3119162" y="3541074"/>
              <a:ext cx="288032" cy="144016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" name="Стрелка вправо 122"/>
            <p:cNvSpPr/>
            <p:nvPr/>
          </p:nvSpPr>
          <p:spPr>
            <a:xfrm>
              <a:off x="-1657026" y="3552808"/>
              <a:ext cx="288032" cy="144016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" name="Прямоугольник 124"/>
            <p:cNvSpPr/>
            <p:nvPr/>
          </p:nvSpPr>
          <p:spPr>
            <a:xfrm>
              <a:off x="152800" y="3001014"/>
              <a:ext cx="1357164" cy="1512168"/>
            </a:xfrm>
            <a:prstGeom prst="rect">
              <a:avLst/>
            </a:pr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" name="Прямоугольник 125"/>
            <p:cNvSpPr/>
            <p:nvPr/>
          </p:nvSpPr>
          <p:spPr>
            <a:xfrm>
              <a:off x="7774660" y="3001014"/>
              <a:ext cx="1357164" cy="1512168"/>
            </a:xfrm>
            <a:prstGeom prst="rect">
              <a:avLst/>
            </a:pr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" name="Прямоугольник 126"/>
            <p:cNvSpPr/>
            <p:nvPr/>
          </p:nvSpPr>
          <p:spPr>
            <a:xfrm>
              <a:off x="6262492" y="3001014"/>
              <a:ext cx="1357164" cy="1512168"/>
            </a:xfrm>
            <a:prstGeom prst="rect">
              <a:avLst/>
            </a:pr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" name="Прямоугольник 127"/>
            <p:cNvSpPr/>
            <p:nvPr/>
          </p:nvSpPr>
          <p:spPr>
            <a:xfrm>
              <a:off x="4750324" y="3001014"/>
              <a:ext cx="1357164" cy="1512168"/>
            </a:xfrm>
            <a:prstGeom prst="rect">
              <a:avLst/>
            </a:pr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" name="Прямоугольник 128"/>
            <p:cNvSpPr/>
            <p:nvPr/>
          </p:nvSpPr>
          <p:spPr>
            <a:xfrm>
              <a:off x="3213816" y="3001014"/>
              <a:ext cx="1357164" cy="1512168"/>
            </a:xfrm>
            <a:prstGeom prst="rect">
              <a:avLst/>
            </a:pr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" name="Прямоугольник 129"/>
            <p:cNvSpPr/>
            <p:nvPr/>
          </p:nvSpPr>
          <p:spPr>
            <a:xfrm>
              <a:off x="1662364" y="3001014"/>
              <a:ext cx="1357164" cy="1512168"/>
            </a:xfrm>
            <a:prstGeom prst="rect">
              <a:avLst/>
            </a:pr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1" name="Прямоугольник 130"/>
            <p:cNvSpPr/>
            <p:nvPr/>
          </p:nvSpPr>
          <p:spPr>
            <a:xfrm>
              <a:off x="152800" y="3001014"/>
              <a:ext cx="1357164" cy="3600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Этап 6</a:t>
              </a:r>
            </a:p>
            <a:p>
              <a:pPr algn="ctr"/>
              <a:r>
                <a:rPr lang="en-US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 = 6 </a:t>
              </a:r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204</a:t>
              </a:r>
              <a:r>
                <a:rPr lang="en-US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– 7 </a:t>
              </a:r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45</a:t>
              </a:r>
              <a:r>
                <a:rPr lang="en-US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 </a:t>
              </a:r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мин</a:t>
              </a:r>
            </a:p>
          </p:txBody>
        </p:sp>
        <p:sp>
          <p:nvSpPr>
            <p:cNvPr id="132" name="Прямоугольник 131"/>
            <p:cNvSpPr/>
            <p:nvPr/>
          </p:nvSpPr>
          <p:spPr>
            <a:xfrm>
              <a:off x="1662364" y="3001014"/>
              <a:ext cx="1357164" cy="3600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Этап 7</a:t>
              </a:r>
            </a:p>
            <a:p>
              <a:pPr algn="ctr"/>
              <a:r>
                <a:rPr lang="en-US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 = 1 440 – </a:t>
              </a:r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en-US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мин</a:t>
              </a:r>
            </a:p>
          </p:txBody>
        </p:sp>
        <p:sp>
          <p:nvSpPr>
            <p:cNvPr id="133" name="Прямоугольник 132"/>
            <p:cNvSpPr/>
            <p:nvPr/>
          </p:nvSpPr>
          <p:spPr>
            <a:xfrm>
              <a:off x="3213816" y="3011220"/>
              <a:ext cx="1357164" cy="3600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Этап 8</a:t>
              </a:r>
            </a:p>
            <a:p>
              <a:pPr algn="ctr"/>
              <a:r>
                <a:rPr lang="en-US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 = 1 – 29 </a:t>
              </a:r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мин</a:t>
              </a:r>
            </a:p>
          </p:txBody>
        </p:sp>
        <p:sp>
          <p:nvSpPr>
            <p:cNvPr id="134" name="Прямоугольник 133"/>
            <p:cNvSpPr/>
            <p:nvPr/>
          </p:nvSpPr>
          <p:spPr>
            <a:xfrm>
              <a:off x="4750324" y="3008196"/>
              <a:ext cx="1357164" cy="3600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Этап 9</a:t>
              </a:r>
            </a:p>
            <a:p>
              <a:pPr algn="ctr"/>
              <a:r>
                <a:rPr lang="en-US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 = 2 880– 4 </a:t>
              </a:r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 </a:t>
              </a:r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мин</a:t>
              </a: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6251504" y="3008196"/>
              <a:ext cx="1357164" cy="3600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Этап 10</a:t>
              </a:r>
            </a:p>
            <a:p>
              <a:pPr algn="ctr"/>
              <a:r>
                <a:rPr lang="en-US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 = 1440– </a:t>
              </a:r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 </a:t>
              </a:r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мин </a:t>
              </a:r>
            </a:p>
          </p:txBody>
        </p:sp>
        <p:sp>
          <p:nvSpPr>
            <p:cNvPr id="136" name="Прямоугольник 135"/>
            <p:cNvSpPr/>
            <p:nvPr/>
          </p:nvSpPr>
          <p:spPr>
            <a:xfrm>
              <a:off x="7774660" y="3002297"/>
              <a:ext cx="1357164" cy="3600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Выход процесса </a:t>
              </a:r>
            </a:p>
            <a:p>
              <a:pPr algn="ctr"/>
              <a:r>
                <a:rPr lang="en-US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 = 180 – 2 800 </a:t>
              </a:r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мин</a:t>
              </a:r>
            </a:p>
          </p:txBody>
        </p:sp>
        <p:sp>
          <p:nvSpPr>
            <p:cNvPr id="137" name="Прямоугольник 136"/>
            <p:cNvSpPr/>
            <p:nvPr/>
          </p:nvSpPr>
          <p:spPr>
            <a:xfrm>
              <a:off x="152800" y="3361054"/>
              <a:ext cx="1357164" cy="36004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Сотрудник отдела</a:t>
              </a:r>
            </a:p>
          </p:txBody>
        </p:sp>
        <p:sp>
          <p:nvSpPr>
            <p:cNvPr id="138" name="Прямоугольник 137"/>
            <p:cNvSpPr/>
            <p:nvPr/>
          </p:nvSpPr>
          <p:spPr>
            <a:xfrm>
              <a:off x="1662364" y="3361054"/>
              <a:ext cx="1357164" cy="36004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Сотрудник отдела</a:t>
              </a:r>
            </a:p>
          </p:txBody>
        </p:sp>
        <p:sp>
          <p:nvSpPr>
            <p:cNvPr id="139" name="Прямоугольник 138"/>
            <p:cNvSpPr/>
            <p:nvPr/>
          </p:nvSpPr>
          <p:spPr>
            <a:xfrm>
              <a:off x="3213816" y="3361054"/>
              <a:ext cx="1357164" cy="36004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Сотрудник отдела</a:t>
              </a:r>
            </a:p>
          </p:txBody>
        </p:sp>
        <p:sp>
          <p:nvSpPr>
            <p:cNvPr id="140" name="Прямоугольник 139"/>
            <p:cNvSpPr/>
            <p:nvPr/>
          </p:nvSpPr>
          <p:spPr>
            <a:xfrm>
              <a:off x="4750324" y="3361054"/>
              <a:ext cx="1357164" cy="36004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Сотрудник отдела</a:t>
              </a:r>
            </a:p>
          </p:txBody>
        </p:sp>
        <p:sp>
          <p:nvSpPr>
            <p:cNvPr id="141" name="Прямоугольник 140"/>
            <p:cNvSpPr/>
            <p:nvPr/>
          </p:nvSpPr>
          <p:spPr>
            <a:xfrm>
              <a:off x="6262492" y="3361054"/>
              <a:ext cx="1357164" cy="36004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Сотрудник отдела</a:t>
              </a:r>
            </a:p>
          </p:txBody>
        </p:sp>
        <p:sp>
          <p:nvSpPr>
            <p:cNvPr id="142" name="Прямоугольник 141"/>
            <p:cNvSpPr/>
            <p:nvPr/>
          </p:nvSpPr>
          <p:spPr>
            <a:xfrm>
              <a:off x="7774660" y="3361054"/>
              <a:ext cx="1357164" cy="36004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Сотрудник отдела</a:t>
              </a:r>
            </a:p>
          </p:txBody>
        </p:sp>
        <p:sp>
          <p:nvSpPr>
            <p:cNvPr id="143" name="Прямоугольник 142"/>
            <p:cNvSpPr/>
            <p:nvPr/>
          </p:nvSpPr>
          <p:spPr>
            <a:xfrm>
              <a:off x="152800" y="3721094"/>
              <a:ext cx="1357164" cy="79208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Анализ информации </a:t>
              </a:r>
            </a:p>
            <a:p>
              <a:pPr algn="ctr"/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от МФЦ Белгородской области</a:t>
              </a:r>
            </a:p>
          </p:txBody>
        </p:sp>
        <p:sp>
          <p:nvSpPr>
            <p:cNvPr id="144" name="Прямоугольник 143"/>
            <p:cNvSpPr/>
            <p:nvPr/>
          </p:nvSpPr>
          <p:spPr>
            <a:xfrm>
              <a:off x="1664968" y="3721094"/>
              <a:ext cx="1357164" cy="79208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Возврат отчетных форм на доработку в МФЦ Белгородской области</a:t>
              </a:r>
            </a:p>
          </p:txBody>
        </p:sp>
        <p:sp>
          <p:nvSpPr>
            <p:cNvPr id="145" name="Прямоугольник 144"/>
            <p:cNvSpPr/>
            <p:nvPr/>
          </p:nvSpPr>
          <p:spPr>
            <a:xfrm>
              <a:off x="3213816" y="3721094"/>
              <a:ext cx="1357164" cy="79208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Консультации сотрудников МФЦ </a:t>
              </a:r>
            </a:p>
          </p:txBody>
        </p:sp>
        <p:sp>
          <p:nvSpPr>
            <p:cNvPr id="146" name="Прямоугольник 145"/>
            <p:cNvSpPr/>
            <p:nvPr/>
          </p:nvSpPr>
          <p:spPr>
            <a:xfrm>
              <a:off x="4747062" y="3721094"/>
              <a:ext cx="1357164" cy="79208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Получение форм и актуальной информации от МФЦ Белгородской области</a:t>
              </a:r>
            </a:p>
          </p:txBody>
        </p:sp>
        <p:sp>
          <p:nvSpPr>
            <p:cNvPr id="147" name="Прямоугольник 146"/>
            <p:cNvSpPr/>
            <p:nvPr/>
          </p:nvSpPr>
          <p:spPr>
            <a:xfrm>
              <a:off x="6262492" y="3721094"/>
              <a:ext cx="1357164" cy="79208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Обобщение полученной информации</a:t>
              </a:r>
            </a:p>
          </p:txBody>
        </p:sp>
        <p:sp>
          <p:nvSpPr>
            <p:cNvPr id="148" name="Прямоугольник 147"/>
            <p:cNvSpPr/>
            <p:nvPr/>
          </p:nvSpPr>
          <p:spPr>
            <a:xfrm>
              <a:off x="7774660" y="3721094"/>
              <a:ext cx="1357164" cy="79208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Размещение обобщенной информации </a:t>
              </a:r>
            </a:p>
            <a:p>
              <a:pPr algn="ctr"/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 АИС МРС МФЦ</a:t>
              </a:r>
            </a:p>
          </p:txBody>
        </p:sp>
        <p:sp>
          <p:nvSpPr>
            <p:cNvPr id="149" name="Стрелка вправо 148"/>
            <p:cNvSpPr/>
            <p:nvPr/>
          </p:nvSpPr>
          <p:spPr>
            <a:xfrm>
              <a:off x="1448944" y="3577078"/>
              <a:ext cx="288032" cy="144016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0" name="Стрелка вправо 149"/>
            <p:cNvSpPr/>
            <p:nvPr/>
          </p:nvSpPr>
          <p:spPr>
            <a:xfrm>
              <a:off x="3009853" y="3541074"/>
              <a:ext cx="288032" cy="144016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1" name="Стрелка вправо 150"/>
            <p:cNvSpPr/>
            <p:nvPr/>
          </p:nvSpPr>
          <p:spPr>
            <a:xfrm>
              <a:off x="4570980" y="3541074"/>
              <a:ext cx="288032" cy="144016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2" name="Стрелка вправо 151"/>
            <p:cNvSpPr/>
            <p:nvPr/>
          </p:nvSpPr>
          <p:spPr>
            <a:xfrm>
              <a:off x="6107488" y="3541074"/>
              <a:ext cx="288032" cy="144016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3" name="Стрелка вправо 152"/>
            <p:cNvSpPr/>
            <p:nvPr/>
          </p:nvSpPr>
          <p:spPr>
            <a:xfrm>
              <a:off x="7569624" y="3552808"/>
              <a:ext cx="288032" cy="144016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Пятно 1 118"/>
            <p:cNvSpPr/>
            <p:nvPr/>
          </p:nvSpPr>
          <p:spPr>
            <a:xfrm>
              <a:off x="-8266319" y="4295209"/>
              <a:ext cx="654050" cy="536575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ru-RU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4" name="Пятно 1 153"/>
            <p:cNvSpPr/>
            <p:nvPr/>
          </p:nvSpPr>
          <p:spPr>
            <a:xfrm>
              <a:off x="-7232249" y="4318356"/>
              <a:ext cx="654050" cy="536575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ru-RU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6" name="Пятно 1 155"/>
            <p:cNvSpPr/>
            <p:nvPr/>
          </p:nvSpPr>
          <p:spPr>
            <a:xfrm>
              <a:off x="-5762769" y="4332863"/>
              <a:ext cx="654050" cy="536575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7" name="Пятно 1 156"/>
            <p:cNvSpPr/>
            <p:nvPr/>
          </p:nvSpPr>
          <p:spPr>
            <a:xfrm>
              <a:off x="-4128031" y="4280124"/>
              <a:ext cx="654050" cy="536575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ru-RU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2" name="Пятно 1 161"/>
            <p:cNvSpPr/>
            <p:nvPr/>
          </p:nvSpPr>
          <p:spPr>
            <a:xfrm>
              <a:off x="-1111340" y="4311491"/>
              <a:ext cx="654050" cy="536575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ru-RU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" name="Пятно 1 162"/>
            <p:cNvSpPr/>
            <p:nvPr/>
          </p:nvSpPr>
          <p:spPr>
            <a:xfrm>
              <a:off x="1630249" y="4323443"/>
              <a:ext cx="654050" cy="536575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ru-RU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4" name="Пятно 1 163"/>
            <p:cNvSpPr/>
            <p:nvPr/>
          </p:nvSpPr>
          <p:spPr>
            <a:xfrm>
              <a:off x="2422032" y="4318018"/>
              <a:ext cx="654050" cy="536575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ru-RU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" name="Пятно 1 177"/>
            <p:cNvSpPr/>
            <p:nvPr/>
          </p:nvSpPr>
          <p:spPr>
            <a:xfrm>
              <a:off x="5090222" y="4295209"/>
              <a:ext cx="654050" cy="536575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ru-RU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" name="Пятно 1 178"/>
            <p:cNvSpPr/>
            <p:nvPr/>
          </p:nvSpPr>
          <p:spPr>
            <a:xfrm>
              <a:off x="6530730" y="4269698"/>
              <a:ext cx="654050" cy="536575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ru-RU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" name="Стрелка вправо 123"/>
            <p:cNvSpPr/>
            <p:nvPr/>
          </p:nvSpPr>
          <p:spPr>
            <a:xfrm>
              <a:off x="-118648" y="3564181"/>
              <a:ext cx="288032" cy="144016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89693" y="5479159"/>
            <a:ext cx="8597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defTabSz="914400"/>
            <a:r>
              <a:rPr lang="ru-RU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Карту рекомендуется выстраивать линейно.</a:t>
            </a:r>
          </a:p>
          <a:p>
            <a:pPr marL="0" lvl="1" algn="just" defTabSz="914400"/>
            <a:r>
              <a:rPr lang="ru-RU" b="1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презентациях допускается визуализировать с переносом, но это не отменяет наличие линейной карты на проектных стендах в активной фазе проектов.</a:t>
            </a:r>
            <a:endParaRPr lang="ru-RU" b="1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41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404813"/>
            <a:ext cx="8686800" cy="8382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>
              <a:defRPr/>
            </a:pPr>
            <a:r>
              <a:rPr lang="ru-RU" sz="3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>
          <a:xfrm>
            <a:off x="162814" y="284325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Пример карты ПСЦ (2)</a:t>
            </a:r>
            <a:endParaRPr lang="en-GB" sz="24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288823" y="1082223"/>
            <a:ext cx="1323293" cy="1746250"/>
          </a:xfrm>
          <a:prstGeom prst="flowChartProcess">
            <a:avLst/>
          </a:prstGeom>
          <a:solidFill>
            <a:srgbClr val="CCFF99"/>
          </a:solidFill>
          <a:ln>
            <a:solidFill>
              <a:srgbClr val="ABDB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Руководство департамента</a:t>
            </a:r>
            <a:endParaRPr lang="ru-RU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подписывает приказ об утверждении перечня грантов</a:t>
            </a: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2128245" y="1117150"/>
            <a:ext cx="1304656" cy="1687513"/>
          </a:xfrm>
          <a:prstGeom prst="flowChartProcess">
            <a:avLst/>
          </a:prstGeom>
          <a:solidFill>
            <a:srgbClr val="CCFF99"/>
          </a:solidFill>
          <a:ln>
            <a:solidFill>
              <a:srgbClr val="ABDB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Специалист департамента </a:t>
            </a:r>
            <a:endParaRPr lang="ru-RU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размещает на сайте департамента перечень проектов  - победителей</a:t>
            </a: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3933257" y="1117148"/>
            <a:ext cx="1151251" cy="1631950"/>
          </a:xfrm>
          <a:prstGeom prst="flowChartProcess">
            <a:avLst/>
          </a:prstGeom>
          <a:solidFill>
            <a:srgbClr val="CCFF99"/>
          </a:solidFill>
          <a:ln>
            <a:solidFill>
              <a:srgbClr val="ABDB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Специалист департамента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вносит предложения о внесении изменений в закон о бюджете БО </a:t>
            </a:r>
            <a:endParaRPr lang="ru-RU" sz="10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2360501" y="2687186"/>
            <a:ext cx="877417" cy="196850"/>
          </a:xfrm>
          <a:prstGeom prst="flowChart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3-5 мин.</a:t>
            </a:r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4238632" y="2749098"/>
            <a:ext cx="877417" cy="196850"/>
          </a:xfrm>
          <a:prstGeom prst="flowChart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30-40 мин.</a:t>
            </a:r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7113175" y="1086988"/>
            <a:ext cx="1202863" cy="1741487"/>
          </a:xfrm>
          <a:prstGeom prst="flowChartProcess">
            <a:avLst/>
          </a:prstGeom>
          <a:solidFill>
            <a:srgbClr val="CCFF99"/>
          </a:solidFill>
          <a:ln>
            <a:solidFill>
              <a:srgbClr val="ABDB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Юр.отдел</a:t>
            </a: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ДАПК + МО</a:t>
            </a:r>
            <a:endParaRPr lang="ru-RU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Согласовывает детали соглашения  о  предоставлении субсидий на </a:t>
            </a:r>
            <a:r>
              <a:rPr lang="ru-RU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грантовую</a:t>
            </a: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поддержку</a:t>
            </a:r>
          </a:p>
        </p:txBody>
      </p:sp>
      <p:sp>
        <p:nvSpPr>
          <p:cNvPr id="21" name="Блок-схема: процесс 20"/>
          <p:cNvSpPr/>
          <p:nvPr/>
        </p:nvSpPr>
        <p:spPr>
          <a:xfrm>
            <a:off x="7405648" y="2806248"/>
            <a:ext cx="877417" cy="196850"/>
          </a:xfrm>
          <a:prstGeom prst="flowChart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120-240 мин.</a:t>
            </a:r>
          </a:p>
        </p:txBody>
      </p:sp>
      <p:sp>
        <p:nvSpPr>
          <p:cNvPr id="22" name="Блок-схема: процесс 21"/>
          <p:cNvSpPr/>
          <p:nvPr/>
        </p:nvSpPr>
        <p:spPr>
          <a:xfrm>
            <a:off x="2676629" y="3404738"/>
            <a:ext cx="1317558" cy="1881188"/>
          </a:xfrm>
          <a:prstGeom prst="flowChartProcess">
            <a:avLst/>
          </a:prstGeom>
          <a:solidFill>
            <a:srgbClr val="CCFF99"/>
          </a:solidFill>
          <a:ln>
            <a:solidFill>
              <a:srgbClr val="ABDB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Специалист департамента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Готовит приказ в УФК по Белгородской области о передаче полномочий по перечислению МБТ</a:t>
            </a:r>
          </a:p>
        </p:txBody>
      </p:sp>
      <p:sp>
        <p:nvSpPr>
          <p:cNvPr id="23" name="Блок-схема: процесс 22"/>
          <p:cNvSpPr/>
          <p:nvPr/>
        </p:nvSpPr>
        <p:spPr>
          <a:xfrm>
            <a:off x="6094540" y="3404738"/>
            <a:ext cx="1248741" cy="1881188"/>
          </a:xfrm>
          <a:prstGeom prst="flowChartProcess">
            <a:avLst/>
          </a:prstGeom>
          <a:solidFill>
            <a:srgbClr val="CCFF99"/>
          </a:solidFill>
          <a:ln>
            <a:solidFill>
              <a:srgbClr val="ABDB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Руководство департамента</a:t>
            </a:r>
            <a:endParaRPr lang="ru-RU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подписывает приказ о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передаче полномочий</a:t>
            </a:r>
          </a:p>
        </p:txBody>
      </p:sp>
      <p:sp>
        <p:nvSpPr>
          <p:cNvPr id="24" name="Блок-схема: процесс 23"/>
          <p:cNvSpPr/>
          <p:nvPr/>
        </p:nvSpPr>
        <p:spPr>
          <a:xfrm>
            <a:off x="7594179" y="3420613"/>
            <a:ext cx="1264512" cy="1868488"/>
          </a:xfrm>
          <a:prstGeom prst="flowChartProcess">
            <a:avLst/>
          </a:prstGeom>
          <a:solidFill>
            <a:srgbClr val="CCFF99"/>
          </a:solidFill>
          <a:ln>
            <a:solidFill>
              <a:srgbClr val="ABDB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Специалист департамента </a:t>
            </a: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Отвозит приказ и соглашение в УФК по Белгородской области</a:t>
            </a:r>
            <a:endParaRPr lang="ru-RU" sz="10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526815" y="2749098"/>
            <a:ext cx="877417" cy="196850"/>
          </a:xfrm>
          <a:prstGeom prst="flowChart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3-5 мин.</a:t>
            </a:r>
          </a:p>
        </p:txBody>
      </p:sp>
      <p:sp>
        <p:nvSpPr>
          <p:cNvPr id="27" name="Блок-схема: процесс 26"/>
          <p:cNvSpPr/>
          <p:nvPr/>
        </p:nvSpPr>
        <p:spPr>
          <a:xfrm>
            <a:off x="2947595" y="5241476"/>
            <a:ext cx="877417" cy="196850"/>
          </a:xfrm>
          <a:prstGeom prst="flowChart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40-60 мин.</a:t>
            </a: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6275186" y="5190676"/>
            <a:ext cx="954836" cy="196850"/>
          </a:xfrm>
          <a:prstGeom prst="flowChart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3-5 мин.</a:t>
            </a:r>
          </a:p>
        </p:txBody>
      </p:sp>
      <p:sp>
        <p:nvSpPr>
          <p:cNvPr id="29" name="Блок-схема: процесс 28"/>
          <p:cNvSpPr/>
          <p:nvPr/>
        </p:nvSpPr>
        <p:spPr>
          <a:xfrm>
            <a:off x="7799194" y="5190676"/>
            <a:ext cx="953403" cy="196850"/>
          </a:xfrm>
          <a:prstGeom prst="flowChart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40-60 мин.</a:t>
            </a:r>
          </a:p>
        </p:txBody>
      </p:sp>
      <p:sp>
        <p:nvSpPr>
          <p:cNvPr id="31" name="Стрелка вправо 30"/>
          <p:cNvSpPr/>
          <p:nvPr/>
        </p:nvSpPr>
        <p:spPr>
          <a:xfrm>
            <a:off x="1612116" y="1541011"/>
            <a:ext cx="516127" cy="334962"/>
          </a:xfrm>
          <a:prstGeom prst="rightArrow">
            <a:avLst>
              <a:gd name="adj1" fmla="val 50000"/>
              <a:gd name="adj2" fmla="val 52683"/>
            </a:avLst>
          </a:prstGeom>
          <a:noFill/>
          <a:ln cap="flat">
            <a:solidFill>
              <a:srgbClr val="FF33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Стрелка вправо 31"/>
          <p:cNvSpPr/>
          <p:nvPr/>
        </p:nvSpPr>
        <p:spPr>
          <a:xfrm>
            <a:off x="3432899" y="1555298"/>
            <a:ext cx="500357" cy="323850"/>
          </a:xfrm>
          <a:prstGeom prst="rightArrow">
            <a:avLst>
              <a:gd name="adj1" fmla="val 50000"/>
              <a:gd name="adj2" fmla="val 52683"/>
            </a:avLst>
          </a:prstGeom>
          <a:solidFill>
            <a:schemeClr val="bg1"/>
          </a:solidFill>
          <a:ln cap="flat">
            <a:solidFill>
              <a:srgbClr val="FF33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Стрелка вправо 32"/>
          <p:cNvSpPr/>
          <p:nvPr/>
        </p:nvSpPr>
        <p:spPr>
          <a:xfrm>
            <a:off x="5084509" y="1556886"/>
            <a:ext cx="455913" cy="323850"/>
          </a:xfrm>
          <a:prstGeom prst="rightArrow">
            <a:avLst>
              <a:gd name="adj1" fmla="val 50000"/>
              <a:gd name="adj2" fmla="val 52683"/>
            </a:avLst>
          </a:prstGeom>
          <a:solidFill>
            <a:schemeClr val="bg1"/>
          </a:solidFill>
          <a:ln cap="flat">
            <a:solidFill>
              <a:srgbClr val="FF33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2209247" y="3987351"/>
            <a:ext cx="463081" cy="323850"/>
          </a:xfrm>
          <a:prstGeom prst="rightArrow">
            <a:avLst>
              <a:gd name="adj1" fmla="val 50000"/>
              <a:gd name="adj2" fmla="val 52683"/>
            </a:avLst>
          </a:prstGeom>
          <a:solidFill>
            <a:schemeClr val="bg1"/>
          </a:solidFill>
          <a:ln cap="flat">
            <a:solidFill>
              <a:srgbClr val="FF33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Стрелка вправо 35"/>
          <p:cNvSpPr/>
          <p:nvPr/>
        </p:nvSpPr>
        <p:spPr>
          <a:xfrm>
            <a:off x="3994189" y="4084188"/>
            <a:ext cx="405734" cy="323850"/>
          </a:xfrm>
          <a:prstGeom prst="rightArrow">
            <a:avLst>
              <a:gd name="adj1" fmla="val 50000"/>
              <a:gd name="adj2" fmla="val 52683"/>
            </a:avLst>
          </a:prstGeom>
          <a:solidFill>
            <a:schemeClr val="bg1"/>
          </a:solidFill>
          <a:ln cap="flat">
            <a:solidFill>
              <a:srgbClr val="FF33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Стрелка вправо 36"/>
          <p:cNvSpPr/>
          <p:nvPr/>
        </p:nvSpPr>
        <p:spPr>
          <a:xfrm>
            <a:off x="5645797" y="4092126"/>
            <a:ext cx="503225" cy="323850"/>
          </a:xfrm>
          <a:prstGeom prst="rightArrow">
            <a:avLst>
              <a:gd name="adj1" fmla="val 50000"/>
              <a:gd name="adj2" fmla="val 52683"/>
            </a:avLst>
          </a:prstGeom>
          <a:solidFill>
            <a:schemeClr val="bg1"/>
          </a:solidFill>
          <a:ln cap="flat">
            <a:solidFill>
              <a:srgbClr val="FF33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Стрелка вправо 37"/>
          <p:cNvSpPr/>
          <p:nvPr/>
        </p:nvSpPr>
        <p:spPr>
          <a:xfrm>
            <a:off x="7317477" y="4071488"/>
            <a:ext cx="399999" cy="323850"/>
          </a:xfrm>
          <a:prstGeom prst="rightArrow">
            <a:avLst>
              <a:gd name="adj1" fmla="val 50000"/>
              <a:gd name="adj2" fmla="val 52683"/>
            </a:avLst>
          </a:prstGeom>
          <a:solidFill>
            <a:schemeClr val="bg1"/>
          </a:solidFill>
          <a:ln cap="flat">
            <a:solidFill>
              <a:srgbClr val="FF33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4399923" y="3404738"/>
            <a:ext cx="1245874" cy="1881188"/>
          </a:xfrm>
          <a:prstGeom prst="flowChartProcess">
            <a:avLst/>
          </a:prstGeom>
          <a:solidFill>
            <a:srgbClr val="CCFF99"/>
          </a:solidFill>
          <a:ln>
            <a:solidFill>
              <a:srgbClr val="ABDB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Специалист департамента </a:t>
            </a: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Согласовывает приказ</a:t>
            </a:r>
          </a:p>
        </p:txBody>
      </p:sp>
      <p:sp>
        <p:nvSpPr>
          <p:cNvPr id="41" name="Блок-схема: процесс 40"/>
          <p:cNvSpPr/>
          <p:nvPr/>
        </p:nvSpPr>
        <p:spPr>
          <a:xfrm>
            <a:off x="4632179" y="5241476"/>
            <a:ext cx="877417" cy="196850"/>
          </a:xfrm>
          <a:prstGeom prst="flowChart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15-25 мин.</a:t>
            </a: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5533252" y="1129848"/>
            <a:ext cx="1248741" cy="1670050"/>
          </a:xfrm>
          <a:prstGeom prst="flowChartProcess">
            <a:avLst/>
          </a:prstGeom>
          <a:solidFill>
            <a:srgbClr val="CCFF99"/>
          </a:solidFill>
          <a:ln>
            <a:solidFill>
              <a:srgbClr val="ABDB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Специалист департамента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готовит соглашение о предоставлении субсидий на </a:t>
            </a:r>
            <a:r>
              <a:rPr lang="ru-RU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грантовую</a:t>
            </a: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поддержку</a:t>
            </a:r>
            <a:endParaRPr lang="ru-RU" sz="10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Блок-схема: процесс 19"/>
          <p:cNvSpPr/>
          <p:nvPr/>
        </p:nvSpPr>
        <p:spPr>
          <a:xfrm>
            <a:off x="850111" y="3339651"/>
            <a:ext cx="1288885" cy="1949450"/>
          </a:xfrm>
          <a:prstGeom prst="flowChartProcess">
            <a:avLst/>
          </a:prstGeom>
          <a:solidFill>
            <a:srgbClr val="CCFF99"/>
          </a:solidFill>
          <a:ln>
            <a:solidFill>
              <a:srgbClr val="ABDB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ДАПК + МО</a:t>
            </a: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Подписывают соглашение  о предоставлении субсидий на </a:t>
            </a:r>
            <a:r>
              <a:rPr lang="ru-RU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грантовую</a:t>
            </a: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поддержку</a:t>
            </a:r>
          </a:p>
        </p:txBody>
      </p:sp>
      <p:sp>
        <p:nvSpPr>
          <p:cNvPr id="26" name="Блок-схема: процесс 25"/>
          <p:cNvSpPr/>
          <p:nvPr/>
        </p:nvSpPr>
        <p:spPr>
          <a:xfrm>
            <a:off x="1129680" y="5150988"/>
            <a:ext cx="877417" cy="196850"/>
          </a:xfrm>
          <a:prstGeom prst="flowChart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20-40 мин.</a:t>
            </a:r>
          </a:p>
        </p:txBody>
      </p:sp>
      <p:sp>
        <p:nvSpPr>
          <p:cNvPr id="46" name="Блок-схема: процесс 45"/>
          <p:cNvSpPr/>
          <p:nvPr/>
        </p:nvSpPr>
        <p:spPr>
          <a:xfrm>
            <a:off x="1567672" y="1875973"/>
            <a:ext cx="560571" cy="34925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240-480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мин.</a:t>
            </a:r>
          </a:p>
        </p:txBody>
      </p:sp>
      <p:sp>
        <p:nvSpPr>
          <p:cNvPr id="54" name="Блок-схема: процесс 53"/>
          <p:cNvSpPr/>
          <p:nvPr/>
        </p:nvSpPr>
        <p:spPr>
          <a:xfrm>
            <a:off x="5068739" y="1815648"/>
            <a:ext cx="534765" cy="554038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14400-28800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мин.</a:t>
            </a:r>
          </a:p>
        </p:txBody>
      </p:sp>
      <p:sp>
        <p:nvSpPr>
          <p:cNvPr id="55" name="Блок-схема: процесс 54"/>
          <p:cNvSpPr/>
          <p:nvPr/>
        </p:nvSpPr>
        <p:spPr>
          <a:xfrm>
            <a:off x="5723932" y="2784023"/>
            <a:ext cx="877417" cy="196850"/>
          </a:xfrm>
          <a:prstGeom prst="flowChart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180-240 мин.</a:t>
            </a:r>
          </a:p>
        </p:txBody>
      </p:sp>
      <p:sp>
        <p:nvSpPr>
          <p:cNvPr id="34" name="Стрелка вправо 33"/>
          <p:cNvSpPr/>
          <p:nvPr/>
        </p:nvSpPr>
        <p:spPr>
          <a:xfrm>
            <a:off x="6688804" y="1547361"/>
            <a:ext cx="468815" cy="323850"/>
          </a:xfrm>
          <a:prstGeom prst="rightArrow">
            <a:avLst>
              <a:gd name="adj1" fmla="val 50000"/>
              <a:gd name="adj2" fmla="val 52683"/>
            </a:avLst>
          </a:prstGeom>
          <a:solidFill>
            <a:schemeClr val="bg1"/>
          </a:solidFill>
          <a:ln cap="flat">
            <a:solidFill>
              <a:srgbClr val="FF33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Блок-схема: процесс 55"/>
          <p:cNvSpPr/>
          <p:nvPr/>
        </p:nvSpPr>
        <p:spPr>
          <a:xfrm>
            <a:off x="5559774" y="4408038"/>
            <a:ext cx="534766" cy="34925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120-240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мин.</a:t>
            </a:r>
          </a:p>
        </p:txBody>
      </p:sp>
      <p:sp>
        <p:nvSpPr>
          <p:cNvPr id="57" name="Блок-схема: процесс 56"/>
          <p:cNvSpPr/>
          <p:nvPr/>
        </p:nvSpPr>
        <p:spPr>
          <a:xfrm>
            <a:off x="7179841" y="4489001"/>
            <a:ext cx="534766" cy="34925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240-480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мин.</a:t>
            </a:r>
          </a:p>
        </p:txBody>
      </p:sp>
      <p:sp>
        <p:nvSpPr>
          <p:cNvPr id="58" name="Блок-схема: процесс 57"/>
          <p:cNvSpPr/>
          <p:nvPr/>
        </p:nvSpPr>
        <p:spPr>
          <a:xfrm>
            <a:off x="6662998" y="1850573"/>
            <a:ext cx="560571" cy="34925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480-720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мин.</a:t>
            </a:r>
          </a:p>
        </p:txBody>
      </p:sp>
      <p:sp>
        <p:nvSpPr>
          <p:cNvPr id="59" name="Блок-схема: процесс 58"/>
          <p:cNvSpPr/>
          <p:nvPr/>
        </p:nvSpPr>
        <p:spPr>
          <a:xfrm>
            <a:off x="2130395" y="4371526"/>
            <a:ext cx="560572" cy="34925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240-480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мин.</a:t>
            </a:r>
          </a:p>
        </p:txBody>
      </p:sp>
      <p:sp>
        <p:nvSpPr>
          <p:cNvPr id="60" name="Пятно 1 59"/>
          <p:cNvSpPr/>
          <p:nvPr/>
        </p:nvSpPr>
        <p:spPr>
          <a:xfrm>
            <a:off x="3635050" y="1956938"/>
            <a:ext cx="590679" cy="53657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Пятно 1 49"/>
          <p:cNvSpPr/>
          <p:nvPr/>
        </p:nvSpPr>
        <p:spPr>
          <a:xfrm>
            <a:off x="6281637" y="940938"/>
            <a:ext cx="590679" cy="53657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5" name="Пятно 1 74"/>
          <p:cNvSpPr/>
          <p:nvPr/>
        </p:nvSpPr>
        <p:spPr>
          <a:xfrm>
            <a:off x="6781993" y="2480813"/>
            <a:ext cx="590679" cy="53657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4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19</a:t>
            </a:r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73434" y="5534699"/>
            <a:ext cx="8597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defTabSz="914400"/>
            <a:r>
              <a:rPr lang="ru-RU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Карту рекомендуется выстраивать линейно.</a:t>
            </a:r>
          </a:p>
          <a:p>
            <a:pPr marL="0" lvl="1" algn="just" defTabSz="914400"/>
            <a:r>
              <a:rPr lang="ru-RU" b="1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презентациях допускается визуализировать с переносом, но это не отменяет наличие линейной карты на проектных стендах в активной фазе проектов.</a:t>
            </a:r>
            <a:endParaRPr lang="ru-RU" b="1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Развернутая стрелка 3"/>
          <p:cNvSpPr/>
          <p:nvPr/>
        </p:nvSpPr>
        <p:spPr>
          <a:xfrm rot="5400000">
            <a:off x="7831067" y="2364134"/>
            <a:ext cx="1499918" cy="377225"/>
          </a:xfrm>
          <a:prstGeom prst="uturnArrow">
            <a:avLst>
              <a:gd name="adj1" fmla="val 28133"/>
              <a:gd name="adj2" fmla="val 25000"/>
              <a:gd name="adj3" fmla="val 27208"/>
              <a:gd name="adj4" fmla="val 25351"/>
              <a:gd name="adj5" fmla="val 10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Развернутая стрелка 47"/>
          <p:cNvSpPr/>
          <p:nvPr/>
        </p:nvSpPr>
        <p:spPr>
          <a:xfrm rot="5400000" flipV="1">
            <a:off x="-330025" y="3802423"/>
            <a:ext cx="1612907" cy="334151"/>
          </a:xfrm>
          <a:prstGeom prst="uturnArrow">
            <a:avLst>
              <a:gd name="adj1" fmla="val 27212"/>
              <a:gd name="adj2" fmla="val 25000"/>
              <a:gd name="adj3" fmla="val 35556"/>
              <a:gd name="adj4" fmla="val 25351"/>
              <a:gd name="adj5" fmla="val 10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/>
          <p:cNvCxnSpPr>
            <a:stCxn id="48" idx="4"/>
            <a:endCxn id="4" idx="1"/>
          </p:cNvCxnSpPr>
          <p:nvPr/>
        </p:nvCxnSpPr>
        <p:spPr>
          <a:xfrm flipV="1">
            <a:off x="643504" y="3208400"/>
            <a:ext cx="7748910" cy="110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748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18888" y="274417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Дополнительная информация на картах ПСЦ</a:t>
            </a:r>
            <a:endParaRPr lang="en-GB" sz="24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97201" y="1159136"/>
            <a:ext cx="7080069" cy="184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7" tIns="45678" rIns="91357" bIns="45678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58449" indent="-358449" algn="l" rtl="0" eaLnBrk="0" fontAlgn="base" hangingPunct="0">
              <a:spcBef>
                <a:spcPct val="40000"/>
              </a:spcBef>
              <a:spcAft>
                <a:spcPct val="2000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36" indent="-261700" algn="l" rtl="0" eaLnBrk="0" fontAlgn="base" hangingPunct="0"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891366" indent="-268045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63780" indent="-2283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71396" indent="-2283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28180" indent="-2283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84969" indent="-2283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41753" indent="-2283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98541" indent="-2283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42913" lvl="1" indent="-442913" algn="just">
              <a:buFont typeface="+mj-lt"/>
              <a:buAutoNum type="arabicPeriod"/>
            </a:pPr>
            <a:r>
              <a:rPr lang="ru-RU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Замеры, исходя из целей (н-р: трудоемкость, качество, стоимость)</a:t>
            </a:r>
          </a:p>
          <a:p>
            <a:pPr marL="442913" lvl="1" indent="-442913" algn="just">
              <a:buFont typeface="+mj-lt"/>
              <a:buAutoNum type="arabicPeriod"/>
            </a:pPr>
            <a:r>
              <a:rPr lang="ru-RU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Фото проблем, локаций и операций </a:t>
            </a:r>
          </a:p>
          <a:p>
            <a:pPr marL="442913" lvl="1" indent="-442913" algn="just">
              <a:buFont typeface="+mj-lt"/>
              <a:buAutoNum type="arabicPeriod"/>
            </a:pPr>
            <a:r>
              <a:rPr lang="ru-RU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Шаблоны документов, встречающихся в потоке</a:t>
            </a:r>
          </a:p>
          <a:p>
            <a:pPr marL="442913" lvl="1" indent="-442913" algn="just">
              <a:buFont typeface="+mj-lt"/>
              <a:buAutoNum type="arabicPeriod"/>
            </a:pPr>
            <a:r>
              <a:rPr lang="ru-RU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Приказы, распоряжения, законы, регулирующие поток</a:t>
            </a:r>
            <a:endParaRPr lang="ru-R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 lvl="1" indent="-442913" algn="just">
              <a:buFont typeface="+mj-lt"/>
              <a:buAutoNum type="arabicPeriod"/>
            </a:pPr>
            <a:r>
              <a:rPr lang="ru-RU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Статистические данные и графики</a:t>
            </a:r>
            <a:endParaRPr lang="ru-R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 lvl="1" indent="-442913" algn="just">
              <a:buFont typeface="+mj-lt"/>
              <a:buAutoNum type="arabicPeriod"/>
            </a:pPr>
            <a:r>
              <a:rPr lang="ru-RU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Разные цвета стикеров (н-р: для разделения операций, добавляющих ценность и потерь)</a:t>
            </a:r>
            <a:endParaRPr lang="ru-R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3610" y="5877272"/>
            <a:ext cx="6878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НО! Любая дополнительная информация усложняет чтение карты</a:t>
            </a:r>
            <a:endParaRPr lang="ru-RU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9B7F5E-00CB-4E9F-903C-201D9E4BF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3" y="3052064"/>
            <a:ext cx="8388823" cy="2773920"/>
          </a:xfrm>
          <a:prstGeom prst="rect">
            <a:avLst/>
          </a:prstGeom>
        </p:spPr>
      </p:pic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21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85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00576" y="236603"/>
            <a:ext cx="7850066" cy="679610"/>
          </a:xfrm>
          <a:prstGeom prst="rect">
            <a:avLst/>
          </a:prstGeom>
        </p:spPr>
        <p:txBody>
          <a:bodyPr lIns="91357" tIns="45678" rIns="91357" bIns="45678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B0C8E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Картирование потоков создания ценности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0576" y="1484784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 документе детально описана рекомендуемая последовательность действий при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реализации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проектов по улучшению на предприятиях и в организациях непроизводственной сферы.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2649"/>
          <a:stretch/>
        </p:blipFill>
        <p:spPr>
          <a:xfrm>
            <a:off x="-6650" y="3284984"/>
            <a:ext cx="9144000" cy="3158366"/>
          </a:xfrm>
          <a:prstGeom prst="rect">
            <a:avLst/>
          </a:prstGeom>
        </p:spPr>
      </p:pic>
      <p:sp>
        <p:nvSpPr>
          <p:cNvPr id="9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4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42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1535" y="283529"/>
            <a:ext cx="7850066" cy="679610"/>
          </a:xfrm>
          <a:prstGeom prst="rect">
            <a:avLst/>
          </a:prstGeom>
        </p:spPr>
        <p:txBody>
          <a:bodyPr lIns="91357" tIns="45678" rIns="91357" bIns="45678"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Количество карт ПСЦ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257175" y="908050"/>
            <a:ext cx="8561388" cy="43497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217151" y="1957295"/>
            <a:ext cx="8561388" cy="4511465"/>
          </a:xfrm>
          <a:prstGeom prst="rect">
            <a:avLst/>
          </a:prstGeom>
          <a:noFill/>
          <a:ln w="25400" cap="rnd">
            <a:solidFill>
              <a:schemeClr val="tx1">
                <a:alpha val="98822"/>
              </a:schemeClr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ru-RU" sz="160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4" name="Rounded Rectangle 24"/>
          <p:cNvSpPr/>
          <p:nvPr/>
        </p:nvSpPr>
        <p:spPr>
          <a:xfrm>
            <a:off x="92075" y="1028396"/>
            <a:ext cx="8818562" cy="6858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2000" dirty="0"/>
          </a:p>
          <a:p>
            <a:pPr>
              <a:defRPr/>
            </a:pPr>
            <a:r>
              <a:rPr lang="ru-RU" altLang="ja-JP" sz="2000" b="1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ВАЖНО</a:t>
            </a:r>
            <a:endParaRPr lang="en-US" altLang="ja-JP" sz="2000" b="1" dirty="0">
              <a:solidFill>
                <a:schemeClr val="tx2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defRPr/>
            </a:pPr>
            <a:r>
              <a:rPr lang="ru-RU" sz="2000" b="1" dirty="0" smtClean="0"/>
              <a:t>Карты </a:t>
            </a:r>
            <a:r>
              <a:rPr lang="ru-RU" sz="2000" b="1" dirty="0"/>
              <a:t>ПСЦ применяются для отражения трёх состояний процесса </a:t>
            </a:r>
            <a:endParaRPr lang="ru-RU" sz="2000" dirty="0"/>
          </a:p>
          <a:p>
            <a:pPr marL="25400" indent="-25400">
              <a:defRPr/>
            </a:pPr>
            <a:endParaRPr lang="ru-RU" altLang="ru-RU" sz="2000" b="1" dirty="0">
              <a:solidFill>
                <a:schemeClr val="bg1"/>
              </a:solidFill>
              <a:cs typeface="Microsoft Sans Serif"/>
            </a:endParaRPr>
          </a:p>
        </p:txBody>
      </p:sp>
      <p:sp>
        <p:nvSpPr>
          <p:cNvPr id="25" name="Content Placeholder 3"/>
          <p:cNvSpPr txBox="1">
            <a:spLocks/>
          </p:cNvSpPr>
          <p:nvPr/>
        </p:nvSpPr>
        <p:spPr bwMode="auto">
          <a:xfrm>
            <a:off x="257174" y="2226656"/>
            <a:ext cx="8488363" cy="4129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/>
              <a:t>ТЕКУЩАЯ КАРТА</a:t>
            </a:r>
            <a:r>
              <a:rPr lang="ru-RU" sz="1600" dirty="0"/>
              <a:t>– с  фактическими показателями на рассматриваемую дату.</a:t>
            </a:r>
          </a:p>
          <a:p>
            <a:pPr>
              <a:defRPr/>
            </a:pPr>
            <a:endParaRPr lang="ru-RU" sz="1600" dirty="0"/>
          </a:p>
          <a:p>
            <a:pPr>
              <a:defRPr/>
            </a:pPr>
            <a:r>
              <a:rPr lang="ru-RU" b="1" dirty="0"/>
              <a:t>ИДЕАЛЬНАЯ КАРТА </a:t>
            </a:r>
            <a:r>
              <a:rPr lang="ru-RU" sz="2000" dirty="0"/>
              <a:t>-</a:t>
            </a:r>
            <a:r>
              <a:rPr lang="ru-RU" sz="1600" dirty="0"/>
              <a:t> эталон, к которому необходимо стремиться. Поток, из которого полностью исключены все виды потерь.</a:t>
            </a:r>
          </a:p>
          <a:p>
            <a:pPr>
              <a:defRPr/>
            </a:pPr>
            <a:r>
              <a:rPr lang="ru-RU" sz="1600" dirty="0"/>
              <a:t> Как правило, этот поток обладает следующими качествами: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u="sng" dirty="0" err="1"/>
              <a:t>прямоточность</a:t>
            </a:r>
            <a:r>
              <a:rPr lang="ru-RU" sz="1600" u="sng" dirty="0"/>
              <a:t> </a:t>
            </a:r>
            <a:r>
              <a:rPr lang="ru-RU" sz="1600" dirty="0"/>
              <a:t>– отсутствие пересечений с другими потоками, изолированность;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u="sng" dirty="0"/>
              <a:t>гибкость</a:t>
            </a:r>
            <a:r>
              <a:rPr lang="ru-RU" sz="1600" dirty="0"/>
              <a:t> – возможность </a:t>
            </a:r>
            <a:r>
              <a:rPr lang="ru-RU" sz="1600" dirty="0" smtClean="0"/>
              <a:t>быстрая </a:t>
            </a:r>
            <a:r>
              <a:rPr lang="ru-RU" sz="1600" dirty="0" err="1" smtClean="0"/>
              <a:t>перебалансировки</a:t>
            </a:r>
            <a:r>
              <a:rPr lang="ru-RU" sz="1600" dirty="0" smtClean="0"/>
              <a:t> </a:t>
            </a:r>
            <a:r>
              <a:rPr lang="ru-RU" sz="1600" dirty="0"/>
              <a:t>используемых ресурсов и привлечение дополнительных необходимых ресурсов;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u="sng" dirty="0"/>
              <a:t>прозрачность</a:t>
            </a:r>
            <a:r>
              <a:rPr lang="ru-RU" sz="1600" dirty="0"/>
              <a:t> – визуализация всех действий, происходящих в потоке;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минимально возможная длина, время протекания, количество задействованных ресурсов, отсутствие брака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600" dirty="0"/>
          </a:p>
          <a:p>
            <a:pPr>
              <a:defRPr/>
            </a:pPr>
            <a:r>
              <a:rPr lang="ru-RU" b="1" dirty="0" smtClean="0"/>
              <a:t>ЦЕЛЕВАЯ </a:t>
            </a:r>
            <a:r>
              <a:rPr lang="ru-RU" b="1" dirty="0"/>
              <a:t>КАРТА</a:t>
            </a:r>
            <a:r>
              <a:rPr lang="ru-RU" sz="1600" dirty="0"/>
              <a:t>– с установленными целями по преобразованию и проработанными мероприятиями по достижению установленных целей. В целевом ПСЦ должны быть устранены проблемы, выявленные в текущем ПСЦ. </a:t>
            </a:r>
          </a:p>
          <a:p>
            <a:pPr>
              <a:defRPr/>
            </a:pPr>
            <a:endParaRPr lang="ru-RU" sz="1600" dirty="0"/>
          </a:p>
        </p:txBody>
      </p: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22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1852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1535" y="283529"/>
            <a:ext cx="7850066" cy="679610"/>
          </a:xfrm>
          <a:prstGeom prst="rect">
            <a:avLst/>
          </a:prstGeom>
        </p:spPr>
        <p:txBody>
          <a:bodyPr lIns="91357" tIns="45678" rIns="91357" bIns="45678"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Количество карт ПСЦ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4860032" y="2348880"/>
            <a:ext cx="4108949" cy="2426739"/>
          </a:xfrm>
          <a:prstGeom prst="rect">
            <a:avLst/>
          </a:prstGeom>
        </p:spPr>
        <p:txBody>
          <a:bodyPr/>
          <a:lstStyle>
            <a:lvl1pPr marL="358373" indent="-358373" algn="l" rtl="0" eaLnBrk="0" fontAlgn="base" hangingPunct="0">
              <a:spcBef>
                <a:spcPct val="40000"/>
              </a:spcBef>
              <a:spcAft>
                <a:spcPct val="2000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605" indent="-261645" algn="l" rtl="0" eaLnBrk="0" fontAlgn="base" hangingPunct="0"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891178" indent="-2679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63427" indent="-2283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70956" indent="-22834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27644" indent="-22834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84337" indent="-22834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41023" indent="-22834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97714" indent="-22834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 defTabSz="914400"/>
            <a:r>
              <a:rPr lang="ru-RU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В целевой карте могут оставаться «ежи», в идеальной - нет</a:t>
            </a:r>
          </a:p>
          <a:p>
            <a:pPr algn="just" defTabSz="914400"/>
            <a:r>
              <a:rPr lang="ru-RU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Идеальное состояние при погружении в процесс будет постоянно меняться, т.к. будет меняться восприятие процесса</a:t>
            </a:r>
          </a:p>
          <a:p>
            <a:pPr algn="just" defTabSz="914400"/>
            <a:r>
              <a:rPr lang="ru-RU" sz="2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Целевое состояние процесса, гораздо важнее целей!</a:t>
            </a:r>
          </a:p>
          <a:p>
            <a:pPr lvl="1" defTabSz="914400"/>
            <a:endParaRPr lang="ru-RU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 bwMode="auto">
          <a:xfrm rot="16200000">
            <a:off x="729650" y="4065760"/>
            <a:ext cx="732608" cy="749869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37"/>
          <p:cNvSpPr>
            <a:spLocks noChangeArrowheads="1"/>
          </p:cNvSpPr>
          <p:nvPr/>
        </p:nvSpPr>
        <p:spPr bwMode="auto">
          <a:xfrm>
            <a:off x="1979714" y="3084911"/>
            <a:ext cx="2529420" cy="88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952" tIns="41979" rIns="83952" bIns="41979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B2B2B2"/>
              </a:buClr>
              <a:buSzPct val="120000"/>
            </a:pPr>
            <a:r>
              <a:rPr lang="ru-R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2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Идеальное состояние («10 Х») </a:t>
            </a:r>
            <a:endParaRPr lang="fr-FR" sz="2000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38"/>
          <p:cNvSpPr>
            <a:spLocks noChangeArrowheads="1"/>
          </p:cNvSpPr>
          <p:nvPr/>
        </p:nvSpPr>
        <p:spPr bwMode="auto">
          <a:xfrm rot="47319">
            <a:off x="354677" y="1517153"/>
            <a:ext cx="222443" cy="36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952" tIns="41979" rIns="83952" bIns="41979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B2B2B2"/>
              </a:buClr>
              <a:buSzPct val="120000"/>
            </a:pP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3" name="Rectangle 43"/>
          <p:cNvSpPr>
            <a:spLocks noChangeArrowheads="1"/>
          </p:cNvSpPr>
          <p:nvPr/>
        </p:nvSpPr>
        <p:spPr bwMode="auto">
          <a:xfrm>
            <a:off x="1995735" y="4951778"/>
            <a:ext cx="2623737" cy="88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952" tIns="41979" rIns="83952" bIns="41979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B2B2B2"/>
              </a:buClr>
              <a:buSzPct val="120000"/>
            </a:pPr>
            <a:r>
              <a:rPr lang="ru-R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2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Карта текущего состояния</a:t>
            </a:r>
            <a:endParaRPr lang="fr-FR" sz="2000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47"/>
          <p:cNvSpPr>
            <a:spLocks noChangeArrowheads="1"/>
          </p:cNvSpPr>
          <p:nvPr/>
        </p:nvSpPr>
        <p:spPr bwMode="auto">
          <a:xfrm rot="47319">
            <a:off x="514926" y="5036861"/>
            <a:ext cx="1250244" cy="66324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3373" tIns="41688" rIns="83373" bIns="4168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AutoShape 49"/>
          <p:cNvSpPr>
            <a:spLocks noChangeArrowheads="1"/>
          </p:cNvSpPr>
          <p:nvPr/>
        </p:nvSpPr>
        <p:spPr bwMode="auto">
          <a:xfrm rot="47319">
            <a:off x="704371" y="3176965"/>
            <a:ext cx="783166" cy="721895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lIns="83373" tIns="41688" rIns="83373" bIns="4168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47"/>
          <p:cNvSpPr>
            <a:spLocks noChangeArrowheads="1"/>
          </p:cNvSpPr>
          <p:nvPr/>
        </p:nvSpPr>
        <p:spPr bwMode="auto">
          <a:xfrm rot="47319">
            <a:off x="470403" y="1565366"/>
            <a:ext cx="1250244" cy="663240"/>
          </a:xfrm>
          <a:prstGeom prst="ellipse">
            <a:avLst/>
          </a:prstGeom>
          <a:solidFill>
            <a:srgbClr val="92D050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3373" tIns="41688" rIns="83373" bIns="4168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43"/>
          <p:cNvSpPr>
            <a:spLocks noChangeArrowheads="1"/>
          </p:cNvSpPr>
          <p:nvPr/>
        </p:nvSpPr>
        <p:spPr bwMode="auto">
          <a:xfrm>
            <a:off x="1979712" y="1556792"/>
            <a:ext cx="2836990" cy="88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3952" tIns="41979" rIns="83952" bIns="41979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B2B2B2"/>
              </a:buClr>
              <a:buSzPct val="120000"/>
            </a:pPr>
            <a:r>
              <a:rPr lang="ru-R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2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Карта целевого состояния</a:t>
            </a:r>
            <a:endParaRPr lang="fr-FR" sz="2000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19">
            <a:off x="790404" y="5162773"/>
            <a:ext cx="699288" cy="40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19">
            <a:off x="744689" y="1692994"/>
            <a:ext cx="7016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Стрелка вправо 2">
            <a:extLst>
              <a:ext uri="{FF2B5EF4-FFF2-40B4-BE49-F238E27FC236}">
                <a16:creationId xmlns:a16="http://schemas.microsoft.com/office/drawing/2014/main" id="{F98BD611-2D77-4268-9FA8-1FE415D64D3D}"/>
              </a:ext>
            </a:extLst>
          </p:cNvPr>
          <p:cNvSpPr/>
          <p:nvPr/>
        </p:nvSpPr>
        <p:spPr bwMode="auto">
          <a:xfrm rot="16200000">
            <a:off x="734698" y="2365525"/>
            <a:ext cx="732608" cy="749869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23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9190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/>
          <p:cNvSpPr txBox="1">
            <a:spLocks/>
          </p:cNvSpPr>
          <p:nvPr/>
        </p:nvSpPr>
        <p:spPr>
          <a:xfrm>
            <a:off x="600576" y="236603"/>
            <a:ext cx="7850066" cy="679610"/>
          </a:xfrm>
          <a:prstGeom prst="rect">
            <a:avLst/>
          </a:prstGeom>
        </p:spPr>
        <p:txBody>
          <a:bodyPr lIns="91357" tIns="45678" rIns="91357" bIns="45678"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Пример целевой и идеальной карт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00A96-F193-4D04-98FE-C4B4DED56ADF}"/>
              </a:ext>
            </a:extLst>
          </p:cNvPr>
          <p:cNvSpPr txBox="1">
            <a:spLocks/>
          </p:cNvSpPr>
          <p:nvPr/>
        </p:nvSpPr>
        <p:spPr>
          <a:xfrm>
            <a:off x="212982" y="5944371"/>
            <a:ext cx="8718036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000" dirty="0">
                <a:solidFill>
                  <a:srgbClr val="045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лучшей визуализации карты располагаются друг под другом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CABEAD-6FD0-4B46-ABE5-6A60C1879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82" y="1385248"/>
            <a:ext cx="8718036" cy="4511431"/>
          </a:xfrm>
          <a:prstGeom prst="rect">
            <a:avLst/>
          </a:prstGeom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 txBox="1">
            <a:spLocks/>
          </p:cNvSpPr>
          <p:nvPr/>
        </p:nvSpPr>
        <p:spPr>
          <a:xfrm>
            <a:off x="8259763" y="6448427"/>
            <a:ext cx="627062" cy="3778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35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786" algn="l" defTabSz="9135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572" algn="l" defTabSz="9135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358" algn="l" defTabSz="9135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143" algn="l" defTabSz="9135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922" algn="l" defTabSz="9135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716" algn="l" defTabSz="9135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505" algn="l" defTabSz="9135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286" algn="l" defTabSz="9135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dirty="0" smtClean="0">
                <a:solidFill>
                  <a:srgbClr val="003274"/>
                </a:solidFill>
              </a:rPr>
              <a:t>24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40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Kotenev\Desktop\04.06.2018\P11205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85" y="1036637"/>
            <a:ext cx="9144000" cy="272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10"/>
          <p:cNvSpPr txBox="1">
            <a:spLocks noChangeArrowheads="1"/>
          </p:cNvSpPr>
          <p:nvPr/>
        </p:nvSpPr>
        <p:spPr bwMode="auto">
          <a:xfrm>
            <a:off x="-14257" y="4077072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Время протекания процесса</a:t>
            </a:r>
          </a:p>
          <a:p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от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мин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06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сек до 2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 16 мин 20 </a:t>
            </a:r>
            <a:r>
              <a:rPr lang="ru-RU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сек</a:t>
            </a:r>
          </a:p>
          <a:p>
            <a:endParaRPr lang="ru-RU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Колебание процесса  </a:t>
            </a:r>
          </a:p>
          <a:p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ч 21 мин 14 сек</a:t>
            </a:r>
          </a:p>
        </p:txBody>
      </p:sp>
      <p:sp>
        <p:nvSpPr>
          <p:cNvPr id="25604" name="Прямоугольник 15"/>
          <p:cNvSpPr>
            <a:spLocks noChangeArrowheads="1"/>
          </p:cNvSpPr>
          <p:nvPr/>
        </p:nvSpPr>
        <p:spPr bwMode="auto">
          <a:xfrm>
            <a:off x="3131840" y="264290"/>
            <a:ext cx="63121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Пример текущей карты*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25</a:t>
            </a:r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2" y="6448427"/>
            <a:ext cx="7698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* Фиксация этапов, выявленных проблем, фото или примеры документов/ЛНА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93262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Kotenev\Desktop\04.06.2018\P1120539.JPG"/>
          <p:cNvPicPr>
            <a:picLocks noChangeAspect="1" noChangeArrowheads="1"/>
          </p:cNvPicPr>
          <p:nvPr/>
        </p:nvPicPr>
        <p:blipFill rotWithShape="1">
          <a:blip r:embed="rId2"/>
          <a:srcRect b="12863"/>
          <a:stretch/>
        </p:blipFill>
        <p:spPr bwMode="auto">
          <a:xfrm>
            <a:off x="0" y="1010514"/>
            <a:ext cx="9162758" cy="27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73360" y="4221088"/>
            <a:ext cx="853468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Время протекания процесса </a:t>
            </a:r>
            <a:endParaRPr lang="ru-RU" sz="20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мин 30 сек до 19 мин 17 </a:t>
            </a:r>
            <a:r>
              <a:rPr lang="ru-RU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сек</a:t>
            </a:r>
          </a:p>
          <a:p>
            <a:endParaRPr lang="ru-RU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Колебание </a:t>
            </a:r>
            <a:r>
              <a:rPr lang="ru-RU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процесса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 47 сек</a:t>
            </a:r>
          </a:p>
        </p:txBody>
      </p:sp>
      <p:sp>
        <p:nvSpPr>
          <p:cNvPr id="13" name="Прямоугольник 15"/>
          <p:cNvSpPr>
            <a:spLocks noChangeArrowheads="1"/>
          </p:cNvSpPr>
          <p:nvPr/>
        </p:nvSpPr>
        <p:spPr bwMode="auto">
          <a:xfrm>
            <a:off x="2737707" y="245213"/>
            <a:ext cx="63121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Пример идеальной карты*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26</a:t>
            </a:r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72" y="6448427"/>
            <a:ext cx="6804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Фиксация этапов в идеальном состоянии, с отсутствием проблем.</a:t>
            </a:r>
          </a:p>
        </p:txBody>
      </p:sp>
    </p:spTree>
    <p:extLst>
      <p:ext uri="{BB962C8B-B14F-4D97-AF65-F5344CB8AC3E}">
        <p14:creationId xmlns:p14="http://schemas.microsoft.com/office/powerpoint/2010/main" val="2858223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Kotenev\Desktop\04.06.2018\P1120540.JPG"/>
          <p:cNvPicPr>
            <a:picLocks noChangeAspect="1" noChangeArrowheads="1"/>
          </p:cNvPicPr>
          <p:nvPr/>
        </p:nvPicPr>
        <p:blipFill>
          <a:blip r:embed="rId2"/>
          <a:srcRect b="27042"/>
          <a:stretch>
            <a:fillRect/>
          </a:stretch>
        </p:blipFill>
        <p:spPr bwMode="auto">
          <a:xfrm>
            <a:off x="0" y="1212346"/>
            <a:ext cx="9144000" cy="236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-94129" y="3841096"/>
            <a:ext cx="914400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kumimoji="1" lang="ru-RU" sz="2000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06867" y="4018554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Время протекания процесса </a:t>
            </a:r>
            <a:endParaRPr lang="ru-RU" sz="20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мин 13 сек до 32 мин 31 </a:t>
            </a:r>
            <a:r>
              <a:rPr lang="ru-RU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сек</a:t>
            </a:r>
          </a:p>
          <a:p>
            <a:endParaRPr lang="ru-RU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Колебание процесса </a:t>
            </a:r>
            <a:endParaRPr lang="ru-RU" sz="20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 18 сек</a:t>
            </a:r>
          </a:p>
        </p:txBody>
      </p:sp>
      <p:sp>
        <p:nvSpPr>
          <p:cNvPr id="14" name="Прямоугольник 15"/>
          <p:cNvSpPr>
            <a:spLocks noChangeArrowheads="1"/>
          </p:cNvSpPr>
          <p:nvPr/>
        </p:nvSpPr>
        <p:spPr bwMode="auto">
          <a:xfrm>
            <a:off x="3059832" y="261187"/>
            <a:ext cx="63121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Пример целевой карты*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26</a:t>
            </a:r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72" y="6448427"/>
            <a:ext cx="8039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* Фиксация этапов и проблем которые не удается решить в этом проектном цикле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96923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35487" y="1124744"/>
            <a:ext cx="7920880" cy="5040560"/>
          </a:xfrm>
        </p:spPr>
        <p:txBody>
          <a:bodyPr>
            <a:normAutofit/>
          </a:bodyPr>
          <a:lstStyle/>
          <a:p>
            <a:pPr marL="273050" lvl="1" indent="-273050" algn="just">
              <a:buNone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Карта строится в 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пределах границ процесса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, обозначенных в паспорте, границами регулируется сложность и масштаб проекта</a:t>
            </a:r>
          </a:p>
          <a:p>
            <a:pPr marL="273050" lvl="1" indent="-273050" algn="just">
              <a:buNone/>
            </a:pPr>
            <a:endParaRPr lang="ru-RU" sz="2200" dirty="0"/>
          </a:p>
          <a:p>
            <a:pPr marL="273050" lvl="1" indent="-273050" algn="just">
              <a:buNone/>
            </a:pPr>
            <a:endParaRPr lang="ru-RU" sz="2200" dirty="0"/>
          </a:p>
          <a:p>
            <a:pPr marL="273050" lvl="1" indent="-273050" algn="just">
              <a:buNone/>
            </a:pPr>
            <a:endParaRPr lang="ru-RU" sz="2200" dirty="0"/>
          </a:p>
          <a:p>
            <a:pPr marL="273050" lvl="1" indent="-273050" algn="just">
              <a:buNone/>
            </a:pPr>
            <a:endParaRPr lang="ru-RU" sz="2200" dirty="0"/>
          </a:p>
          <a:p>
            <a:pPr marL="273050" lvl="1" indent="-273050" algn="just">
              <a:buNone/>
            </a:pPr>
            <a:endParaRPr lang="ru-RU" sz="2200" dirty="0"/>
          </a:p>
          <a:p>
            <a:pPr marL="273050" lvl="1" indent="-273050" algn="just">
              <a:buNone/>
            </a:pPr>
            <a:endParaRPr lang="ru-RU" sz="2200" dirty="0"/>
          </a:p>
          <a:p>
            <a:pPr marL="273050" lvl="1" indent="-273050" algn="just">
              <a:buNone/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27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Начало и конец карты потока</a:t>
            </a:r>
            <a:endParaRPr lang="en-GB" sz="24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1880828"/>
            <a:ext cx="9252520" cy="3528392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28</a:t>
            </a:r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26782" y="5711811"/>
            <a:ext cx="28167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000" b="1" kern="0" dirty="0">
                <a:solidFill>
                  <a:schemeClr val="hlin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Примеры размера карт</a:t>
            </a:r>
            <a:endParaRPr lang="en-GB" sz="2000" b="1" kern="0" dirty="0">
              <a:solidFill>
                <a:schemeClr val="hlink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568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23528" y="262427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Начало и конец карты </a:t>
            </a:r>
            <a:r>
              <a:rPr lang="ru-RU" sz="2400" b="1" kern="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потока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2015" b="13914"/>
          <a:stretch/>
        </p:blipFill>
        <p:spPr>
          <a:xfrm>
            <a:off x="-32592" y="3933056"/>
            <a:ext cx="9189992" cy="2808312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2609" y="1136782"/>
            <a:ext cx="9131391" cy="2376264"/>
            <a:chOff x="168215" y="1916832"/>
            <a:chExt cx="8786003" cy="237626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71" b="18863"/>
            <a:stretch/>
          </p:blipFill>
          <p:spPr>
            <a:xfrm>
              <a:off x="168215" y="1916832"/>
              <a:ext cx="8786003" cy="2376264"/>
            </a:xfrm>
            <a:prstGeom prst="rect">
              <a:avLst/>
            </a:prstGeom>
          </p:spPr>
        </p:pic>
        <p:cxnSp>
          <p:nvCxnSpPr>
            <p:cNvPr id="10" name="Прямая соединительная линия 9"/>
            <p:cNvCxnSpPr/>
            <p:nvPr/>
          </p:nvCxnSpPr>
          <p:spPr>
            <a:xfrm>
              <a:off x="1743740" y="2899144"/>
              <a:ext cx="0" cy="42530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5497033" y="2899144"/>
              <a:ext cx="0" cy="42530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H="1" flipV="1">
              <a:off x="1743741" y="3111795"/>
              <a:ext cx="3753292" cy="7089"/>
            </a:xfrm>
            <a:prstGeom prst="line">
              <a:avLst/>
            </a:prstGeom>
            <a:ln w="76200">
              <a:solidFill>
                <a:srgbClr val="FF0000">
                  <a:alpha val="46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Прямая соединительная линия 12"/>
          <p:cNvCxnSpPr/>
          <p:nvPr/>
        </p:nvCxnSpPr>
        <p:spPr>
          <a:xfrm>
            <a:off x="1907704" y="5301208"/>
            <a:ext cx="0" cy="42530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316416" y="5198525"/>
            <a:ext cx="0" cy="42530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2555776" y="5376589"/>
            <a:ext cx="5688632" cy="137270"/>
          </a:xfrm>
          <a:prstGeom prst="line">
            <a:avLst/>
          </a:prstGeom>
          <a:ln w="76200">
            <a:solidFill>
              <a:srgbClr val="FF0000">
                <a:alpha val="46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169905" y="3496621"/>
            <a:ext cx="28167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000" b="1" kern="0" dirty="0">
                <a:solidFill>
                  <a:schemeClr val="hlin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Примеры размера карт</a:t>
            </a:r>
            <a:endParaRPr lang="en-GB" sz="2000" b="1" kern="0" dirty="0">
              <a:solidFill>
                <a:schemeClr val="hlink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949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62814" y="284325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Уровень погружения в картах ПСЦ</a:t>
            </a:r>
            <a:endParaRPr lang="en-GB" sz="24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3462" y="1047940"/>
            <a:ext cx="838893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7" tIns="45678" rIns="91357" bIns="45678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58449" indent="-358449" algn="l" rtl="0" eaLnBrk="0" fontAlgn="base" hangingPunct="0">
              <a:spcBef>
                <a:spcPct val="40000"/>
              </a:spcBef>
              <a:spcAft>
                <a:spcPct val="2000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36" indent="-261700" algn="l" rtl="0" eaLnBrk="0" fontAlgn="base" hangingPunct="0"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891366" indent="-268045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63780" indent="-2283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71396" indent="-2283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28180" indent="-2283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84969" indent="-2283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41753" indent="-2283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98541" indent="-2283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42913" lvl="1" indent="-442913" algn="just">
              <a:buFont typeface="+mj-lt"/>
              <a:buAutoNum type="arabicPeriod"/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Если каждая операция разбивается в пределах минуты, то операция в час будет не уместной</a:t>
            </a:r>
          </a:p>
          <a:p>
            <a:pPr marL="442913" lvl="1" indent="-442913" algn="just">
              <a:buFont typeface="+mj-lt"/>
              <a:buAutoNum type="arabicPeriod"/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Место потока, где максимальное количество проблем, описывается более подробно (более мелкими операциями). Место потока, где проблемы отсутствуют, можно описать более крупными по длительности </a:t>
            </a:r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операциями. Допускается вынос во внешнюю карту более подробное картирование отдельного этапа.</a:t>
            </a:r>
            <a:endParaRPr lang="ru-R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 lvl="1" indent="-442913" algn="just">
              <a:buFont typeface="+mj-lt"/>
              <a:buAutoNum type="arabicPeriod"/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Если операция содержит несколько исполнителей, то ее нужно разбить на несколько операций с одним исполнителем в каждой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A1674C-7215-4166-AC85-2EA727A45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14" y="3725548"/>
            <a:ext cx="8730229" cy="2024047"/>
          </a:xfrm>
          <a:prstGeom prst="rect">
            <a:avLst/>
          </a:prstGeom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44408" y="6480175"/>
            <a:ext cx="627062" cy="377825"/>
          </a:xfrm>
        </p:spPr>
        <p:txBody>
          <a:bodyPr/>
          <a:lstStyle/>
          <a:p>
            <a:r>
              <a:rPr lang="ru-RU" altLang="ru-RU" u="sng" dirty="0" smtClean="0">
                <a:solidFill>
                  <a:srgbClr val="003274"/>
                </a:solidFill>
              </a:rPr>
              <a:t>30</a:t>
            </a:r>
            <a:endParaRPr lang="ru-RU" altLang="ru-RU" u="sng" dirty="0">
              <a:solidFill>
                <a:srgbClr val="003274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440" y="6083139"/>
            <a:ext cx="810000" cy="324000"/>
          </a:xfrm>
          <a:prstGeom prst="rect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59612" y="6083139"/>
            <a:ext cx="810000" cy="324000"/>
          </a:xfrm>
          <a:prstGeom prst="rect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27784" y="6083139"/>
            <a:ext cx="810000" cy="324000"/>
          </a:xfrm>
          <a:prstGeom prst="rect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Прямая со стрелкой 10"/>
          <p:cNvCxnSpPr>
            <a:stCxn id="8" idx="3"/>
            <a:endCxn id="9" idx="1"/>
          </p:cNvCxnSpPr>
          <p:nvPr/>
        </p:nvCxnSpPr>
        <p:spPr>
          <a:xfrm>
            <a:off x="1501440" y="6245139"/>
            <a:ext cx="158172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469612" y="6251057"/>
            <a:ext cx="158172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лилиния 13"/>
          <p:cNvSpPr/>
          <p:nvPr/>
        </p:nvSpPr>
        <p:spPr>
          <a:xfrm>
            <a:off x="567891" y="4581625"/>
            <a:ext cx="1174282" cy="1751798"/>
          </a:xfrm>
          <a:custGeom>
            <a:avLst/>
            <a:gdLst>
              <a:gd name="connsiteX0" fmla="*/ 1174282 w 1174282"/>
              <a:gd name="connsiteY0" fmla="*/ 0 h 1751798"/>
              <a:gd name="connsiteX1" fmla="*/ 0 w 1174282"/>
              <a:gd name="connsiteY1" fmla="*/ 1520792 h 1751798"/>
              <a:gd name="connsiteX2" fmla="*/ 0 w 1174282"/>
              <a:gd name="connsiteY2" fmla="*/ 1751798 h 1751798"/>
              <a:gd name="connsiteX3" fmla="*/ 0 w 1174282"/>
              <a:gd name="connsiteY3" fmla="*/ 1751798 h 175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282" h="1751798">
                <a:moveTo>
                  <a:pt x="1174282" y="0"/>
                </a:moveTo>
                <a:lnTo>
                  <a:pt x="0" y="1520792"/>
                </a:lnTo>
                <a:lnTo>
                  <a:pt x="0" y="1751798"/>
                </a:lnTo>
                <a:lnTo>
                  <a:pt x="0" y="1751798"/>
                </a:lnTo>
              </a:path>
            </a:pathLst>
          </a:cu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 flipH="1">
            <a:off x="2234130" y="4554405"/>
            <a:ext cx="1329758" cy="1751798"/>
          </a:xfrm>
          <a:custGeom>
            <a:avLst/>
            <a:gdLst>
              <a:gd name="connsiteX0" fmla="*/ 1174282 w 1174282"/>
              <a:gd name="connsiteY0" fmla="*/ 0 h 1751798"/>
              <a:gd name="connsiteX1" fmla="*/ 0 w 1174282"/>
              <a:gd name="connsiteY1" fmla="*/ 1520792 h 1751798"/>
              <a:gd name="connsiteX2" fmla="*/ 0 w 1174282"/>
              <a:gd name="connsiteY2" fmla="*/ 1751798 h 1751798"/>
              <a:gd name="connsiteX3" fmla="*/ 0 w 1174282"/>
              <a:gd name="connsiteY3" fmla="*/ 1751798 h 175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282" h="1751798">
                <a:moveTo>
                  <a:pt x="1174282" y="0"/>
                </a:moveTo>
                <a:lnTo>
                  <a:pt x="0" y="1520792"/>
                </a:lnTo>
                <a:lnTo>
                  <a:pt x="0" y="1751798"/>
                </a:lnTo>
                <a:lnTo>
                  <a:pt x="0" y="1751798"/>
                </a:lnTo>
              </a:path>
            </a:pathLst>
          </a:cu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738698" y="4345908"/>
            <a:ext cx="495432" cy="379235"/>
          </a:xfrm>
          <a:prstGeom prst="rect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130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62814" y="284325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Что фиксируем как проблемы («ежи»)</a:t>
            </a:r>
            <a:endParaRPr lang="en-GB" sz="24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5536" y="1052736"/>
            <a:ext cx="6336704" cy="535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marL="457200" indent="-457200" algn="just" defTabSz="914206"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Потери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действия не добавляющие ценность</a:t>
            </a:r>
          </a:p>
          <a:p>
            <a:pPr marL="457200" indent="-457200" algn="just" defTabSz="914206"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Лишние ресурсы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документы, помещения, оборудование, участники</a:t>
            </a:r>
          </a:p>
          <a:p>
            <a:pPr marL="457200" indent="-457200" algn="just" defTabSz="914206"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Колебания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времени выполнения операций больше 20%.</a:t>
            </a:r>
          </a:p>
          <a:p>
            <a:pPr marL="457200" indent="-457200" algn="just" defTabSz="914206"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Требования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внутренних и внешних клиентов не установлены или не выполняются</a:t>
            </a:r>
          </a:p>
          <a:p>
            <a:pPr marL="457200" indent="-457200" algn="just" defTabSz="914206"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Цикличность, ветвления</a:t>
            </a:r>
          </a:p>
          <a:p>
            <a:pPr marL="457200" indent="-457200" algn="just" defTabSz="914206"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Возвраты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процесса вспять, множественные касания документов</a:t>
            </a:r>
          </a:p>
          <a:p>
            <a:pPr marL="457200" indent="-457200" algn="just" defTabSz="914206"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«Узкие места»,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недостаточная пропускная способность операции</a:t>
            </a:r>
          </a:p>
          <a:p>
            <a:pPr marL="457200" indent="-457200" algn="just" defTabSz="914206"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Сбои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нарушения, аварии, нештатные ситуации</a:t>
            </a:r>
          </a:p>
          <a:p>
            <a:pPr marL="457200" indent="-457200" algn="just" defTabSz="914206"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Жалобы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клиентов и сотрудников, очереди</a:t>
            </a:r>
          </a:p>
          <a:p>
            <a:pPr marL="457200" indent="-457200" algn="just" defTabSz="914206"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Предписания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проверяющих органов, штрафы</a:t>
            </a:r>
          </a:p>
          <a:p>
            <a:pPr marL="457200" indent="-457200" algn="just" defTabSz="914206"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Конфликты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между участниками процесса</a:t>
            </a:r>
          </a:p>
          <a:p>
            <a:pPr marL="457200" indent="-457200" algn="just" defTabSz="914206"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Вариабельность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течения процесса в зависимости от разных условий</a:t>
            </a:r>
          </a:p>
          <a:p>
            <a:pPr marL="457200" indent="-457200" algn="just" defTabSz="914206"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Перегрузки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неравномерная загрузка</a:t>
            </a:r>
          </a:p>
          <a:p>
            <a:pPr marL="457200" indent="-457200" algn="just" defTabSz="914206"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Стандарты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не актуальные, их отсутствие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69" y="3370905"/>
            <a:ext cx="1247775" cy="104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356" y="1319070"/>
            <a:ext cx="1431603" cy="1431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4981652"/>
            <a:ext cx="1850730" cy="1231577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31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1096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067" y="1196752"/>
            <a:ext cx="7920111" cy="273551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Главная угроза – «</a:t>
            </a:r>
            <a:r>
              <a:rPr lang="ru-RU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локальная оптимизация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» (улучшение одного из процессов в ущерб всей системе). Чтобы избежать локальной оптимизации: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Открывайте проекты сообразуясь со стратегией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Стремитесь к синергии проектов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Открывайте проекты с перспективой тиража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Привязывайте проекты к бизнес-результатам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Открывайте проекты в логике протекания продуктовых ПСЦ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369CA-25C1-4200-8FD4-9D37F592EEB4}" type="slidenum">
              <a:rPr kumimoji="0" lang="ru-RU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3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2200" b="1" i="0" u="none" strike="noStrike" kern="1200" cap="none" spc="0" normalizeH="0" baseline="0" noProof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7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Области открытия проекта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51720" y="4219778"/>
            <a:ext cx="6696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Совет 1: При отсутствии идей по открытию проектов обратите внимание на жалобы клиентов и сотрудников, очереди, невыполненные нормы законодательства, бенчмарки, регулярные конфликты.</a:t>
            </a:r>
          </a:p>
          <a:p>
            <a:pPr marL="0" marR="0" lvl="0" indent="0" algn="l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Совет 2: Попробуйте не открыть проект, а проникнуться образом конечного результата улучшения процесса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455" t="50053" r="20584" b="24786"/>
          <a:stretch/>
        </p:blipFill>
        <p:spPr bwMode="auto">
          <a:xfrm flipH="1">
            <a:off x="539552" y="4120600"/>
            <a:ext cx="1276015" cy="176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E55B4F-37F4-4444-AFB2-E3003FA61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638" y="1684436"/>
            <a:ext cx="2292295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70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40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162814" y="284325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Находки: параллельное картирование </a:t>
            </a:r>
            <a:endParaRPr lang="en-GB" sz="24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10552" y="4971749"/>
            <a:ext cx="7722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 algn="just" fontAlgn="base">
              <a:lnSpc>
                <a:spcPct val="120000"/>
              </a:lnSpc>
              <a:spcBef>
                <a:spcPts val="450"/>
              </a:spcBef>
              <a:spcAft>
                <a:spcPts val="900"/>
              </a:spcAft>
              <a:buClr>
                <a:srgbClr val="000000"/>
              </a:buClr>
              <a:buSzPct val="100000"/>
            </a:pP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Параллельное картирование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Способ отражения параллельных действий участников ПСЦ (н-р: заявитель и инспектор), для формирования идей по снижению взаимных ожиданий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3E9DC6-025A-4B8A-946E-7558EDB1F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958" y="1155901"/>
            <a:ext cx="7187807" cy="352379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76710239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41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343694" y="274417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kern="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Метод </a:t>
            </a: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«бассейновые дорожки»</a:t>
            </a:r>
            <a:endParaRPr lang="en-GB" sz="24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7481" y="1412776"/>
            <a:ext cx="9110662" cy="4877979"/>
            <a:chOff x="0" y="1359333"/>
            <a:chExt cx="9110662" cy="5316105"/>
          </a:xfrm>
        </p:grpSpPr>
        <p:pic>
          <p:nvPicPr>
            <p:cNvPr id="27" name="Picture 10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75" y="1359333"/>
              <a:ext cx="9018587" cy="5122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Овал 96"/>
            <p:cNvSpPr>
              <a:spLocks noChangeArrowheads="1"/>
            </p:cNvSpPr>
            <p:nvPr/>
          </p:nvSpPr>
          <p:spPr bwMode="auto">
            <a:xfrm>
              <a:off x="52388" y="2420938"/>
              <a:ext cx="465137" cy="1263650"/>
            </a:xfrm>
            <a:prstGeom prst="ellips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40000"/>
                </a:spcBef>
                <a:spcAft>
                  <a:spcPct val="20000"/>
                </a:spcAft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Aft>
                  <a:spcPct val="20000"/>
                </a:spcAft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ct val="30000"/>
                </a:spcAft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endParaRPr lang="ru-RU" sz="1662"/>
            </a:p>
          </p:txBody>
        </p:sp>
        <p:sp>
          <p:nvSpPr>
            <p:cNvPr id="29" name="Овал 97"/>
            <p:cNvSpPr>
              <a:spLocks noChangeArrowheads="1"/>
            </p:cNvSpPr>
            <p:nvPr/>
          </p:nvSpPr>
          <p:spPr bwMode="auto">
            <a:xfrm>
              <a:off x="0" y="3617913"/>
              <a:ext cx="598488" cy="1263650"/>
            </a:xfrm>
            <a:prstGeom prst="ellips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40000"/>
                </a:spcBef>
                <a:spcAft>
                  <a:spcPct val="20000"/>
                </a:spcAft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Aft>
                  <a:spcPct val="20000"/>
                </a:spcAft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ct val="30000"/>
                </a:spcAft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endParaRPr lang="ru-RU" sz="1662"/>
            </a:p>
          </p:txBody>
        </p:sp>
        <p:sp>
          <p:nvSpPr>
            <p:cNvPr id="30" name="Овал 98"/>
            <p:cNvSpPr>
              <a:spLocks noChangeArrowheads="1"/>
            </p:cNvSpPr>
            <p:nvPr/>
          </p:nvSpPr>
          <p:spPr bwMode="auto">
            <a:xfrm>
              <a:off x="52388" y="5411788"/>
              <a:ext cx="598487" cy="1263650"/>
            </a:xfrm>
            <a:prstGeom prst="ellips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40000"/>
                </a:spcBef>
                <a:spcAft>
                  <a:spcPct val="20000"/>
                </a:spcAft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Aft>
                  <a:spcPct val="20000"/>
                </a:spcAft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ct val="30000"/>
                </a:spcAft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endParaRPr lang="ru-RU" sz="1662"/>
            </a:p>
          </p:txBody>
        </p:sp>
        <p:sp>
          <p:nvSpPr>
            <p:cNvPr id="31" name="Овал 99"/>
            <p:cNvSpPr>
              <a:spLocks noChangeArrowheads="1"/>
            </p:cNvSpPr>
            <p:nvPr/>
          </p:nvSpPr>
          <p:spPr bwMode="auto">
            <a:xfrm>
              <a:off x="0" y="1689100"/>
              <a:ext cx="1860550" cy="665163"/>
            </a:xfrm>
            <a:prstGeom prst="ellipse">
              <a:avLst/>
            </a:prstGeom>
            <a:noFill/>
            <a:ln w="38100" algn="ctr">
              <a:solidFill>
                <a:srgbClr val="16098D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40000"/>
                </a:spcBef>
                <a:spcAft>
                  <a:spcPct val="20000"/>
                </a:spcAft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Aft>
                  <a:spcPct val="20000"/>
                </a:spcAft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ct val="30000"/>
                </a:spcAft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endParaRPr lang="ru-RU" sz="1662"/>
            </a:p>
          </p:txBody>
        </p:sp>
        <p:sp>
          <p:nvSpPr>
            <p:cNvPr id="32" name="Овал 100"/>
            <p:cNvSpPr>
              <a:spLocks noChangeArrowheads="1"/>
            </p:cNvSpPr>
            <p:nvPr/>
          </p:nvSpPr>
          <p:spPr bwMode="auto">
            <a:xfrm>
              <a:off x="0" y="4813300"/>
              <a:ext cx="1860550" cy="598488"/>
            </a:xfrm>
            <a:prstGeom prst="ellipse">
              <a:avLst/>
            </a:prstGeom>
            <a:noFill/>
            <a:ln w="38100" algn="ctr">
              <a:solidFill>
                <a:srgbClr val="16098D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40000"/>
                </a:spcBef>
                <a:spcAft>
                  <a:spcPct val="20000"/>
                </a:spcAft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Aft>
                  <a:spcPct val="20000"/>
                </a:spcAft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ct val="30000"/>
                </a:spcAft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endParaRPr lang="ru-RU" sz="1662"/>
            </a:p>
          </p:txBody>
        </p:sp>
        <p:grpSp>
          <p:nvGrpSpPr>
            <p:cNvPr id="33" name="Группа 107"/>
            <p:cNvGrpSpPr>
              <a:grpSpLocks/>
            </p:cNvGrpSpPr>
            <p:nvPr/>
          </p:nvGrpSpPr>
          <p:grpSpPr bwMode="auto">
            <a:xfrm>
              <a:off x="2740025" y="2870200"/>
              <a:ext cx="5487988" cy="947738"/>
              <a:chOff x="2968283" y="2187526"/>
              <a:chExt cx="5945157" cy="1025450"/>
            </a:xfrm>
          </p:grpSpPr>
          <p:sp>
            <p:nvSpPr>
              <p:cNvPr id="34" name="Полилиния 101"/>
              <p:cNvSpPr>
                <a:spLocks/>
              </p:cNvSpPr>
              <p:nvPr/>
            </p:nvSpPr>
            <p:spPr bwMode="auto">
              <a:xfrm>
                <a:off x="2968283" y="2187526"/>
                <a:ext cx="5725551" cy="1005840"/>
              </a:xfrm>
              <a:custGeom>
                <a:avLst/>
                <a:gdLst>
                  <a:gd name="T0" fmla="*/ 0 w 5725551"/>
                  <a:gd name="T1" fmla="*/ 105508 h 1005840"/>
                  <a:gd name="T2" fmla="*/ 1181691 w 5725551"/>
                  <a:gd name="T3" fmla="*/ 569742 h 1005840"/>
                  <a:gd name="T4" fmla="*/ 2813539 w 5725551"/>
                  <a:gd name="T5" fmla="*/ 35169 h 1005840"/>
                  <a:gd name="T6" fmla="*/ 4698611 w 5725551"/>
                  <a:gd name="T7" fmla="*/ 780757 h 1005840"/>
                  <a:gd name="T8" fmla="*/ 5725551 w 5725551"/>
                  <a:gd name="T9" fmla="*/ 1005840 h 10058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25551"/>
                  <a:gd name="T16" fmla="*/ 0 h 1005840"/>
                  <a:gd name="T17" fmla="*/ 5725551 w 5725551"/>
                  <a:gd name="T18" fmla="*/ 1005840 h 10058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25551" h="1005840">
                    <a:moveTo>
                      <a:pt x="0" y="105508"/>
                    </a:moveTo>
                    <a:cubicBezTo>
                      <a:pt x="356381" y="343486"/>
                      <a:pt x="712763" y="581465"/>
                      <a:pt x="1181686" y="569742"/>
                    </a:cubicBezTo>
                    <a:cubicBezTo>
                      <a:pt x="1650609" y="558019"/>
                      <a:pt x="2227385" y="0"/>
                      <a:pt x="2813539" y="35169"/>
                    </a:cubicBezTo>
                    <a:cubicBezTo>
                      <a:pt x="3399693" y="70338"/>
                      <a:pt x="4213274" y="618979"/>
                      <a:pt x="4698609" y="780757"/>
                    </a:cubicBezTo>
                    <a:cubicBezTo>
                      <a:pt x="5183944" y="942536"/>
                      <a:pt x="5554394" y="970671"/>
                      <a:pt x="5725551" y="1005840"/>
                    </a:cubicBezTo>
                  </a:path>
                </a:pathLst>
              </a:custGeom>
              <a:noFill/>
              <a:ln w="57150" cap="flat" cmpd="sng" algn="ctr">
                <a:solidFill>
                  <a:srgbClr val="660066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cxnSp>
            <p:nvCxnSpPr>
              <p:cNvPr id="35" name="Прямая со стрелкой 104"/>
              <p:cNvCxnSpPr>
                <a:cxnSpLocks noChangeShapeType="1"/>
                <a:stCxn id="34" idx="4"/>
              </p:cNvCxnSpPr>
              <p:nvPr/>
            </p:nvCxnSpPr>
            <p:spPr bwMode="auto">
              <a:xfrm>
                <a:off x="8693834" y="3193366"/>
                <a:ext cx="219606" cy="19610"/>
              </a:xfrm>
              <a:prstGeom prst="straightConnector1">
                <a:avLst/>
              </a:prstGeom>
              <a:noFill/>
              <a:ln w="57150" algn="ctr">
                <a:solidFill>
                  <a:srgbClr val="66006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" name="TextBox 2"/>
          <p:cNvSpPr txBox="1"/>
          <p:nvPr/>
        </p:nvSpPr>
        <p:spPr>
          <a:xfrm>
            <a:off x="127758" y="6448427"/>
            <a:ext cx="826066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* </a:t>
            </a:r>
            <a:r>
              <a:rPr lang="ru-RU" sz="1200" dirty="0" smtClean="0"/>
              <a:t>Заполняется в случае параллельных действий сотрудниками внешних подразделений/организаций </a:t>
            </a:r>
            <a:endParaRPr lang="ru-RU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2728667" y="4582085"/>
            <a:ext cx="734374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*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7864515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42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343694" y="274417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kern="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Метод </a:t>
            </a: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«бассейновые дорожки»</a:t>
            </a:r>
            <a:endParaRPr lang="en-GB" sz="24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5573298"/>
            <a:ext cx="909161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36575" indent="-536575" algn="just" fontAlgn="base">
              <a:lnSpc>
                <a:spcPct val="120000"/>
              </a:lnSpc>
              <a:spcBef>
                <a:spcPts val="450"/>
              </a:spcBef>
              <a:spcAft>
                <a:spcPts val="900"/>
              </a:spcAft>
              <a:buClr>
                <a:srgbClr val="000000"/>
              </a:buClr>
              <a:buSzPct val="100000"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Метод «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бассейновых дорожек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- это визуализация с отдельным выделением участников и документов в потоке, когда их много. Хорошо видны количество касаний каждого документа и роли каждого из участников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355401"/>
            <a:ext cx="9064625" cy="4024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ятно 2 5"/>
          <p:cNvSpPr>
            <a:spLocks noChangeArrowheads="1"/>
          </p:cNvSpPr>
          <p:nvPr/>
        </p:nvSpPr>
        <p:spPr bwMode="auto">
          <a:xfrm>
            <a:off x="1962150" y="2355526"/>
            <a:ext cx="457200" cy="576262"/>
          </a:xfrm>
          <a:prstGeom prst="irregularSeal2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 type="none" w="lg" len="lg"/>
            <a:tailEnd type="none" w="lg" len="lg"/>
          </a:ln>
        </p:spPr>
        <p:txBody>
          <a:bodyPr wrap="none" tIns="84406" bIns="84406" anchor="ctr"/>
          <a:lstStyle>
            <a:lvl1pPr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2000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1662"/>
          </a:p>
        </p:txBody>
      </p:sp>
      <p:sp>
        <p:nvSpPr>
          <p:cNvPr id="18" name="Пятно 2 6"/>
          <p:cNvSpPr>
            <a:spLocks noChangeArrowheads="1"/>
          </p:cNvSpPr>
          <p:nvPr/>
        </p:nvSpPr>
        <p:spPr bwMode="auto">
          <a:xfrm>
            <a:off x="3195638" y="2750813"/>
            <a:ext cx="455612" cy="576263"/>
          </a:xfrm>
          <a:prstGeom prst="irregularSeal2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 type="none" w="lg" len="lg"/>
            <a:tailEnd type="none" w="lg" len="lg"/>
          </a:ln>
        </p:spPr>
        <p:txBody>
          <a:bodyPr wrap="none" tIns="84406" bIns="84406" anchor="ctr"/>
          <a:lstStyle>
            <a:lvl1pPr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2000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1662"/>
          </a:p>
        </p:txBody>
      </p:sp>
      <p:sp>
        <p:nvSpPr>
          <p:cNvPr id="19" name="Пятно 2 7"/>
          <p:cNvSpPr>
            <a:spLocks noChangeArrowheads="1"/>
          </p:cNvSpPr>
          <p:nvPr/>
        </p:nvSpPr>
        <p:spPr bwMode="auto">
          <a:xfrm>
            <a:off x="5480050" y="1779263"/>
            <a:ext cx="455613" cy="576263"/>
          </a:xfrm>
          <a:prstGeom prst="irregularSeal2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 type="none" w="lg" len="lg"/>
            <a:tailEnd type="none" w="lg" len="lg"/>
          </a:ln>
        </p:spPr>
        <p:txBody>
          <a:bodyPr wrap="none" tIns="84406" bIns="84406" anchor="ctr"/>
          <a:lstStyle>
            <a:lvl1pPr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2000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1662"/>
          </a:p>
        </p:txBody>
      </p:sp>
      <p:sp>
        <p:nvSpPr>
          <p:cNvPr id="20" name="Пятно 2 8"/>
          <p:cNvSpPr>
            <a:spLocks noChangeArrowheads="1"/>
          </p:cNvSpPr>
          <p:nvPr/>
        </p:nvSpPr>
        <p:spPr bwMode="auto">
          <a:xfrm>
            <a:off x="7045325" y="3476301"/>
            <a:ext cx="455613" cy="576262"/>
          </a:xfrm>
          <a:prstGeom prst="irregularSeal2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 type="none" w="lg" len="lg"/>
            <a:tailEnd type="none" w="lg" len="lg"/>
          </a:ln>
        </p:spPr>
        <p:txBody>
          <a:bodyPr wrap="none" tIns="84406" bIns="84406" anchor="ctr"/>
          <a:lstStyle>
            <a:lvl1pPr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2000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1662"/>
          </a:p>
        </p:txBody>
      </p:sp>
      <p:sp>
        <p:nvSpPr>
          <p:cNvPr id="23" name="Пятно 2 9"/>
          <p:cNvSpPr>
            <a:spLocks noChangeArrowheads="1"/>
          </p:cNvSpPr>
          <p:nvPr/>
        </p:nvSpPr>
        <p:spPr bwMode="auto">
          <a:xfrm>
            <a:off x="4529138" y="2644451"/>
            <a:ext cx="455612" cy="574675"/>
          </a:xfrm>
          <a:prstGeom prst="irregularSeal2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 type="none" w="lg" len="lg"/>
            <a:tailEnd type="none" w="lg" len="lg"/>
          </a:ln>
        </p:spPr>
        <p:txBody>
          <a:bodyPr wrap="none" tIns="84406" bIns="84406" anchor="ctr"/>
          <a:lstStyle>
            <a:lvl1pPr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2000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1662"/>
          </a:p>
        </p:txBody>
      </p:sp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 txBox="1">
            <a:spLocks/>
          </p:cNvSpPr>
          <p:nvPr/>
        </p:nvSpPr>
        <p:spPr bwMode="auto">
          <a:xfrm>
            <a:off x="8362157" y="648017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3572" rtl="0" eaLnBrk="1" latinLnBrk="0" hangingPunct="1">
              <a:defRPr sz="2200" b="1" kern="1200">
                <a:solidFill>
                  <a:schemeClr val="hlin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6786" algn="l" defTabSz="9135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572" algn="l" defTabSz="9135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358" algn="l" defTabSz="9135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143" algn="l" defTabSz="9135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922" algn="l" defTabSz="9135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716" algn="l" defTabSz="9135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505" algn="l" defTabSz="9135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286" algn="l" defTabSz="9135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dirty="0" smtClean="0">
                <a:solidFill>
                  <a:srgbClr val="003274"/>
                </a:solidFill>
              </a:rPr>
              <a:t>34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43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574" y="1513721"/>
            <a:ext cx="4511968" cy="2959320"/>
          </a:xfrm>
          <a:prstGeom prst="rect">
            <a:avLst/>
          </a:prstGeom>
        </p:spPr>
      </p:pic>
      <p:sp>
        <p:nvSpPr>
          <p:cNvPr id="64" name="Rectangle 2"/>
          <p:cNvSpPr txBox="1">
            <a:spLocks noChangeArrowheads="1"/>
          </p:cNvSpPr>
          <p:nvPr/>
        </p:nvSpPr>
        <p:spPr>
          <a:xfrm>
            <a:off x="468645" y="260137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Д</a:t>
            </a:r>
            <a:r>
              <a:rPr lang="ru-RU" sz="2400" b="1" kern="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иаграмма «спагетти</a:t>
            </a: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»</a:t>
            </a:r>
            <a:endParaRPr lang="en-GB" sz="24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483888" y="4804564"/>
            <a:ext cx="83751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 algn="just" fontAlgn="base">
              <a:lnSpc>
                <a:spcPct val="120000"/>
              </a:lnSpc>
              <a:spcBef>
                <a:spcPts val="450"/>
              </a:spcBef>
              <a:spcAft>
                <a:spcPts val="900"/>
              </a:spcAft>
              <a:buClr>
                <a:srgbClr val="000000"/>
              </a:buClr>
              <a:buSzPct val="100000"/>
            </a:pP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«Диаграмма спагетти»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это визуализация проходимых участниками описываемого потока маршрутов. Хорошо видны проблемы текущей планировки помещений и достоинства новой планировки, если строится целевая диаграмма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6FADB4-DA9C-440E-8719-0F7809A8D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86" y="1280917"/>
            <a:ext cx="3779848" cy="3578662"/>
          </a:xfrm>
          <a:prstGeom prst="rect">
            <a:avLst/>
          </a:prstGeom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35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96601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44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162814" y="284325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Находки: видеосъемка</a:t>
            </a:r>
            <a:endParaRPr lang="en-GB" sz="24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9552" y="4639322"/>
            <a:ext cx="81686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 algn="just" fontAlgn="base">
              <a:lnSpc>
                <a:spcPct val="120000"/>
              </a:lnSpc>
              <a:spcBef>
                <a:spcPts val="450"/>
              </a:spcBef>
              <a:spcAft>
                <a:spcPts val="900"/>
              </a:spcAft>
              <a:buClr>
                <a:srgbClr val="000000"/>
              </a:buClr>
              <a:buSzPct val="100000"/>
            </a:pP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Использование видеосъемки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Позволит отследить действия очень подробно, вплоть до мелкой моторики. Поможет зафиксировать факты проблем, которые не видны или послужить доказательством, если проблемы не признаются участниками потока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564223-F5C2-4248-BDEF-0B1840B42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093" y="1446159"/>
            <a:ext cx="4535817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50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6" y="1124746"/>
            <a:ext cx="9217022" cy="4149119"/>
          </a:xfrm>
          <a:prstGeom prst="rect">
            <a:avLst/>
          </a:prstGeom>
        </p:spPr>
      </p:pic>
      <p:sp>
        <p:nvSpPr>
          <p:cNvPr id="152" name="Прямоугольник 151"/>
          <p:cNvSpPr/>
          <p:nvPr/>
        </p:nvSpPr>
        <p:spPr>
          <a:xfrm>
            <a:off x="138304" y="5273865"/>
            <a:ext cx="8867391" cy="118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 algn="just" fontAlgn="base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ru-RU" sz="1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*Шаблон </a:t>
            </a:r>
            <a:r>
              <a:rPr lang="ru-RU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картирования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16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Данный шаблон картирования можно использовать при наблюдении и замерах на «площадках». Собранная информация в дальнейшем переносится на </a:t>
            </a:r>
            <a:r>
              <a:rPr lang="ru-RU" sz="1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стикеры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для визуализации на карте. </a:t>
            </a:r>
          </a:p>
          <a:p>
            <a:pPr algn="just" fontAlgn="base"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Шаблоны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позволят быстрее провести обучение, собрать информацию в одном формате и быстро ее обработать </a:t>
            </a:r>
          </a:p>
        </p:txBody>
      </p:sp>
      <p:sp>
        <p:nvSpPr>
          <p:cNvPr id="156" name="Rectangle 2"/>
          <p:cNvSpPr txBox="1">
            <a:spLocks noChangeArrowheads="1"/>
          </p:cNvSpPr>
          <p:nvPr/>
        </p:nvSpPr>
        <p:spPr>
          <a:xfrm>
            <a:off x="162814" y="284325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Находки: шаблоны </a:t>
            </a:r>
            <a:r>
              <a:rPr lang="ru-RU" sz="2400" b="1" kern="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картирования*</a:t>
            </a:r>
            <a:endParaRPr lang="en-GB" sz="24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37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7697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62814" y="284325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Находки: отражение нелинейности в ПСЦ</a:t>
            </a:r>
            <a:endParaRPr lang="en-GB" sz="24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43608" y="5157192"/>
            <a:ext cx="691942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7" tIns="45678" rIns="91357" bIns="45678" numCol="1" anchor="t" anchorCtr="0" compatLnSpc="1">
            <a:prstTxWarp prst="textNoShape">
              <a:avLst/>
            </a:prstTxWarp>
            <a:noAutofit/>
          </a:bodyPr>
          <a:lstStyle>
            <a:lvl1pPr marL="358449" indent="-358449" algn="l" rtl="0" eaLnBrk="0" fontAlgn="base" hangingPunct="0">
              <a:spcBef>
                <a:spcPct val="40000"/>
              </a:spcBef>
              <a:spcAft>
                <a:spcPct val="2000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36" indent="-261700" algn="l" rtl="0" eaLnBrk="0" fontAlgn="base" hangingPunct="0"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891366" indent="-268045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63780" indent="-2283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71396" indent="-2283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28180" indent="-2283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84969" indent="-2283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41753" indent="-2283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98541" indent="-2283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 algn="just">
              <a:buNone/>
            </a:pP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картах можно отражать ветвления и цикличность.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Это помогает увидеть реальное течение процесса, вскрыть проблемы с актуальностью текущих стандартов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805" y="1259438"/>
            <a:ext cx="4199060" cy="36526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180387-2236-49AB-848F-61571B20C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30372"/>
            <a:ext cx="4900031" cy="3681742"/>
          </a:xfrm>
          <a:prstGeom prst="rect">
            <a:avLst/>
          </a:prstGeom>
        </p:spPr>
      </p:pic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1AC6B1B4-A0C0-42B2-9D0A-8B04D6B6F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</p:spPr>
        <p:txBody>
          <a:bodyPr/>
          <a:lstStyle/>
          <a:p>
            <a:r>
              <a:rPr lang="ru-RU" altLang="ru-RU" dirty="0" smtClean="0">
                <a:solidFill>
                  <a:srgbClr val="003274"/>
                </a:solidFill>
              </a:rPr>
              <a:t>38</a:t>
            </a:r>
            <a:endParaRPr lang="ru-RU" alt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35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/>
          </p:cNvSpPr>
          <p:nvPr/>
        </p:nvSpPr>
        <p:spPr>
          <a:xfrm>
            <a:off x="600576" y="236605"/>
            <a:ext cx="7850066" cy="679610"/>
          </a:xfrm>
          <a:prstGeom prst="rect">
            <a:avLst/>
          </a:prstGeom>
        </p:spPr>
        <p:txBody>
          <a:bodyPr lIns="91337" tIns="45669" rIns="91337" bIns="45669"/>
          <a:lstStyle/>
          <a:p>
            <a:pPr algn="ctr" defTabSz="913379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kern="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Обея</a:t>
            </a: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– место для размещения карт потоков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716050-B25A-433B-B597-B1176D983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008826"/>
            <a:ext cx="5289595" cy="29469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2649"/>
          <a:stretch/>
        </p:blipFill>
        <p:spPr>
          <a:xfrm>
            <a:off x="0" y="4149080"/>
            <a:ext cx="9144000" cy="27089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088588"/>
            <a:ext cx="4287786" cy="2959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>
              <a:spcAft>
                <a:spcPts val="1100"/>
              </a:spcAft>
              <a:tabLst>
                <a:tab pos="180340" algn="l"/>
                <a:tab pos="540385" algn="l"/>
                <a:tab pos="6301105" algn="r"/>
              </a:tabLst>
            </a:pPr>
            <a:r>
              <a:rPr lang="ru-RU" sz="14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«</a:t>
            </a:r>
            <a:r>
              <a:rPr lang="ru-RU" sz="1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Большая комната», где вывешивается вся информация о проекте / процессе, проводятся заседания РГ по оптимизации процесса для:</a:t>
            </a:r>
          </a:p>
          <a:p>
            <a:pPr marL="342900" lvl="0" indent="-342900">
              <a:spcAft>
                <a:spcPts val="0"/>
              </a:spcAft>
              <a:buClr>
                <a:srgbClr val="1D6780"/>
              </a:buClr>
              <a:buFont typeface="Symbol" panose="05050102010706020507" pitchFamily="18" charset="2"/>
              <a:buChar char=""/>
              <a:tabLst>
                <a:tab pos="180340" algn="l"/>
                <a:tab pos="540385" algn="l"/>
                <a:tab pos="6301105" algn="r"/>
              </a:tabLst>
            </a:pP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обеспечения управляемости</a:t>
            </a:r>
          </a:p>
          <a:p>
            <a:pPr marL="342900" lvl="0" indent="-342900">
              <a:spcAft>
                <a:spcPts val="0"/>
              </a:spcAft>
              <a:buClr>
                <a:srgbClr val="1D6780"/>
              </a:buClr>
              <a:buFont typeface="Symbol" panose="05050102010706020507" pitchFamily="18" charset="2"/>
              <a:buChar char=""/>
              <a:tabLst>
                <a:tab pos="180340" algn="l"/>
                <a:tab pos="540385" algn="l"/>
                <a:tab pos="6301105" algn="r"/>
              </a:tabLst>
            </a:pP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поддержания потока в актуальном состоянии </a:t>
            </a:r>
          </a:p>
          <a:p>
            <a:pPr marL="342900" lvl="0" indent="-342900">
              <a:spcAft>
                <a:spcPts val="0"/>
              </a:spcAft>
              <a:buClr>
                <a:srgbClr val="1D6780"/>
              </a:buClr>
              <a:buFont typeface="Symbol" panose="05050102010706020507" pitchFamily="18" charset="2"/>
              <a:buChar char=""/>
              <a:tabLst>
                <a:tab pos="180340" algn="l"/>
                <a:tab pos="540385" algn="l"/>
                <a:tab pos="6301105" algn="r"/>
              </a:tabLst>
            </a:pP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улучшения коммуникаций и взаимодействия </a:t>
            </a:r>
          </a:p>
          <a:p>
            <a:pPr marL="342900" lvl="0" indent="-342900">
              <a:spcAft>
                <a:spcPts val="0"/>
              </a:spcAft>
              <a:buClr>
                <a:srgbClr val="1D6780"/>
              </a:buClr>
              <a:buFont typeface="Symbol" panose="05050102010706020507" pitchFamily="18" charset="2"/>
              <a:buChar char=""/>
              <a:tabLst>
                <a:tab pos="180340" algn="l"/>
                <a:tab pos="540385" algn="l"/>
                <a:tab pos="6301105" algn="r"/>
              </a:tabLst>
            </a:pP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упрощения и уменьшения объема отчетности</a:t>
            </a:r>
          </a:p>
          <a:p>
            <a:pPr marL="342900" lvl="0" indent="-342900">
              <a:spcAft>
                <a:spcPts val="1100"/>
              </a:spcAft>
              <a:buClr>
                <a:srgbClr val="1D6780"/>
              </a:buClr>
              <a:buFont typeface="Symbol" panose="05050102010706020507" pitchFamily="18" charset="2"/>
              <a:buChar char=""/>
              <a:tabLst>
                <a:tab pos="180340" algn="l"/>
                <a:tab pos="540385" algn="l"/>
                <a:tab pos="6301105" algn="r"/>
              </a:tabLst>
            </a:pP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своевременного решения проблем по мере их выявления</a:t>
            </a:r>
          </a:p>
          <a:p>
            <a:pPr marL="540385">
              <a:spcAft>
                <a:spcPts val="1100"/>
              </a:spcAft>
              <a:tabLst>
                <a:tab pos="180340" algn="l"/>
                <a:tab pos="540385" algn="l"/>
                <a:tab pos="6301105" algn="r"/>
              </a:tabLst>
            </a:pPr>
            <a:r>
              <a:rPr lang="ru-RU" sz="14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Работает по принципу «военного штаба» с массированным применением визуализации и командного взаимодействия. </a:t>
            </a:r>
          </a:p>
        </p:txBody>
      </p:sp>
    </p:spTree>
    <p:extLst>
      <p:ext uri="{BB962C8B-B14F-4D97-AF65-F5344CB8AC3E}">
        <p14:creationId xmlns:p14="http://schemas.microsoft.com/office/powerpoint/2010/main" val="2158378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1" y="0"/>
            <a:ext cx="6841381" cy="962025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Пример логики открытия проектов (1)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67544" y="1052734"/>
            <a:ext cx="828906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51" y="1136618"/>
            <a:ext cx="8003697" cy="4668648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06252BE-AE70-4EEF-B193-D03892F75EB1}"/>
              </a:ext>
            </a:extLst>
          </p:cNvPr>
          <p:cNvSpPr txBox="1">
            <a:spLocks/>
          </p:cNvSpPr>
          <p:nvPr/>
        </p:nvSpPr>
        <p:spPr>
          <a:xfrm>
            <a:off x="1095910" y="5805266"/>
            <a:ext cx="7197791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3572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45FA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Большую цель разделяем на составляющие и открываем проекты в точках прорыва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956376" y="3470942"/>
            <a:ext cx="1115616" cy="72008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</a:rPr>
              <a:t>Смертность населения от БСК</a:t>
            </a:r>
            <a:endParaRPr lang="ru-RU" sz="11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64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bject 7"/>
          <p:cNvSpPr/>
          <p:nvPr/>
        </p:nvSpPr>
        <p:spPr>
          <a:xfrm flipH="1" flipV="1">
            <a:off x="7253318" y="4287960"/>
            <a:ext cx="1668152" cy="40417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4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5" name="object 7"/>
          <p:cNvSpPr/>
          <p:nvPr/>
        </p:nvSpPr>
        <p:spPr>
          <a:xfrm>
            <a:off x="5070002" y="4280786"/>
            <a:ext cx="1666469" cy="40417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4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6" name="object 7"/>
          <p:cNvSpPr/>
          <p:nvPr/>
        </p:nvSpPr>
        <p:spPr>
          <a:xfrm flipV="1">
            <a:off x="3074242" y="4293400"/>
            <a:ext cx="1559319" cy="40417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4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7" name="object 7"/>
          <p:cNvSpPr/>
          <p:nvPr/>
        </p:nvSpPr>
        <p:spPr>
          <a:xfrm flipV="1">
            <a:off x="693735" y="4299601"/>
            <a:ext cx="2080977" cy="404172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4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3" name="object 7"/>
          <p:cNvSpPr/>
          <p:nvPr/>
        </p:nvSpPr>
        <p:spPr>
          <a:xfrm flipV="1">
            <a:off x="6801600" y="1473675"/>
            <a:ext cx="1668152" cy="40417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4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1" name="object 7"/>
          <p:cNvSpPr/>
          <p:nvPr/>
        </p:nvSpPr>
        <p:spPr>
          <a:xfrm>
            <a:off x="4634829" y="1457766"/>
            <a:ext cx="1912024" cy="404172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4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0" name="object 7"/>
          <p:cNvSpPr/>
          <p:nvPr/>
        </p:nvSpPr>
        <p:spPr>
          <a:xfrm flipV="1">
            <a:off x="2501955" y="1476739"/>
            <a:ext cx="1671504" cy="40417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4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6" name="object 7"/>
          <p:cNvSpPr/>
          <p:nvPr/>
        </p:nvSpPr>
        <p:spPr>
          <a:xfrm>
            <a:off x="321321" y="1476001"/>
            <a:ext cx="2080977" cy="404172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4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object 7"/>
          <p:cNvSpPr/>
          <p:nvPr/>
        </p:nvSpPr>
        <p:spPr>
          <a:xfrm rot="19625239">
            <a:off x="7552240" y="3273501"/>
            <a:ext cx="1155871" cy="77843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" name="object 7"/>
          <p:cNvSpPr/>
          <p:nvPr/>
        </p:nvSpPr>
        <p:spPr>
          <a:xfrm rot="19625239">
            <a:off x="5541568" y="3306404"/>
            <a:ext cx="1155871" cy="77843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object 7"/>
          <p:cNvSpPr/>
          <p:nvPr/>
        </p:nvSpPr>
        <p:spPr>
          <a:xfrm rot="19625239">
            <a:off x="3452192" y="3314226"/>
            <a:ext cx="1155871" cy="77843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object 7"/>
          <p:cNvSpPr/>
          <p:nvPr/>
        </p:nvSpPr>
        <p:spPr>
          <a:xfrm rot="19625239">
            <a:off x="1492858" y="3254543"/>
            <a:ext cx="1155871" cy="77843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object 7"/>
          <p:cNvSpPr/>
          <p:nvPr/>
        </p:nvSpPr>
        <p:spPr>
          <a:xfrm rot="19625239">
            <a:off x="6782713" y="2439618"/>
            <a:ext cx="1155871" cy="77843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bject 7"/>
          <p:cNvSpPr/>
          <p:nvPr/>
        </p:nvSpPr>
        <p:spPr>
          <a:xfrm rot="19625239">
            <a:off x="4753221" y="2494550"/>
            <a:ext cx="1155871" cy="77843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object 7"/>
          <p:cNvSpPr/>
          <p:nvPr/>
        </p:nvSpPr>
        <p:spPr>
          <a:xfrm rot="19625239">
            <a:off x="2763673" y="2470640"/>
            <a:ext cx="1155871" cy="77843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7"/>
          <p:cNvSpPr/>
          <p:nvPr/>
        </p:nvSpPr>
        <p:spPr>
          <a:xfrm rot="19625239">
            <a:off x="562462" y="2497552"/>
            <a:ext cx="1155871" cy="77843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97925" y="1058211"/>
            <a:ext cx="4269511" cy="29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45" b="1" i="0" u="none" strike="noStrike" kern="1200" cap="none" spc="0" normalizeH="0" baseline="0" noProof="0" dirty="0">
                <a:ln>
                  <a:noFill/>
                </a:ln>
                <a:solidFill>
                  <a:srgbClr val="56221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КРИТЕРИИ </a:t>
            </a:r>
            <a:r>
              <a:rPr kumimoji="0" lang="ru-RU" sz="1345" b="1" i="0" u="none" strike="noStrike" kern="1200" cap="none" spc="0" normalizeH="0" baseline="0" noProof="0" dirty="0">
                <a:ln>
                  <a:noFill/>
                </a:ln>
                <a:solidFill>
                  <a:srgbClr val="ED53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БЕРЕЖЛИВОГО МФЦ</a:t>
            </a:r>
          </a:p>
        </p:txBody>
      </p:sp>
      <p:sp>
        <p:nvSpPr>
          <p:cNvPr id="20" name="Овал 19"/>
          <p:cNvSpPr/>
          <p:nvPr/>
        </p:nvSpPr>
        <p:spPr>
          <a:xfrm>
            <a:off x="799877" y="2539899"/>
            <a:ext cx="711035" cy="711035"/>
          </a:xfrm>
          <a:prstGeom prst="ellipse">
            <a:avLst/>
          </a:prstGeom>
          <a:noFill/>
          <a:ln w="28575">
            <a:solidFill>
              <a:srgbClr val="562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992832" y="2488681"/>
            <a:ext cx="711035" cy="711035"/>
          </a:xfrm>
          <a:prstGeom prst="ellipse">
            <a:avLst/>
          </a:prstGeom>
          <a:noFill/>
          <a:ln w="28575">
            <a:solidFill>
              <a:srgbClr val="562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983037" y="2513971"/>
            <a:ext cx="711035" cy="711035"/>
          </a:xfrm>
          <a:prstGeom prst="ellipse">
            <a:avLst/>
          </a:prstGeom>
          <a:noFill/>
          <a:ln w="28575">
            <a:solidFill>
              <a:srgbClr val="562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7019927" y="2473316"/>
            <a:ext cx="711035" cy="711035"/>
          </a:xfrm>
          <a:prstGeom prst="ellipse">
            <a:avLst/>
          </a:prstGeom>
          <a:noFill/>
          <a:ln w="28575">
            <a:solidFill>
              <a:srgbClr val="562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1690832" y="3303438"/>
            <a:ext cx="711035" cy="711035"/>
          </a:xfrm>
          <a:prstGeom prst="ellipse">
            <a:avLst/>
          </a:prstGeom>
          <a:noFill/>
          <a:ln w="28575">
            <a:solidFill>
              <a:srgbClr val="562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3701189" y="3348555"/>
            <a:ext cx="711035" cy="711035"/>
          </a:xfrm>
          <a:prstGeom prst="ellipse">
            <a:avLst/>
          </a:prstGeom>
          <a:noFill/>
          <a:ln w="28575">
            <a:solidFill>
              <a:srgbClr val="562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5731950" y="3382053"/>
            <a:ext cx="711035" cy="711035"/>
          </a:xfrm>
          <a:prstGeom prst="ellipse">
            <a:avLst/>
          </a:prstGeom>
          <a:noFill/>
          <a:ln w="28575">
            <a:solidFill>
              <a:srgbClr val="562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7750956" y="3322692"/>
            <a:ext cx="711035" cy="711035"/>
          </a:xfrm>
          <a:prstGeom prst="ellipse">
            <a:avLst/>
          </a:prstGeom>
          <a:noFill/>
          <a:ln w="28575">
            <a:solidFill>
              <a:srgbClr val="562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26" y="2709079"/>
            <a:ext cx="533065" cy="366536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86042" y="1526572"/>
            <a:ext cx="1972045" cy="351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4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УПРАВЛЕНИЕ ПОТОКАМИ ЗАЯВИТЕЛЕЙ </a:t>
            </a:r>
            <a:endParaRPr kumimoji="0" lang="en-US" sz="84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86041" y="1861185"/>
            <a:ext cx="2050124" cy="32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отсутствуют пересечения потоков заявителей с потоками сотрудников  </a:t>
            </a:r>
            <a:endParaRPr kumimoji="0" lang="en-US" sz="75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927" y="2518234"/>
            <a:ext cx="720491" cy="603901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699007" y="1524510"/>
            <a:ext cx="1727956" cy="351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4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КАЧЕСТВО ПРОСТРАНСТВА </a:t>
            </a:r>
            <a:endParaRPr kumimoji="0" lang="en-US" sz="84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699007" y="1848912"/>
            <a:ext cx="1833224" cy="55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рабочие места сотрудников МФЦ организованы по стандарту в соответствии с технологией 5s</a:t>
            </a:r>
            <a:endParaRPr kumimoji="0" lang="en-US" sz="75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220" y="2617941"/>
            <a:ext cx="578669" cy="42211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4787460" y="1524509"/>
            <a:ext cx="1727956" cy="351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4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УПРАВЛЕНИЕ </a:t>
            </a:r>
          </a:p>
          <a:p>
            <a:pPr marL="0" marR="0" lvl="0" indent="0" algn="l" defTabSz="68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4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ЗАПАСАМИ </a:t>
            </a:r>
            <a:endParaRPr kumimoji="0" lang="en-US" sz="84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87460" y="1861185"/>
            <a:ext cx="1829929" cy="55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доля запасов, хранящихся непосредственно в МФЦ не превышает установленную норму</a:t>
            </a:r>
            <a:endParaRPr kumimoji="0" lang="en-US" sz="75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976786" y="1531587"/>
            <a:ext cx="1727956" cy="351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4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СТАНДАРТИЗАЦИЯ ПРОЦЕССОВ </a:t>
            </a:r>
            <a:endParaRPr kumimoji="0" lang="en-US" sz="84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976786" y="1847732"/>
            <a:ext cx="1727956" cy="32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менее 90% процессов МФЦ стандартизированы</a:t>
            </a:r>
            <a:endParaRPr kumimoji="0" lang="en-US" sz="75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222" y="2582555"/>
            <a:ext cx="530579" cy="447074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830956" y="4350069"/>
            <a:ext cx="1983889" cy="351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4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КАЧЕСТВО ПРЕДОСТАВЛЕНИЯ УСЛУГ </a:t>
            </a:r>
            <a:endParaRPr kumimoji="0" lang="en-US" sz="84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30956" y="4687431"/>
            <a:ext cx="2087641" cy="791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доля обоснованных ошибок сотрудников МФЦ, допущенных при работе с документами, необходимыми для предоставления услуг не более 2% от общего количества обращений</a:t>
            </a:r>
            <a:endParaRPr kumimoji="0" lang="en-US" sz="75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238099" y="4349086"/>
            <a:ext cx="1305022" cy="351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4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ДОСТУПНОСТЬ УСЛУГ </a:t>
            </a:r>
            <a:endParaRPr kumimoji="0" lang="en-US" sz="84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238099" y="4697860"/>
            <a:ext cx="1513833" cy="55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предварительная запись доступна на ближайшие дни; организовано выездное обслуживание</a:t>
            </a:r>
            <a:endParaRPr kumimoji="0" lang="en-US" sz="75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191428" y="4348530"/>
            <a:ext cx="1805853" cy="351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4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ВОВЛЕЧЕННОСТЬ СОТРУДНИКОВ </a:t>
            </a:r>
            <a:endParaRPr kumimoji="0" lang="en-US" sz="84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188371" y="4697572"/>
            <a:ext cx="1896396" cy="674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эффективная работа системы реализации предложений по внедрению улучшений - не менее 30% реализованных улучшений от принятых в работу</a:t>
            </a:r>
            <a:endParaRPr kumimoji="0" lang="en-US" sz="75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411989" y="4348857"/>
            <a:ext cx="1729983" cy="351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4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ЭФФЕКТИВНОСТЬ ЛОГИСТИКИ </a:t>
            </a:r>
            <a:endParaRPr kumimoji="0" lang="en-US" sz="84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424624" y="4702561"/>
            <a:ext cx="1527083" cy="55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отсутствуют нарушения сроков и графиков доставки документов в ведомства</a:t>
            </a:r>
            <a:endParaRPr kumimoji="0" lang="en-US" sz="75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492" y="3410343"/>
            <a:ext cx="515297" cy="527907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688" y="3400670"/>
            <a:ext cx="430024" cy="575269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689" y="3510622"/>
            <a:ext cx="484644" cy="466895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004" y="3466950"/>
            <a:ext cx="1269851" cy="4442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923" y="1476376"/>
            <a:ext cx="401072" cy="480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21" b="0" i="0" u="none" strike="noStrike" kern="1200" cap="none" spc="0" normalizeH="0" baseline="0" noProof="0" dirty="0">
                <a:ln>
                  <a:noFill/>
                </a:ln>
                <a:solidFill>
                  <a:srgbClr val="EA5B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1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457782" y="1476001"/>
            <a:ext cx="401072" cy="480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21" b="0" i="0" u="none" strike="noStrike" kern="1200" cap="none" spc="0" normalizeH="0" baseline="0" noProof="0" dirty="0">
                <a:ln>
                  <a:noFill/>
                </a:ln>
                <a:solidFill>
                  <a:srgbClr val="EA5B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2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547650" y="1476376"/>
            <a:ext cx="401072" cy="480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21" b="0" i="0" u="none" strike="noStrike" kern="1200" cap="none" spc="0" normalizeH="0" baseline="0" noProof="0" dirty="0">
                <a:ln>
                  <a:noFill/>
                </a:ln>
                <a:solidFill>
                  <a:srgbClr val="EA5B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3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31064" y="1480624"/>
            <a:ext cx="401072" cy="480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21" b="0" i="0" u="none" strike="noStrike" kern="1200" cap="none" spc="0" normalizeH="0" baseline="0" noProof="0" dirty="0">
                <a:ln>
                  <a:noFill/>
                </a:ln>
                <a:solidFill>
                  <a:srgbClr val="EA5B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4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75364" y="4304476"/>
            <a:ext cx="401072" cy="480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21" b="0" i="0" u="none" strike="noStrike" kern="1200" cap="none" spc="0" normalizeH="0" baseline="0" noProof="0" dirty="0">
                <a:ln>
                  <a:noFill/>
                </a:ln>
                <a:solidFill>
                  <a:srgbClr val="EA5B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5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998289" y="4310833"/>
            <a:ext cx="401072" cy="480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21" b="0" i="0" u="none" strike="noStrike" kern="1200" cap="none" spc="0" normalizeH="0" baseline="0" noProof="0" dirty="0">
                <a:ln>
                  <a:noFill/>
                </a:ln>
                <a:solidFill>
                  <a:srgbClr val="EA5B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6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4958292" y="4299601"/>
            <a:ext cx="401072" cy="480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21" b="0" i="0" u="none" strike="noStrike" kern="1200" cap="none" spc="0" normalizeH="0" baseline="0" noProof="0" dirty="0">
                <a:ln>
                  <a:noFill/>
                </a:ln>
                <a:solidFill>
                  <a:srgbClr val="EA5B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7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176511" y="4298389"/>
            <a:ext cx="401072" cy="480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29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21" b="0" i="0" u="none" strike="noStrike" kern="1200" cap="none" spc="0" normalizeH="0" baseline="0" noProof="0" dirty="0">
                <a:ln>
                  <a:noFill/>
                </a:ln>
                <a:solidFill>
                  <a:srgbClr val="EA5B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8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20976" y="5308846"/>
            <a:ext cx="85876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уточнения целевых значений критериев запущено более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ED533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проектов на площадках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56221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МФЦ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6" name="Заголовок 1"/>
          <p:cNvSpPr>
            <a:spLocks noGrp="1"/>
          </p:cNvSpPr>
          <p:nvPr>
            <p:ph type="title"/>
          </p:nvPr>
        </p:nvSpPr>
        <p:spPr>
          <a:xfrm>
            <a:off x="1259631" y="0"/>
            <a:ext cx="6841381" cy="962025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Пример логики открытия проектов (2)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621866A-1D1A-4ADC-A757-A77730310847}"/>
              </a:ext>
            </a:extLst>
          </p:cNvPr>
          <p:cNvSpPr txBox="1">
            <a:spLocks/>
          </p:cNvSpPr>
          <p:nvPr/>
        </p:nvSpPr>
        <p:spPr>
          <a:xfrm>
            <a:off x="799877" y="5927617"/>
            <a:ext cx="7718337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3572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45FA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Проекты открываются в логике установленных критериев</a:t>
            </a:r>
          </a:p>
        </p:txBody>
      </p:sp>
    </p:spTree>
    <p:extLst>
      <p:ext uri="{BB962C8B-B14F-4D97-AF65-F5344CB8AC3E}">
        <p14:creationId xmlns:p14="http://schemas.microsoft.com/office/powerpoint/2010/main" val="2403386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041" y="1196752"/>
            <a:ext cx="5384940" cy="5046225"/>
          </a:xfrm>
        </p:spPr>
        <p:txBody>
          <a:bodyPr/>
          <a:lstStyle/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Улучшение </a:t>
            </a:r>
            <a:r>
              <a:rPr lang="ru-RU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несуществующего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процесса (вновь создаваемый процесс или хаотичная деятельность)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Улучшение процессов, функционирующих в </a:t>
            </a:r>
            <a:r>
              <a:rPr lang="ru-RU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«пожарном» режиме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Проект на </a:t>
            </a:r>
            <a:r>
              <a:rPr lang="ru-RU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«внедрение» </a:t>
            </a:r>
            <a:r>
              <a:rPr lang="ru-RU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лин</a:t>
            </a:r>
            <a:r>
              <a:rPr lang="ru-RU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-инструмента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(5С, визуализация и пр.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Улучшение </a:t>
            </a:r>
            <a:r>
              <a:rPr lang="ru-RU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уникальных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процессов, которые протекают очень редко и каждый раз в разных условиях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Проект про 1-2 мелких </a:t>
            </a:r>
            <a:r>
              <a:rPr lang="ru-RU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очевидных улучшений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Плановая деятельность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осуществляемая в штатном режиме представленная в виде проекта по улучшениям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Проект, как </a:t>
            </a:r>
            <a:r>
              <a:rPr lang="ru-RU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прикрытие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уже принятых решений или лоббируемых решений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Проект без серьезного </a:t>
            </a:r>
            <a:r>
              <a:rPr lang="ru-RU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обоснования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(не своевременный, без мотивации, проблематики и заказчика)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39188" y="274417"/>
            <a:ext cx="8229600" cy="4286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Пустые проекты. Что не сработает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Picture 2" descr="http://launchify.com.au/wp-content/uploads/2014/08/FAQ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7115" y="1772816"/>
            <a:ext cx="1314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3EA8D7-4EC3-42B5-B562-978199C2A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230" y="4149080"/>
            <a:ext cx="2511770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99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4"/>
          <p:cNvSpPr/>
          <p:nvPr/>
        </p:nvSpPr>
        <p:spPr>
          <a:xfrm>
            <a:off x="6891615" y="1412775"/>
            <a:ext cx="2000865" cy="4081048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81000" marR="0" lvl="0" indent="0" algn="l" defTabSz="913572" rtl="0" eaLnBrk="1" fontAlgn="auto" latinLnBrk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srgbClr val="4596D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Принято выделять следующие этапы:</a:t>
            </a:r>
          </a:p>
          <a:p>
            <a:pPr marL="81000" marR="0" lvl="0" indent="0" algn="l" defTabSz="913572" rtl="0" eaLnBrk="1" fontAlgn="auto" latinLnBrk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1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Этап 1 </a:t>
            </a:r>
            <a:r>
              <a:rPr kumimoji="0" lang="ru-RU" sz="13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«Подготовка и открытие проекта» </a:t>
            </a:r>
            <a:br>
              <a:rPr kumimoji="0" lang="ru-RU" sz="13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ru-RU" sz="13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2-3 недели; </a:t>
            </a:r>
            <a:endParaRPr kumimoji="0" lang="ru-RU" sz="1350" b="0" i="0" u="none" strike="noStrike" kern="1200" cap="none" spc="-1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1000" marR="0" lvl="0" indent="0" algn="l" defTabSz="913572" rtl="0" eaLnBrk="1" fontAlgn="auto" latinLnBrk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1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Этап 2 </a:t>
            </a:r>
            <a:r>
              <a:rPr kumimoji="0" lang="ru-RU" sz="13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«Диагностика и целевое состояние» </a:t>
            </a:r>
            <a:br>
              <a:rPr kumimoji="0" lang="ru-RU" sz="13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ru-RU" sz="13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4-5 недель; </a:t>
            </a:r>
            <a:endParaRPr kumimoji="0" lang="ru-RU" sz="1350" b="0" i="0" u="none" strike="noStrike" kern="1200" cap="none" spc="-1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1000" marR="0" lvl="0" indent="0" algn="l" defTabSz="913572" rtl="0" eaLnBrk="1" fontAlgn="auto" latinLnBrk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1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Этап 3 </a:t>
            </a:r>
            <a:r>
              <a:rPr kumimoji="0" lang="ru-RU" sz="13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«Внедрение улучшений» </a:t>
            </a:r>
            <a:br>
              <a:rPr kumimoji="0" lang="ru-RU" sz="13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ru-RU" sz="13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8-10 недель; </a:t>
            </a:r>
            <a:endParaRPr kumimoji="0" lang="ru-RU" sz="1350" b="0" i="0" u="none" strike="noStrike" kern="1200" cap="none" spc="-1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1000" marR="0" lvl="0" indent="0" algn="l" defTabSz="913572" rtl="0" eaLnBrk="1" fontAlgn="auto" latinLnBrk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-1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Этап 4 </a:t>
            </a:r>
            <a:r>
              <a:rPr kumimoji="0" lang="ru-RU" sz="13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«Закрепление результатов и закрытие проекта» – 3-4 недели. . </a:t>
            </a:r>
            <a:endParaRPr kumimoji="0" lang="ru-RU" sz="1350" b="0" i="0" u="none" strike="noStrike" kern="1200" cap="none" spc="-1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43215" y="274417"/>
            <a:ext cx="8229600" cy="4286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2972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Дорожная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972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карта/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srgbClr val="2972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типовые этапы,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972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проекта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2972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 улучшению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2972A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89" y="1268760"/>
            <a:ext cx="6803726" cy="458458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8FCF8-F0A4-4D55-B2F1-5CB824AE09BE}"/>
              </a:ext>
            </a:extLst>
          </p:cNvPr>
          <p:cNvSpPr txBox="1">
            <a:spLocks/>
          </p:cNvSpPr>
          <p:nvPr/>
        </p:nvSpPr>
        <p:spPr>
          <a:xfrm>
            <a:off x="372607" y="5981438"/>
            <a:ext cx="8139032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3572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45FA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Возможны и «форсированные» проекты по 2-3 месяца</a:t>
            </a:r>
          </a:p>
        </p:txBody>
      </p:sp>
    </p:spTree>
    <p:extLst>
      <p:ext uri="{BB962C8B-B14F-4D97-AF65-F5344CB8AC3E}">
        <p14:creationId xmlns:p14="http://schemas.microsoft.com/office/powerpoint/2010/main" val="35902909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43608" y="332656"/>
            <a:ext cx="5180781" cy="4286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Шаблон </a:t>
            </a:r>
            <a:r>
              <a:rPr lang="ru-RU" sz="2000" b="1" kern="0" dirty="0" smtClean="0">
                <a:solidFill>
                  <a:srgbClr val="0070C0"/>
                </a:solidFill>
                <a:latin typeface="Arial"/>
                <a:cs typeface="Arial"/>
              </a:rPr>
              <a:t>карточки (п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аспорта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проекта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479573" y="4365104"/>
            <a:ext cx="9551398" cy="2056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indent="45021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600" b="1" dirty="0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Важная информация для составления </a:t>
            </a:r>
            <a:r>
              <a:rPr lang="ru-RU" sz="1600" b="1" dirty="0" smtClean="0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карточки </a:t>
            </a:r>
            <a:r>
              <a:rPr lang="ru-RU" sz="1600" b="1" dirty="0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endParaRPr lang="ru-RU" sz="1050" b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Название, обоснование выбора и цели проекта должны быть связаны.</a:t>
            </a:r>
            <a:endParaRPr lang="ru-RU" sz="9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200" b="1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Карточка </a:t>
            </a: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 оформляется на каждый проект на одном листе формата А4 альбомной ориентации. Лист визуально делится на 4 части (по числу блоков). </a:t>
            </a:r>
            <a:endParaRPr lang="ru-RU" sz="9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В левом верхнем углу указывается полное название учреждения (или фирменный бланк), в правом верхнем углу – полная должность, подпись с расшифровкой и печатью лица, которое утверждает проект.</a:t>
            </a:r>
            <a:endParaRPr lang="ru-RU" sz="9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При продолжительности проекта 12 месяцев и более, необходимо разделить проект на полугодия с расчетом и постановкой целей на каждые 6 месяцев реализации проекта.</a:t>
            </a:r>
            <a:endParaRPr lang="ru-RU" sz="9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200" b="1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Карточка </a:t>
            </a:r>
            <a:r>
              <a:rPr lang="ru-RU" sz="1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 утверждается заказчиком и руководителем проекта за его подписью.</a:t>
            </a:r>
            <a:endParaRPr lang="ru-RU" sz="900" b="1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D:\!РАБОТА\Бережливое производство\Паспорт бережлив 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25552" y="-1881336"/>
            <a:ext cx="3528393" cy="910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065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5Z7qSAWdkKrKYtesOUDn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3VHP13UUm8XDTpwpMO6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V1aE9IQ10uoHu59eoeg8Q"/>
</p:tagLst>
</file>

<file path=ppt/theme/theme1.xml><?xml version="1.0" encoding="utf-8"?>
<a:theme xmlns:a="http://schemas.openxmlformats.org/drawingml/2006/main" name="7_b-content">
  <a:themeElements>
    <a:clrScheme name="b-conten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cont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blank">
  <a:themeElements>
    <a:clrScheme name="blank 3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4595D1"/>
      </a:accent1>
      <a:accent2>
        <a:srgbClr val="003274"/>
      </a:accent2>
      <a:accent3>
        <a:srgbClr val="FFFFFF"/>
      </a:accent3>
      <a:accent4>
        <a:srgbClr val="363637"/>
      </a:accent4>
      <a:accent5>
        <a:srgbClr val="B0C8E5"/>
      </a:accent5>
      <a:accent6>
        <a:srgbClr val="002C68"/>
      </a:accent6>
      <a:hlink>
        <a:srgbClr val="045FA3"/>
      </a:hlink>
      <a:folHlink>
        <a:srgbClr val="6CAEDF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lg" len="lg"/>
          <a:tailEnd type="none" w="lg" len="lg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lg" len="lg"/>
          <a:tailEnd type="none" w="lg" len="lg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итульный слайд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4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5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Диаграммы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8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9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8065</TotalTime>
  <Words>3284</Words>
  <Application>Microsoft Office PowerPoint</Application>
  <PresentationFormat>Экран (4:3)</PresentationFormat>
  <Paragraphs>574</Paragraphs>
  <Slides>47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69" baseType="lpstr">
      <vt:lpstr>Arial</vt:lpstr>
      <vt:lpstr>Arial Black</vt:lpstr>
      <vt:lpstr>Arial Unicode MS</vt:lpstr>
      <vt:lpstr>Calibri</vt:lpstr>
      <vt:lpstr>Cambria</vt:lpstr>
      <vt:lpstr>Microsoft Sans Serif</vt:lpstr>
      <vt:lpstr>Rosatom Light</vt:lpstr>
      <vt:lpstr>Symbol</vt:lpstr>
      <vt:lpstr>Times New Roman</vt:lpstr>
      <vt:lpstr>Verdana</vt:lpstr>
      <vt:lpstr>7_b-content</vt:lpstr>
      <vt:lpstr>b-default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1_blank</vt:lpstr>
      <vt:lpstr>1_b-default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 логики открытия проектов (1)</vt:lpstr>
      <vt:lpstr>Пример логики открытия проектов (2)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ВПП как критерий «Точно вовремя»</vt:lpstr>
      <vt:lpstr>Презентация PowerPoint</vt:lpstr>
      <vt:lpstr>Порядок проведения оптимизации  с помощью картирования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Картирование потоков</dc:title>
  <dc:creator>2</dc:creator>
  <cp:lastModifiedBy>Admin</cp:lastModifiedBy>
  <cp:revision>291</cp:revision>
  <dcterms:created xsi:type="dcterms:W3CDTF">2014-02-14T12:26:05Z</dcterms:created>
  <dcterms:modified xsi:type="dcterms:W3CDTF">2022-01-12T08:15:19Z</dcterms:modified>
</cp:coreProperties>
</file>