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8" r:id="rId12"/>
    <p:sldId id="261" r:id="rId13"/>
    <p:sldId id="270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514977964756949E-2"/>
          <c:y val="3.3121478280695275E-2"/>
          <c:w val="0.63680263925343328"/>
          <c:h val="0.82705005624296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00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Гр. КИПиА -21</c:v>
                </c:pt>
                <c:pt idx="1">
                  <c:v>Гр. КИПиА-22</c:v>
                </c:pt>
                <c:pt idx="2">
                  <c:v>Гр.КИПиА-23</c:v>
                </c:pt>
                <c:pt idx="3">
                  <c:v>Гр. КИПиА-24</c:v>
                </c:pt>
                <c:pt idx="4">
                  <c:v>Гр. КИПиА-20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"4"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Гр. КИПиА -21</c:v>
                </c:pt>
                <c:pt idx="1">
                  <c:v>Гр. КИПиА-22</c:v>
                </c:pt>
                <c:pt idx="2">
                  <c:v>Гр.КИПиА-23</c:v>
                </c:pt>
                <c:pt idx="3">
                  <c:v>Гр. КИПиА-24</c:v>
                </c:pt>
                <c:pt idx="4">
                  <c:v>Гр. КИПиА-20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Гр. КИПиА -21</c:v>
                </c:pt>
                <c:pt idx="1">
                  <c:v>Гр. КИПиА-22</c:v>
                </c:pt>
                <c:pt idx="2">
                  <c:v>Гр.КИПиА-23</c:v>
                </c:pt>
                <c:pt idx="3">
                  <c:v>Гр. КИПиА-24</c:v>
                </c:pt>
                <c:pt idx="4">
                  <c:v>Гр. КИПиА-20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21728"/>
        <c:axId val="104523264"/>
        <c:axId val="0"/>
      </c:bar3DChart>
      <c:catAx>
        <c:axId val="10452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7030A0"/>
                </a:solidFill>
              </a:defRPr>
            </a:pPr>
            <a:endParaRPr lang="ru-RU"/>
          </a:p>
        </c:txPr>
        <c:crossAx val="104523264"/>
        <c:crosses val="autoZero"/>
        <c:auto val="1"/>
        <c:lblAlgn val="ctr"/>
        <c:lblOffset val="100"/>
        <c:noMultiLvlLbl val="0"/>
      </c:catAx>
      <c:valAx>
        <c:axId val="10452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FFFF"/>
                </a:solidFill>
              </a:defRPr>
            </a:pPr>
            <a:endParaRPr lang="ru-RU"/>
          </a:p>
        </c:txPr>
        <c:crossAx val="104521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 b="1">
              <a:solidFill>
                <a:srgbClr val="00FFFF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16200000" scaled="0"/>
    </a:gra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"5"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эм-27</c:v>
                </c:pt>
                <c:pt idx="1">
                  <c:v>ЭМ - 28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"4"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эм-27</c:v>
                </c:pt>
                <c:pt idx="1">
                  <c:v>ЭМ - 28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"3"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эм-27</c:v>
                </c:pt>
                <c:pt idx="1">
                  <c:v>ЭМ - 28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799680"/>
        <c:axId val="105801216"/>
        <c:axId val="0"/>
      </c:bar3DChart>
      <c:catAx>
        <c:axId val="10579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01216"/>
        <c:crosses val="autoZero"/>
        <c:auto val="1"/>
        <c:lblAlgn val="ctr"/>
        <c:lblOffset val="100"/>
        <c:noMultiLvlLbl val="0"/>
      </c:catAx>
      <c:valAx>
        <c:axId val="10580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9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6BEE-1052-4DAB-9E8F-C8383AECDBB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2642-92BB-43EF-8532-52A3E0D7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5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DBC0-1D38-4AD9-93E4-6E11A82412D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1639-065A-4139-B8E4-F923B4CF9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7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1639-065A-4139-B8E4-F923B4CF96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3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884FAE-278B-4E2E-ADA7-822558E971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7B9950-DC95-453C-8721-31A368DA6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16632"/>
            <a:ext cx="735811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Корнилова Любовь Руслановна– преподаватель профессиональных модулей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6764">
            <a:off x="978472" y="3072918"/>
            <a:ext cx="2949698" cy="38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052" y="1340769"/>
            <a:ext cx="5153226" cy="5375520"/>
          </a:xfrm>
        </p:spPr>
        <p:txBody>
          <a:bodyPr>
            <a:normAutofit/>
          </a:bodyPr>
          <a:lstStyle/>
          <a:p>
            <a:endParaRPr lang="ru-RU" u="sng" dirty="0" smtClean="0"/>
          </a:p>
          <a:p>
            <a:endParaRPr lang="ru-RU" u="sng" dirty="0"/>
          </a:p>
          <a:p>
            <a:r>
              <a:rPr lang="ru-RU" b="1" u="sng" dirty="0" smtClean="0"/>
              <a:t>Место работы: </a:t>
            </a:r>
          </a:p>
          <a:p>
            <a:r>
              <a:rPr lang="ru-RU" b="1" dirty="0" smtClean="0"/>
              <a:t>ГАПОУ Якутский промышленный </a:t>
            </a:r>
            <a:r>
              <a:rPr lang="ru-RU" b="1" dirty="0" smtClean="0"/>
              <a:t>техникум им. Т.Г. Десяткина </a:t>
            </a:r>
            <a:endParaRPr lang="ru-RU" b="1" dirty="0" smtClean="0"/>
          </a:p>
          <a:p>
            <a:r>
              <a:rPr lang="ru-RU" b="1" u="sng" dirty="0" smtClean="0"/>
              <a:t>Квалификационная категория: </a:t>
            </a:r>
          </a:p>
          <a:p>
            <a:r>
              <a:rPr lang="ru-RU" b="1" dirty="0" smtClean="0"/>
              <a:t>Высшая, Отличник образования РС(Я)</a:t>
            </a:r>
            <a:endParaRPr lang="ru-RU" b="1" dirty="0"/>
          </a:p>
        </p:txBody>
      </p:sp>
      <p:pic>
        <p:nvPicPr>
          <p:cNvPr id="5" name="Рисунок 4" descr="\\Serverypt\общая папка\АХЧ\Эмблема Промышленный техникум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12241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Elektrichka\Desktop\Корнилова Л.Р\фотки с трубки\для распечатки\IMG-20150116-WA00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24090" r="43696" b="3575"/>
          <a:stretch/>
        </p:blipFill>
        <p:spPr bwMode="auto">
          <a:xfrm>
            <a:off x="6228184" y="1341323"/>
            <a:ext cx="2352802" cy="3167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Результаты участия и продуктивность методической деятельности преподавателя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Председатель предметно- цикловой методической комиссии «Энергетика» с 2018 по 2021 год;</a:t>
            </a:r>
          </a:p>
          <a:p>
            <a:r>
              <a:rPr lang="ru-RU" dirty="0"/>
              <a:t>- В настоящее время принимает участие в работе цикловой методической комиссии специальности «Металлообработка». </a:t>
            </a:r>
          </a:p>
          <a:p>
            <a:r>
              <a:rPr lang="ru-RU" dirty="0"/>
              <a:t>- Преподаватель принимает участие в разработке учебных рабочих программ.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Член комиссии Государственной итоговой аттестации ГАПОУ РС(Я) Якутского промышленного техникума им. Т.Г. Десяткина  с 2017 по 2022 годы;</a:t>
            </a:r>
          </a:p>
          <a:p>
            <a:r>
              <a:rPr lang="ru-RU" dirty="0"/>
              <a:t>- Разработчик отборочного этапа теоретических заданий </a:t>
            </a:r>
            <a:r>
              <a:rPr lang="ru-RU" dirty="0" err="1"/>
              <a:t>проф</a:t>
            </a:r>
            <a:r>
              <a:rPr lang="ru-RU" dirty="0"/>
              <a:t> мастерства внутри техникума «Лучший по профессии» с 2017 по 2022 годы;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7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8" t="13587" r="33695" b="14311"/>
          <a:stretch/>
        </p:blipFill>
        <p:spPr bwMode="auto">
          <a:xfrm rot="4705063">
            <a:off x="682942" y="-191991"/>
            <a:ext cx="2225942" cy="317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77" y="28054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квалификации: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19079" r="21962" b="15104"/>
          <a:stretch/>
        </p:blipFill>
        <p:spPr bwMode="auto">
          <a:xfrm rot="20594254">
            <a:off x="224656" y="2431034"/>
            <a:ext cx="399679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447800"/>
            <a:ext cx="5801848" cy="48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i="1" dirty="0"/>
              <a:t>ГАУДПО РС(Я) </a:t>
            </a:r>
            <a:r>
              <a:rPr lang="ru-RU" dirty="0"/>
              <a:t>ИРПО  профессиональная переподготовка «Преподаватель СПО»  2018</a:t>
            </a:r>
            <a:endParaRPr lang="ru-RU" sz="2800" dirty="0"/>
          </a:p>
          <a:p>
            <a:r>
              <a:rPr lang="ru-RU" dirty="0"/>
              <a:t>ГАУ ДПО РС(Я) «ИРПО»  прошла курсы повышения квалификации в дистанционном формате обучения по дополнительной программе «Информационные и коммуникационные технологии в СПО» в объеме 24 академических часа с 30.03.2020 по 30.04.2020</a:t>
            </a:r>
            <a:endParaRPr lang="ru-RU" sz="2800" dirty="0"/>
          </a:p>
          <a:p>
            <a:r>
              <a:rPr lang="ru-RU" dirty="0"/>
              <a:t>ООО «</a:t>
            </a:r>
            <a:r>
              <a:rPr lang="ru-RU" dirty="0" err="1"/>
              <a:t>Инфоурок</a:t>
            </a:r>
            <a:r>
              <a:rPr lang="ru-RU" dirty="0"/>
              <a:t>» программа повышении квалификации «Сетевые и дистанционные формы обучения в условиях реализации ФГОС по топ -50» 72 часа с 12.02.2020 по 04.03.2020</a:t>
            </a:r>
            <a:endParaRPr lang="ru-RU" sz="2800" dirty="0"/>
          </a:p>
          <a:p>
            <a:r>
              <a:rPr lang="ru-RU" dirty="0"/>
              <a:t>Федеральная служба по надзору в сфере защиты прав потребителей и благополучия человека ФБУН «Научно-исследовательский институт гигиены» </a:t>
            </a:r>
            <a:r>
              <a:rPr lang="ru-RU" dirty="0" err="1"/>
              <a:t>роспотребнадзора</a:t>
            </a:r>
            <a:r>
              <a:rPr lang="ru-RU" dirty="0"/>
              <a:t> обучение по санитарно-просветительской программе «Основы здорового питания для школьников» в объеме 15 часов 16.11.2021</a:t>
            </a:r>
            <a:endParaRPr lang="ru-RU" sz="2800" dirty="0"/>
          </a:p>
          <a:p>
            <a:r>
              <a:rPr lang="ru-RU" dirty="0" smtClean="0"/>
              <a:t>Автономная </a:t>
            </a:r>
            <a:r>
              <a:rPr lang="ru-RU" dirty="0"/>
              <a:t>некоммерческая организация высшего образования «Университет </a:t>
            </a:r>
            <a:r>
              <a:rPr lang="ru-RU" dirty="0" err="1"/>
              <a:t>Иннополис</a:t>
            </a:r>
            <a:r>
              <a:rPr lang="ru-RU" dirty="0"/>
              <a:t>» удостоверение о повышении квалификации 160300034940 «Цифровые технологии в преподавании профильных дисциплин» в </a:t>
            </a:r>
            <a:r>
              <a:rPr lang="ru-RU" dirty="0" err="1"/>
              <a:t>объме</a:t>
            </a:r>
            <a:r>
              <a:rPr lang="ru-RU" dirty="0"/>
              <a:t> 144 </a:t>
            </a:r>
            <a:r>
              <a:rPr lang="ru-RU" dirty="0" err="1"/>
              <a:t>ак.часов</a:t>
            </a:r>
            <a:r>
              <a:rPr lang="ru-RU" dirty="0"/>
              <a:t> с 14.03.по 28.05.2022</a:t>
            </a:r>
            <a:endParaRPr lang="ru-RU" sz="2800" dirty="0"/>
          </a:p>
          <a:p>
            <a:pPr marL="82296" indent="0">
              <a:buNone/>
            </a:pP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8611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</a:rPr>
              <a:t>Результаты учебной деятельности по итогам мониторинга ПОО в </a:t>
            </a:r>
            <a:r>
              <a:rPr lang="ru-RU" sz="2800" dirty="0" err="1">
                <a:effectLst/>
              </a:rPr>
              <a:t>межаттестационный</a:t>
            </a:r>
            <a:r>
              <a:rPr lang="ru-RU" sz="2800" dirty="0">
                <a:effectLst/>
              </a:rPr>
              <a:t> </a:t>
            </a:r>
            <a:r>
              <a:rPr lang="ru-RU" sz="2800" dirty="0" smtClean="0">
                <a:effectLst/>
              </a:rPr>
              <a:t>период в гр. </a:t>
            </a:r>
            <a:r>
              <a:rPr lang="ru-RU" sz="2800" dirty="0" err="1" smtClean="0">
                <a:effectLst/>
              </a:rPr>
              <a:t>КИПиА</a:t>
            </a:r>
            <a:r>
              <a:rPr lang="ru-RU" sz="2800" dirty="0" smtClean="0">
                <a:effectLst/>
              </a:rPr>
              <a:t> по профессии Слесарь по контрольно-измерительным приборам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479928"/>
              </p:ext>
            </p:extLst>
          </p:nvPr>
        </p:nvGraphicFramePr>
        <p:xfrm>
          <a:off x="1187624" y="1916832"/>
          <a:ext cx="7499350" cy="46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</a:rPr>
              <a:t>Результаты учебной деятельности по итогам мониторинга ПОО в </a:t>
            </a:r>
            <a:r>
              <a:rPr lang="ru-RU" sz="2400" dirty="0" err="1">
                <a:effectLst/>
              </a:rPr>
              <a:t>межаттестационный</a:t>
            </a:r>
            <a:r>
              <a:rPr lang="ru-RU" sz="2400" dirty="0">
                <a:effectLst/>
              </a:rPr>
              <a:t> период в гр. </a:t>
            </a:r>
            <a:r>
              <a:rPr lang="ru-RU" sz="2400" dirty="0" smtClean="0">
                <a:effectLst/>
              </a:rPr>
              <a:t>ЭМ </a:t>
            </a:r>
            <a:r>
              <a:rPr lang="ru-RU" sz="2400" dirty="0">
                <a:effectLst/>
              </a:rPr>
              <a:t>по профессии </a:t>
            </a:r>
            <a:r>
              <a:rPr lang="ru-RU" sz="2400" dirty="0" smtClean="0">
                <a:effectLst/>
              </a:rPr>
              <a:t>Электромонтажник электрических сетей и электрооборудования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4829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Авторские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12873" r="34441" b="9328"/>
          <a:stretch/>
        </p:blipFill>
        <p:spPr bwMode="auto">
          <a:xfrm>
            <a:off x="1547664" y="1484784"/>
            <a:ext cx="3266421" cy="463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13619" r="34862" b="8582"/>
          <a:stretch/>
        </p:blipFill>
        <p:spPr bwMode="auto">
          <a:xfrm>
            <a:off x="5364088" y="1484784"/>
            <a:ext cx="3244201" cy="463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5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ru-RU" dirty="0" smtClean="0"/>
              <a:t>Награды и достижения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4366" r="34337" b="13992"/>
          <a:stretch/>
        </p:blipFill>
        <p:spPr bwMode="auto">
          <a:xfrm>
            <a:off x="0" y="1412776"/>
            <a:ext cx="3096344" cy="435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57400"/>
            <a:ext cx="346924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t="12313" r="30561" b="9702"/>
          <a:stretch/>
        </p:blipFill>
        <p:spPr bwMode="auto">
          <a:xfrm>
            <a:off x="5679040" y="1268760"/>
            <a:ext cx="3464960" cy="4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6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13060" r="18394" b="13992"/>
          <a:stretch/>
        </p:blipFill>
        <p:spPr bwMode="auto">
          <a:xfrm>
            <a:off x="179512" y="332656"/>
            <a:ext cx="4767480" cy="323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t="11895" r="30490" b="10307"/>
          <a:stretch/>
        </p:blipFill>
        <p:spPr bwMode="auto">
          <a:xfrm>
            <a:off x="2195736" y="2780928"/>
            <a:ext cx="3252653" cy="37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12313" r="34022" b="11754"/>
          <a:stretch/>
        </p:blipFill>
        <p:spPr bwMode="auto">
          <a:xfrm>
            <a:off x="5652120" y="188640"/>
            <a:ext cx="3326760" cy="483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77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815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Образование: 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C:\Users\Elmont\Desktop\Pictures\аттестация\Scan000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7511">
            <a:off x="472625" y="2038693"/>
            <a:ext cx="5649370" cy="357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80728"/>
            <a:ext cx="6120680" cy="525658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i="1" dirty="0" smtClean="0"/>
              <a:t>высшее: ГОУ ВПО ЯГУ </a:t>
            </a:r>
          </a:p>
          <a:p>
            <a:pPr algn="just">
              <a:buNone/>
            </a:pPr>
            <a:r>
              <a:rPr lang="ru-RU" sz="2400" b="1" i="1" dirty="0" smtClean="0"/>
              <a:t>им. М.К. </a:t>
            </a:r>
            <a:r>
              <a:rPr lang="ru-RU" sz="2400" b="1" i="1" dirty="0" err="1" smtClean="0"/>
              <a:t>Аммосова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b="1" i="1" dirty="0" smtClean="0"/>
              <a:t>Инженер технолог гранильного </a:t>
            </a:r>
          </a:p>
          <a:p>
            <a:pPr algn="just">
              <a:buNone/>
            </a:pPr>
            <a:r>
              <a:rPr lang="ru-RU" sz="2400" b="1" i="1" dirty="0" smtClean="0"/>
              <a:t>производства по специальности </a:t>
            </a:r>
          </a:p>
          <a:p>
            <a:pPr algn="just">
              <a:buNone/>
            </a:pPr>
            <a:r>
              <a:rPr lang="ru-RU" sz="2400" b="1" i="1" dirty="0" smtClean="0"/>
              <a:t>«Материаловедение и технология </a:t>
            </a:r>
          </a:p>
          <a:p>
            <a:pPr algn="just">
              <a:buNone/>
            </a:pPr>
            <a:r>
              <a:rPr lang="ru-RU" sz="2400" b="1" i="1" dirty="0" smtClean="0"/>
              <a:t>новых материалов»    2007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среднее: </a:t>
            </a:r>
            <a:r>
              <a:rPr lang="ru-RU" sz="2400" b="1" i="1" dirty="0" err="1" smtClean="0"/>
              <a:t>Олекминский</a:t>
            </a:r>
            <a:r>
              <a:rPr lang="ru-RU" sz="2400" b="1" i="1" dirty="0" smtClean="0"/>
              <a:t>  филиал Якутской государственной сельскохозяйственной академии, квалификация – «техник - электрик».2000</a:t>
            </a:r>
          </a:p>
          <a:p>
            <a:pPr lvl="0">
              <a:buNone/>
            </a:pPr>
            <a:r>
              <a:rPr lang="ru-RU" sz="2400" b="1" i="1" dirty="0"/>
              <a:t>ГАУДПО РС(Я) ИРПО Преподаватель СПО  2018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400" b="1" i="1" dirty="0"/>
              <a:t>Стаж работы:</a:t>
            </a:r>
            <a:endParaRPr lang="ru-RU" sz="2400" b="1" i="1" dirty="0" smtClean="0"/>
          </a:p>
          <a:p>
            <a:pPr lvl="0"/>
            <a:r>
              <a:rPr lang="ru-RU" sz="2400" b="1" i="1" dirty="0"/>
              <a:t>общий стаж - </a:t>
            </a:r>
            <a:r>
              <a:rPr lang="ru-RU" sz="2400" b="1" i="1" dirty="0" smtClean="0"/>
              <a:t>18 лет;</a:t>
            </a:r>
            <a:endParaRPr lang="ru-RU" sz="2400" b="1" i="1" dirty="0"/>
          </a:p>
          <a:p>
            <a:pPr lvl="0"/>
            <a:r>
              <a:rPr lang="ru-RU" sz="2400" b="1" i="1" dirty="0"/>
              <a:t>В данной учебной организации – </a:t>
            </a:r>
            <a:r>
              <a:rPr lang="ru-RU" sz="2400" b="1" i="1" dirty="0" smtClean="0"/>
              <a:t>16 </a:t>
            </a:r>
            <a:r>
              <a:rPr lang="ru-RU" sz="2400" b="1" i="1" dirty="0"/>
              <a:t>лет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Преподаваемые модули, профессия,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ПМ.01. «Монтаж осветительных электропроводок и оборудования» </a:t>
            </a:r>
          </a:p>
          <a:p>
            <a:pPr lvl="0"/>
            <a:r>
              <a:rPr lang="ru-RU" dirty="0"/>
              <a:t>ПМ.02. «Монтаж кабельных сетей» 270843.04  Электромонтажник электрических сетей и электрооборудования ЭМ-29</a:t>
            </a:r>
          </a:p>
          <a:p>
            <a:pPr lvl="0"/>
            <a:r>
              <a:rPr lang="ru-RU" dirty="0"/>
              <a:t>ПМ.01. «Выполнение слесарных и </a:t>
            </a:r>
            <a:r>
              <a:rPr lang="ru-RU" dirty="0" err="1"/>
              <a:t>слесарно</a:t>
            </a:r>
            <a:r>
              <a:rPr lang="ru-RU" dirty="0"/>
              <a:t> – сборочных работ» </a:t>
            </a:r>
          </a:p>
          <a:p>
            <a:pPr lvl="0"/>
            <a:r>
              <a:rPr lang="ru-RU" dirty="0"/>
              <a:t>ПМ.02. «Выполнение электромонтажных работ с </a:t>
            </a:r>
            <a:r>
              <a:rPr lang="ru-RU" dirty="0" err="1"/>
              <a:t>контрольно</a:t>
            </a:r>
            <a:r>
              <a:rPr lang="ru-RU" dirty="0"/>
              <a:t> – измерительными приборами и средствами автоматики» </a:t>
            </a:r>
          </a:p>
          <a:p>
            <a:pPr lvl="0"/>
            <a:r>
              <a:rPr lang="ru-RU" dirty="0"/>
              <a:t>ПМ.03. «Сборка, ремонт, регулировка </a:t>
            </a:r>
            <a:r>
              <a:rPr lang="ru-RU" dirty="0" err="1"/>
              <a:t>контрольно</a:t>
            </a:r>
            <a:r>
              <a:rPr lang="ru-RU" dirty="0"/>
              <a:t> – измерительных приборов и систем автоматики» 220703.02 Слесарь по </a:t>
            </a:r>
            <a:r>
              <a:rPr lang="ru-RU" dirty="0" err="1"/>
              <a:t>контрольно</a:t>
            </a:r>
            <a:r>
              <a:rPr lang="ru-RU" dirty="0"/>
              <a:t> – измерительным приборам и автоматике КИПиА-27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42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Преподаваемые модули, </a:t>
            </a:r>
            <a:r>
              <a:rPr lang="ru-RU" dirty="0" smtClean="0"/>
              <a:t>специальность , </a:t>
            </a:r>
            <a:r>
              <a:rPr lang="ru-RU" dirty="0"/>
              <a:t>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ПМ.01 Монтаж воздушных линий электропередачи  </a:t>
            </a:r>
          </a:p>
          <a:p>
            <a:r>
              <a:rPr lang="ru-RU" dirty="0"/>
              <a:t>     ПМ. 02 Эксплуатация и ремонт линий электропередачи</a:t>
            </a:r>
          </a:p>
          <a:p>
            <a:r>
              <a:rPr lang="ru-RU" dirty="0"/>
              <a:t>     ПМ. 03 Реконструкция линий электропередачи</a:t>
            </a:r>
          </a:p>
          <a:p>
            <a:r>
              <a:rPr lang="ru-RU" dirty="0" smtClean="0"/>
              <a:t>ПМ</a:t>
            </a:r>
            <a:r>
              <a:rPr lang="ru-RU" dirty="0"/>
              <a:t>. 06 Выполнение работ по одной или нескольким профессиям рабочих, должностям служащих 19855 Электромонтер по ремонту воздушных линий </a:t>
            </a:r>
            <a:r>
              <a:rPr lang="ru-RU" dirty="0" smtClean="0"/>
              <a:t>электропередачи, </a:t>
            </a:r>
            <a:r>
              <a:rPr lang="sah-RU" dirty="0"/>
              <a:t>13.02.09 Монтаж и эксплуатация линий </a:t>
            </a:r>
            <a:r>
              <a:rPr lang="sah-RU" dirty="0" smtClean="0"/>
              <a:t>электропередачи, МЛЭ-1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30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14179" r="34547" b="14552"/>
          <a:stretch/>
        </p:blipFill>
        <p:spPr bwMode="auto">
          <a:xfrm>
            <a:off x="5472752" y="0"/>
            <a:ext cx="3671248" cy="52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47260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</a:rPr>
              <a:t>Результаты участия обучающихся в выставках, конкурсах, олимпиадах, конференциях, </a:t>
            </a:r>
            <a:r>
              <a:rPr lang="ru-RU" sz="2800" b="1" dirty="0" smtClean="0">
                <a:effectLst/>
              </a:rPr>
              <a:t>соревнованиях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054" y="1916832"/>
            <a:ext cx="8650426" cy="48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форум молодых исследователей  «Шаг в будущую профессию» Научно-практическая конференция  посвященная125-летию со дня рождения П.А </a:t>
            </a:r>
            <a:r>
              <a:rPr lang="ru-RU" dirty="0" err="1"/>
              <a:t>Ойунского</a:t>
            </a:r>
            <a:r>
              <a:rPr lang="ru-RU" dirty="0"/>
              <a:t> Выставка инженерных проектов </a:t>
            </a:r>
            <a:r>
              <a:rPr lang="sah-RU" dirty="0"/>
              <a:t>Тема: </a:t>
            </a:r>
            <a:r>
              <a:rPr lang="ru-RU" dirty="0"/>
              <a:t>Вторая жизнь пластика Дымова Ирина Сергеевна, Иванов </a:t>
            </a:r>
            <a:r>
              <a:rPr lang="ru-RU" dirty="0" err="1"/>
              <a:t>Айаал</a:t>
            </a:r>
            <a:r>
              <a:rPr lang="ru-RU" dirty="0"/>
              <a:t> Романович, Иванов Сергей Юрьевич, Клопов Владимир Александрович, Марков Юрий Николаевич студенты гр.ЭС-2 2018г.</a:t>
            </a:r>
          </a:p>
          <a:p>
            <a:r>
              <a:rPr lang="ru-RU" dirty="0"/>
              <a:t>2. форум молодых исследователей  «Шаг в будущую профессию», посвященная100-летию со дня рождения </a:t>
            </a:r>
            <a:r>
              <a:rPr lang="ru-RU" dirty="0" err="1"/>
              <a:t>Т.Е.Сметанина</a:t>
            </a:r>
            <a:r>
              <a:rPr lang="ru-RU" dirty="0"/>
              <a:t> Доклад на тему: Универсальное приспособление «Дачник» Герасимов А., студент 1курса гр. МЛЭ-1  2019г</a:t>
            </a:r>
          </a:p>
          <a:p>
            <a:r>
              <a:rPr lang="ru-RU" dirty="0"/>
              <a:t>3. научно-практическая конференция «Шаг в будущую профессию», посвященная Году науки и технологий Российской Федерации Многофункциональный </a:t>
            </a:r>
            <a:r>
              <a:rPr lang="en-US" dirty="0"/>
              <a:t>RFID</a:t>
            </a:r>
            <a:r>
              <a:rPr lang="ru-RU" dirty="0"/>
              <a:t>- аксессуар в якутском национальном стиле  </a:t>
            </a:r>
            <a:r>
              <a:rPr lang="ru-RU" dirty="0" err="1"/>
              <a:t>Пинигин</a:t>
            </a:r>
            <a:r>
              <a:rPr lang="ru-RU" dirty="0"/>
              <a:t> Александр Дмитриевич</a:t>
            </a:r>
          </a:p>
          <a:p>
            <a:r>
              <a:rPr lang="ru-RU" dirty="0"/>
              <a:t>4. форум молодых исследователей «Шаг в будущую профессию», посвященный 85-летию первого Президента Республики Саха(Якутия)  Михаила Ефимовича Николаева статья на тему Реконструкция СТП (Столбовая трансформаторная подстанция)  на примере микрорайона СОНТ Коммунальщик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7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10160" cy="58437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5. </a:t>
            </a:r>
            <a:r>
              <a:rPr lang="ru-RU" dirty="0"/>
              <a:t>конкурс профессионального мастерства «Лучший по профессии по компетенции Электромонтаж» Алексеев Анатолий 2 место 2019</a:t>
            </a:r>
          </a:p>
          <a:p>
            <a:r>
              <a:rPr lang="ru-RU" dirty="0"/>
              <a:t>6. конкурс профессионального мастерства «Лучший по профессии по компетенции Электромонтаж» Сергеев </a:t>
            </a:r>
            <a:r>
              <a:rPr lang="ru-RU" dirty="0" err="1"/>
              <a:t>Айтал</a:t>
            </a:r>
            <a:r>
              <a:rPr lang="ru-RU" dirty="0"/>
              <a:t> 1 место 2020</a:t>
            </a:r>
          </a:p>
          <a:p>
            <a:r>
              <a:rPr lang="ru-RU" dirty="0"/>
              <a:t>7. конкурс профессионального мастерства «Лучший по профессии по компетенции Электромонтаж» </a:t>
            </a:r>
            <a:r>
              <a:rPr lang="ru-RU" dirty="0" err="1"/>
              <a:t>Подлужный</a:t>
            </a:r>
            <a:r>
              <a:rPr lang="ru-RU" dirty="0"/>
              <a:t> Александр 1 место </a:t>
            </a:r>
            <a:r>
              <a:rPr lang="ru-RU" dirty="0" smtClean="0"/>
              <a:t>2022</a:t>
            </a:r>
          </a:p>
          <a:p>
            <a:r>
              <a:rPr lang="ru-RU" dirty="0" smtClean="0"/>
              <a:t>8. </a:t>
            </a:r>
            <a:r>
              <a:rPr lang="ru-RU" dirty="0"/>
              <a:t>Конкурс профессионального мастерства среди рабочих специальностей СПО на призы Якутской городской думы «Лучший по профессии по компетенции Электромонтаж» </a:t>
            </a:r>
            <a:r>
              <a:rPr lang="ru-RU" dirty="0" err="1"/>
              <a:t>Подлужный</a:t>
            </a:r>
            <a:r>
              <a:rPr lang="ru-RU" dirty="0"/>
              <a:t> Александр 1 место 2022</a:t>
            </a:r>
          </a:p>
          <a:p>
            <a:r>
              <a:rPr lang="ru-RU" dirty="0" smtClean="0"/>
              <a:t>9</a:t>
            </a:r>
            <a:r>
              <a:rPr lang="ru-RU" b="1" dirty="0" smtClean="0"/>
              <a:t>. </a:t>
            </a:r>
            <a:r>
              <a:rPr lang="ru-RU" dirty="0" smtClean="0"/>
              <a:t>IX </a:t>
            </a:r>
            <a:r>
              <a:rPr lang="ru-RU" dirty="0"/>
              <a:t>региональный чемпионат «Молодые профессионалы» (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/>
              <a:t>) Яковенко Антон 2 место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2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ah-RU" sz="4400" b="1" dirty="0">
                <a:effectLst/>
              </a:rPr>
              <a:t>Результаты использования новых образовательных технологий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47800"/>
            <a:ext cx="861016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процессе обучения преподаватель использует образовательные технологии: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лекции</a:t>
            </a:r>
            <a:r>
              <a:rPr lang="ru-RU" dirty="0"/>
              <a:t>,  деловые игры, дискуссии, интегрированные занятия основанные на </a:t>
            </a:r>
            <a:r>
              <a:rPr lang="ru-RU" dirty="0" err="1"/>
              <a:t>межпредметных</a:t>
            </a:r>
            <a:r>
              <a:rPr lang="ru-RU" dirty="0"/>
              <a:t> связях; </a:t>
            </a:r>
            <a:r>
              <a:rPr lang="ru-RU" dirty="0" smtClean="0"/>
              <a:t> защита </a:t>
            </a:r>
            <a:r>
              <a:rPr lang="ru-RU" dirty="0"/>
              <a:t>творческих работ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электронные образовательные ресурсы: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систему </a:t>
            </a:r>
            <a:r>
              <a:rPr lang="ru-RU" dirty="0"/>
              <a:t>электронного обучения и тестирования MOODLE (yafek.su), образовательный интернет-проект </a:t>
            </a:r>
            <a:r>
              <a:rPr lang="ru-RU" dirty="0" err="1"/>
              <a:t>Инфоурок</a:t>
            </a:r>
            <a:r>
              <a:rPr lang="ru-RU" dirty="0"/>
              <a:t> (http://infourok.ru), систему онлайн-тестов https://onlinetestpad.com/, платформу для проведения онлайн-занятий ZOOM; </a:t>
            </a:r>
            <a:endParaRPr lang="ru-RU" dirty="0" smtClean="0"/>
          </a:p>
          <a:p>
            <a:r>
              <a:rPr lang="ru-RU" dirty="0" smtClean="0"/>
              <a:t>офисные </a:t>
            </a:r>
            <a:r>
              <a:rPr lang="ru-RU" dirty="0"/>
              <a:t>прикладные программы и средства ИКТ: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текстовые </a:t>
            </a:r>
            <a:r>
              <a:rPr lang="ru-RU" dirty="0"/>
              <a:t>процессоры, электронные таблицы, программы подготовки презентаций; электронную библиотечную систему ЭБС; справочные правовые системы «Консультант+» (http://consultant.ru),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Form</a:t>
            </a:r>
            <a:r>
              <a:rPr lang="ru-RU" dirty="0"/>
              <a:t>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Classroom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 </a:t>
            </a:r>
            <a:r>
              <a:rPr lang="ru-RU" dirty="0"/>
              <a:t>электронных ресурсов использует онлайн-тесты, и примеры сайта:  http://infourok.ru/,.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учебно-методической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Преподавателем разработаны учебно-методические комплексы по дисциплинам и междисциплинарным курсам:</a:t>
            </a:r>
          </a:p>
          <a:p>
            <a:r>
              <a:rPr lang="ru-RU" dirty="0"/>
              <a:t>РАБОЧАЯ ПРОГРАММАУЧЕБНОЙ ДИСЦИПЛИНЫ</a:t>
            </a:r>
          </a:p>
          <a:p>
            <a:r>
              <a:rPr lang="ru-RU" u="sng" dirty="0"/>
              <a:t>ПМ.1. Ремонт и обслуживание автоматики и средств измерений электростанций</a:t>
            </a:r>
            <a:endParaRPr lang="ru-RU" dirty="0"/>
          </a:p>
          <a:p>
            <a:r>
              <a:rPr lang="ru-RU" dirty="0"/>
              <a:t>программы подготовки квалифицированных рабочих, служащих по профессии</a:t>
            </a:r>
          </a:p>
          <a:p>
            <a:r>
              <a:rPr lang="ru-RU" dirty="0"/>
              <a:t>13.01.03. Электрослесарь  по ремонту оборудования электростанций.</a:t>
            </a:r>
          </a:p>
          <a:p>
            <a:r>
              <a:rPr lang="ru-RU" u="sng" dirty="0"/>
              <a:t>ПМ.02. Ремонт оборудования распределительных устройств</a:t>
            </a:r>
          </a:p>
          <a:p>
            <a:r>
              <a:rPr lang="ru-RU" dirty="0"/>
              <a:t>программы подготовки квалифицированных рабочих, служащих по профессии 13.01.03   Электрослесарь по ремонту оборудования электростанций</a:t>
            </a:r>
          </a:p>
          <a:p>
            <a:r>
              <a:rPr lang="ru-RU" u="sng" cap="all" dirty="0"/>
              <a:t>ПМ.05. </a:t>
            </a:r>
            <a:r>
              <a:rPr lang="ru-RU" u="sng" dirty="0"/>
              <a:t>Ремонт оборудования топливоподачи</a:t>
            </a:r>
            <a:endParaRPr lang="ru-RU" dirty="0"/>
          </a:p>
          <a:p>
            <a:r>
              <a:rPr lang="ru-RU" dirty="0"/>
              <a:t>программы </a:t>
            </a:r>
            <a:r>
              <a:rPr lang="ru-RU" dirty="0" smtClean="0"/>
              <a:t>подготовки </a:t>
            </a:r>
            <a:r>
              <a:rPr lang="ru-RU" dirty="0"/>
              <a:t>квалифицированных рабочих, служащих по профессии 13.01.03 Электрослесарь по ремонту оборудования электростанций</a:t>
            </a:r>
          </a:p>
          <a:p>
            <a:r>
              <a:rPr lang="ru-RU" u="sng" dirty="0" smtClean="0"/>
              <a:t>ПМ.01 </a:t>
            </a:r>
            <a:r>
              <a:rPr lang="ru-RU" u="sng" dirty="0"/>
              <a:t>МОНТАЖ ВОЗДУШНЫХ ЛИНИЙ ЭЛЕКТРОПЕРЕДАЧИ</a:t>
            </a:r>
          </a:p>
          <a:p>
            <a:r>
              <a:rPr lang="ru-RU" dirty="0"/>
              <a:t>программы подготовки специалистов среднего звена по специальности 13.02.09 «Монтаж и эксплуатация линий электропередачи»</a:t>
            </a:r>
          </a:p>
          <a:p>
            <a:r>
              <a:rPr lang="ru-RU" u="sng" dirty="0" smtClean="0"/>
              <a:t>ПМ.02 </a:t>
            </a:r>
            <a:r>
              <a:rPr lang="ru-RU" u="sng" dirty="0"/>
              <a:t>ЭКСПЛУАТАЦИЯ И РЕМОНТ ЛИНИЙ ЭЛЕКТРОПЕРЕДАЧИ</a:t>
            </a:r>
          </a:p>
          <a:p>
            <a:r>
              <a:rPr lang="ru-RU" dirty="0"/>
              <a:t>программы подготовки специалистов среднего звена по специальности 13.02.09 «Монтаж и эксплуатация линий электропередачи»</a:t>
            </a:r>
          </a:p>
          <a:p>
            <a:r>
              <a:rPr lang="ru-RU" u="sng" dirty="0" smtClean="0"/>
              <a:t>ПМ.03 </a:t>
            </a:r>
            <a:r>
              <a:rPr lang="ru-RU" u="sng" dirty="0"/>
              <a:t>РЕКОНСТРУКЦИЯ ЛИНИЙ ЭЛЕКТРОПЕРЕДАЧИ</a:t>
            </a:r>
          </a:p>
          <a:p>
            <a:r>
              <a:rPr lang="ru-RU" dirty="0"/>
              <a:t>программы подготовки специалистов среднего звена по специальности 13.02.09 «Монтаж и эксплуатация линий электропередачи»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45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466144" cy="577172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ПРОГРАММА ГОСУДАРСТВЕННОЙ ИТОГОВОЙ АТТЕСТАЦИИ</a:t>
            </a:r>
          </a:p>
          <a:p>
            <a:r>
              <a:rPr lang="ru-RU" dirty="0"/>
              <a:t>программы подготовки специалистов среднего звена по специальности 13.02.09 Монтаж и эксплуатация линий электропередачи на 2019 / 22 учебный год</a:t>
            </a:r>
          </a:p>
          <a:p>
            <a:r>
              <a:rPr lang="ru-RU" dirty="0"/>
              <a:t>ФОНД ОЦЕНОЧНЫХ СРЕДСТВ ПО  ПРОФЕССИОНАЛЬНОМУ МОДУЛЮ</a:t>
            </a:r>
            <a:endParaRPr lang="ru-RU" b="1" dirty="0"/>
          </a:p>
          <a:p>
            <a:r>
              <a:rPr lang="ru-RU" dirty="0"/>
              <a:t>ПМ.05 Монтаж электрических подстанций и обслуживание </a:t>
            </a:r>
            <a:r>
              <a:rPr lang="ru-RU" dirty="0" smtClean="0"/>
              <a:t>электрооборудования должностям </a:t>
            </a:r>
            <a:r>
              <a:rPr lang="ru-RU" dirty="0"/>
              <a:t>служащих 19855 Электромонтер по ремонту воздушных линий электропередачи</a:t>
            </a:r>
            <a:r>
              <a:rPr lang="ru-RU" i="1" u="sng" dirty="0"/>
              <a:t> </a:t>
            </a:r>
            <a:r>
              <a:rPr lang="ru-RU" dirty="0"/>
              <a:t>программы подготовки специалистов среднего звена </a:t>
            </a:r>
          </a:p>
          <a:p>
            <a:r>
              <a:rPr lang="ru-RU" dirty="0"/>
              <a:t> МДК.05.01 Сооружение электрических подстанций</a:t>
            </a:r>
          </a:p>
          <a:p>
            <a:r>
              <a:rPr lang="ru-RU" dirty="0"/>
              <a:t>МДК.05.02 Техническое обслуживание и ремонт электрооборудования </a:t>
            </a:r>
            <a:r>
              <a:rPr lang="ru-RU" dirty="0" smtClean="0"/>
              <a:t>подстанций по </a:t>
            </a:r>
            <a:r>
              <a:rPr lang="ru-RU" dirty="0"/>
              <a:t>специальности 13.02.09 «Монтаж и эксплуатация линий электропередачи»</a:t>
            </a:r>
            <a:endParaRPr lang="ru-RU" b="1" dirty="0"/>
          </a:p>
          <a:p>
            <a:r>
              <a:rPr lang="ru-RU" dirty="0"/>
              <a:t>ФОНД ОЦЕНОЧНЫХ </a:t>
            </a:r>
            <a:r>
              <a:rPr lang="ru-RU" dirty="0" smtClean="0"/>
              <a:t>СРЕДСТВ</a:t>
            </a:r>
            <a:r>
              <a:rPr lang="ru-RU" b="1" dirty="0"/>
              <a:t> </a:t>
            </a:r>
            <a:r>
              <a:rPr lang="ru-RU" dirty="0" smtClean="0"/>
              <a:t>ПО  </a:t>
            </a:r>
            <a:r>
              <a:rPr lang="ru-RU" dirty="0"/>
              <a:t>ПРОФЕССИОНАЛЬНОМУ МОДУЛЮ</a:t>
            </a:r>
            <a:endParaRPr lang="ru-RU" b="1" dirty="0"/>
          </a:p>
          <a:p>
            <a:r>
              <a:rPr lang="ru-RU" dirty="0"/>
              <a:t>ПМ.06 Выполнение работ по одной или нескольким профессиям рабочих, должностям служащих 19855 Электромонтер по ремонту воздушных линий </a:t>
            </a:r>
            <a:r>
              <a:rPr lang="ru-RU" dirty="0" smtClean="0"/>
              <a:t>электропередачи программы </a:t>
            </a:r>
            <a:r>
              <a:rPr lang="ru-RU" dirty="0"/>
              <a:t>подготовки специалистов среднего звена </a:t>
            </a:r>
          </a:p>
          <a:p>
            <a:r>
              <a:rPr lang="ru-RU" dirty="0"/>
              <a:t>МДК.06.01. Техническая эксплуатация воздушных линий электропередачи</a:t>
            </a:r>
          </a:p>
          <a:p>
            <a:r>
              <a:rPr lang="ru-RU" dirty="0"/>
              <a:t>по специальности 13.02.09 «Монтаж и эксплуатация линий электропередачи»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2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1821</TotalTime>
  <Words>1149</Words>
  <Application>Microsoft Office PowerPoint</Application>
  <PresentationFormat>Экран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Корнилова Любовь Руслановна– преподаватель профессиональных модулей</vt:lpstr>
      <vt:lpstr> Образование:  </vt:lpstr>
      <vt:lpstr>Преподаваемые модули, профессия, группа</vt:lpstr>
      <vt:lpstr>Преподаваемые модули, специальность , группа</vt:lpstr>
      <vt:lpstr>Результаты участия обучающихся в выставках, конкурсах, олимпиадах, конференциях, соревнованиях</vt:lpstr>
      <vt:lpstr>Презентация PowerPoint</vt:lpstr>
      <vt:lpstr>Результаты использования новых образовательных технологий</vt:lpstr>
      <vt:lpstr>Результаты учебно-методической деятельности</vt:lpstr>
      <vt:lpstr>Презентация PowerPoint</vt:lpstr>
      <vt:lpstr>Результаты участия и продуктивность методической деятельности преподавателя</vt:lpstr>
      <vt:lpstr>Курсы повышения квалификации:</vt:lpstr>
      <vt:lpstr>Результаты учебной деятельности по итогам мониторинга ПОО в межаттестационный период в гр. КИПиА по профессии Слесарь по контрольно-измерительным приборам</vt:lpstr>
      <vt:lpstr>Результаты учебной деятельности по итогам мониторинга ПОО в межаттестационный период в гр. ЭМ по профессии Электромонтажник электрических сетей и электрооборудования</vt:lpstr>
      <vt:lpstr>Авторские публикации</vt:lpstr>
      <vt:lpstr>Награды и достижения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Корнилова Любовь Руслановна– преподаватель спецдисциплин</dc:title>
  <dc:creator>Николай</dc:creator>
  <cp:lastModifiedBy>Elektrichka</cp:lastModifiedBy>
  <cp:revision>39</cp:revision>
  <dcterms:created xsi:type="dcterms:W3CDTF">2011-11-10T06:06:44Z</dcterms:created>
  <dcterms:modified xsi:type="dcterms:W3CDTF">2022-12-15T01:58:36Z</dcterms:modified>
</cp:coreProperties>
</file>