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90" r:id="rId2"/>
    <p:sldId id="308" r:id="rId3"/>
    <p:sldId id="310" r:id="rId4"/>
    <p:sldId id="258" r:id="rId5"/>
    <p:sldId id="296" r:id="rId6"/>
    <p:sldId id="309" r:id="rId7"/>
    <p:sldId id="259" r:id="rId8"/>
    <p:sldId id="299" r:id="rId9"/>
    <p:sldId id="282" r:id="rId10"/>
    <p:sldId id="307" r:id="rId11"/>
    <p:sldId id="29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74" autoAdjust="0"/>
  </p:normalViewPr>
  <p:slideViewPr>
    <p:cSldViewPr showGuides="1">
      <p:cViewPr>
        <p:scale>
          <a:sx n="104" d="100"/>
          <a:sy n="104" d="100"/>
        </p:scale>
        <p:origin x="-1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99DEB-794E-46E1-93E9-62B34EEC3942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C54CC-9B8B-4A76-83F2-B48C749720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50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54CC-9B8B-4A76-83F2-B48C7497203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26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0E827BF-5D41-4B41-A0C5-1C004A01155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887CB78-DCE0-4418-870D-07353CFD058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4.emf"/><Relationship Id="rId4" Type="http://schemas.openxmlformats.org/officeDocument/2006/relationships/package" Target="../embeddings/_________Microsoft_Word1.docx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403" y="1416047"/>
            <a:ext cx="7467600" cy="1143000"/>
          </a:xfrm>
        </p:spPr>
        <p:txBody>
          <a:bodyPr/>
          <a:lstStyle/>
          <a:p>
            <a:pPr algn="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Кристина Анатольевна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6725" y="2745740"/>
            <a:ext cx="5422265" cy="23977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ct val="150000"/>
              </a:lnSpc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Образование: среднее профессиональное образование</a:t>
            </a:r>
          </a:p>
          <a:p>
            <a:pPr algn="r">
              <a:lnSpc>
                <a:spcPct val="150000"/>
              </a:lnSpc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Должность: мастер производственного обучения </a:t>
            </a:r>
          </a:p>
          <a:p>
            <a:pPr algn="r">
              <a:lnSpc>
                <a:spcPct val="150000"/>
              </a:lnSpc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Общий стаж – 8 лет</a:t>
            </a:r>
          </a:p>
          <a:p>
            <a:pPr algn="r">
              <a:lnSpc>
                <a:spcPct val="150000"/>
              </a:lnSpc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Пед.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стаж -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лет</a:t>
            </a:r>
          </a:p>
          <a:p>
            <a:pPr algn="r">
              <a:lnSpc>
                <a:spcPct val="150000"/>
              </a:lnSpc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Стаж в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ПОО - 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лет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8" y="1555079"/>
            <a:ext cx="2675463" cy="3567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/>
          <p:nvPr/>
        </p:nvSpPr>
        <p:spPr>
          <a:xfrm>
            <a:off x="1043608" y="340633"/>
            <a:ext cx="7772400" cy="121444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Республики Саха (Якутия)</a:t>
            </a:r>
            <a:br>
              <a:rPr lang="ru-RU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РС(Я) «Якутский промышленный техникум</a:t>
            </a:r>
            <a:br>
              <a:rPr lang="ru-RU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Т.Г. Десяткина»</a:t>
            </a:r>
            <a:r>
              <a:rPr 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 descr="Описание: Эмблема Промышленный технику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0633"/>
            <a:ext cx="911796" cy="91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0" y="1772816"/>
            <a:ext cx="2346767" cy="3307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72816"/>
            <a:ext cx="2371399" cy="33422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6"/>
            <a:ext cx="2346768" cy="330753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Обобщение и распространение опыта практических результатов своей профессиональной деятельности, публикация трудов</a:t>
            </a:r>
            <a:endParaRPr lang="ru-RU" sz="2000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2" y="760139"/>
            <a:ext cx="2256934" cy="1569405"/>
          </a:xfrm>
          <a:prstGeom prst="rect">
            <a:avLst/>
          </a:prstGeom>
        </p:spPr>
      </p:pic>
      <p:sp>
        <p:nvSpPr>
          <p:cNvPr id="4" name="Заголовок 1"/>
          <p:cNvSpPr txBox="1"/>
          <p:nvPr/>
        </p:nvSpPr>
        <p:spPr>
          <a:xfrm>
            <a:off x="704800" y="188640"/>
            <a:ext cx="7467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Курсы повышения квалификации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1951" y="407600"/>
            <a:ext cx="1600098" cy="22822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0370" y="419065"/>
            <a:ext cx="1600097" cy="22822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3214" y="4819731"/>
            <a:ext cx="1524639" cy="21746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8885" y="4814672"/>
            <a:ext cx="1524642" cy="21746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04556" y="4795769"/>
            <a:ext cx="1524642" cy="21746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990" y="4795767"/>
            <a:ext cx="1524643" cy="217462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8" r="4776" b="2451"/>
          <a:stretch>
            <a:fillRect/>
          </a:stretch>
        </p:blipFill>
        <p:spPr>
          <a:xfrm>
            <a:off x="226017" y="2549160"/>
            <a:ext cx="2797090" cy="19442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3565682" y="2147152"/>
            <a:ext cx="1944215" cy="27482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/>
          <a:srcRect l="2034"/>
          <a:stretch>
            <a:fillRect/>
          </a:stretch>
        </p:blipFill>
        <p:spPr>
          <a:xfrm rot="5400000">
            <a:off x="6413666" y="2118616"/>
            <a:ext cx="1944216" cy="28053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7384"/>
            <a:ext cx="7467600" cy="64807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Образование и переподготовка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5"/>
          <a:stretch>
            <a:fillRect/>
          </a:stretch>
        </p:blipFill>
        <p:spPr>
          <a:xfrm rot="16200000">
            <a:off x="5895286" y="4083900"/>
            <a:ext cx="3134387" cy="2180554"/>
          </a:xfrm>
        </p:spPr>
      </p:pic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-180528" y="620688"/>
          <a:ext cx="5093355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4" imgW="5940425" imgH="3779520" progId="Word.Document.12">
                  <p:embed/>
                </p:oleObj>
              </mc:Choice>
              <mc:Fallback>
                <p:oleObj name="Document" r:id="rId4" imgW="5940425" imgH="3779520" progId="Word.Document.12">
                  <p:embed/>
                  <p:pic>
                    <p:nvPicPr>
                      <p:cNvPr id="0" name="Изображение 102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80528" y="620688"/>
                        <a:ext cx="5093355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6241" y="2917232"/>
            <a:ext cx="3240360" cy="46198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3060" y="179675"/>
            <a:ext cx="2991790" cy="38738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251576" cy="5943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Предмет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, профессия,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группы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000" u="sng" dirty="0"/>
              <a:t>Профессиональный </a:t>
            </a:r>
            <a:r>
              <a:rPr lang="ru-RU" sz="2000" u="sng" dirty="0" smtClean="0"/>
              <a:t>модуль: </a:t>
            </a:r>
            <a:r>
              <a:rPr lang="ru-RU" sz="2000" dirty="0"/>
              <a:t>ПМ 01. Монтаж электропроводок всех видов, ПМ 02. Монтаж силового и осветительного электрооборудования, ПМ 03. Монтаж распределительных устройств и вторичных цепей</a:t>
            </a:r>
          </a:p>
          <a:p>
            <a:r>
              <a:rPr lang="ru-RU" sz="2000" u="sng" dirty="0"/>
              <a:t>Междисциплинарный </a:t>
            </a:r>
            <a:r>
              <a:rPr lang="ru-RU" sz="2000" u="sng" dirty="0" smtClean="0"/>
              <a:t>курс: </a:t>
            </a:r>
            <a:r>
              <a:rPr lang="ru-RU" sz="2000" dirty="0"/>
              <a:t>МДК 01. 01. Технология монтажа электропроводок всех видов, МДК 02.01. Технология монтажа силового и осветительного электрооборудования, МДК 03.01. Технология монтажа распределительных устройств и вторичных цепей</a:t>
            </a:r>
          </a:p>
          <a:p>
            <a:r>
              <a:rPr lang="ru-RU" sz="2000" u="sng" dirty="0" smtClean="0"/>
              <a:t>Дисциплина:</a:t>
            </a:r>
            <a:r>
              <a:rPr lang="ru-RU" sz="2000" dirty="0" smtClean="0"/>
              <a:t> </a:t>
            </a:r>
            <a:r>
              <a:rPr lang="ru-RU" sz="2000" dirty="0"/>
              <a:t>Учебная </a:t>
            </a:r>
            <a:r>
              <a:rPr lang="ru-RU" sz="2000" dirty="0" smtClean="0"/>
              <a:t>практика</a:t>
            </a:r>
          </a:p>
          <a:p>
            <a:r>
              <a:rPr lang="ru-RU" sz="2000" u="sng" dirty="0" smtClean="0"/>
              <a:t>Профессия:</a:t>
            </a:r>
            <a:r>
              <a:rPr lang="ru-RU" sz="2000" dirty="0" smtClean="0"/>
              <a:t> 08.01.31 </a:t>
            </a:r>
            <a:r>
              <a:rPr lang="ru-RU" sz="2000" dirty="0"/>
              <a:t>Электромонтажник электрических сетей и электрооборудования; </a:t>
            </a:r>
            <a:endParaRPr lang="ru-RU" sz="2000" dirty="0" smtClean="0"/>
          </a:p>
          <a:p>
            <a:r>
              <a:rPr lang="ru-RU" sz="2000" u="sng" dirty="0" smtClean="0"/>
              <a:t>Заявленная </a:t>
            </a:r>
            <a:r>
              <a:rPr lang="ru-RU" sz="2000" u="sng" dirty="0"/>
              <a:t>квалификационная </a:t>
            </a:r>
            <a:r>
              <a:rPr lang="ru-RU" sz="2000" u="sng" dirty="0" smtClean="0"/>
              <a:t>категория: </a:t>
            </a:r>
            <a:r>
              <a:rPr lang="ru-RU" sz="2000" dirty="0"/>
              <a:t>первая</a:t>
            </a:r>
          </a:p>
          <a:p>
            <a:r>
              <a:rPr lang="ru-RU" sz="2000" u="sng" dirty="0" smtClean="0"/>
              <a:t>Группы:</a:t>
            </a:r>
            <a:r>
              <a:rPr lang="ru-RU" sz="2000" dirty="0" smtClean="0"/>
              <a:t> ЭМ-30; ЭМ-31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39238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57200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учебной деятельности по итогам мониторинга ПОО </a:t>
            </a: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790414"/>
              </p:ext>
            </p:extLst>
          </p:nvPr>
        </p:nvGraphicFramePr>
        <p:xfrm>
          <a:off x="1298010" y="1196752"/>
          <a:ext cx="6336704" cy="4894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7040"/>
                <a:gridCol w="1279766"/>
                <a:gridCol w="1279766"/>
                <a:gridCol w="1404015"/>
                <a:gridCol w="1056117"/>
              </a:tblGrid>
              <a:tr h="840280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</a:rPr>
                        <a:t>Успеваемость по учебной практике по профессии 08.01.31. Электромонтажник электрических сетей и электрооборудования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23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</a:rPr>
                        <a:t>Группа, курс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</a:rPr>
                        <a:t>Год обучения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Количество   </a:t>
                      </a:r>
                      <a:r>
                        <a:rPr lang="ru-RU" sz="1700" b="1" dirty="0">
                          <a:effectLst/>
                        </a:rPr>
                        <a:t>студентов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Успеваемость 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Качество 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</a:tr>
              <a:tr h="5881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ЭМ - 331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2021-2022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25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100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76,2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</a:tr>
              <a:tr h="5881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ЭМ - 29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2022-2023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24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100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85,1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</a:tr>
              <a:tr h="5881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ЭМ - 30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2022-2023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26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100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72,5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</a:tr>
              <a:tr h="5881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ЭМ - 30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2023-2024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20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100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65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</a:tr>
              <a:tr h="5881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ЭМ - 31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2023-2024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32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100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68,75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57200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учебной деятельности по итогам мониторинга ПОО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370018" y="1340768"/>
          <a:ext cx="6192687" cy="4873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7107"/>
                <a:gridCol w="1141397"/>
                <a:gridCol w="1117113"/>
                <a:gridCol w="679981"/>
                <a:gridCol w="679981"/>
                <a:gridCol w="655696"/>
                <a:gridCol w="631412"/>
              </a:tblGrid>
              <a:tr h="443057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Результата качества промежуточной аттестации</a:t>
                      </a:r>
                      <a:endParaRPr lang="ru-RU" sz="1600" b="1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27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Группа, курс</a:t>
                      </a:r>
                      <a:endParaRPr lang="ru-RU" sz="1200" b="1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Год обучения</a:t>
                      </a:r>
                      <a:endParaRPr lang="ru-RU" sz="1200" b="1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Профессиональные модули</a:t>
                      </a:r>
                      <a:endParaRPr lang="ru-RU" sz="1200" b="1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Учебная практика</a:t>
                      </a:r>
                      <a:endParaRPr lang="ru-RU" sz="1200" b="1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Производственная практика</a:t>
                      </a:r>
                      <a:endParaRPr lang="ru-RU" sz="1200" b="1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27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успеваемость</a:t>
                      </a:r>
                      <a:endParaRPr lang="ru-RU" sz="1200" b="1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качество</a:t>
                      </a:r>
                      <a:endParaRPr lang="ru-RU" sz="1200" b="1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успеваемость</a:t>
                      </a:r>
                      <a:endParaRPr lang="ru-RU" sz="1200" b="1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качество</a:t>
                      </a:r>
                      <a:endParaRPr lang="ru-RU" sz="1200" b="1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294" marR="63294" marT="31647" marB="31647" anchor="ctr"/>
                </a:tc>
              </a:tr>
              <a:tr h="4430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ЭМ - 331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2021-2022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ПМ 03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76,2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81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</a:tr>
              <a:tr h="4430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ЭМ - 29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2022-2023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ПМ 03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85,1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76,6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</a:tr>
              <a:tr h="4430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ЭМ - 30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2022-2023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ПМ 01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72,5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</a:tr>
              <a:tr h="6329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ЭМ - 30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2023-2024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ПМ 01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ПМ 02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72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</a:tr>
              <a:tr h="4430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ЭМ - 31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2023-2024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ПМ 01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68,75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294" marR="63294" marT="31647" marB="31647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Результаты демонстрационного экзамена по профессии Электромонтажник электрических сетей и электрооборудования</a:t>
            </a:r>
          </a:p>
        </p:txBody>
      </p:sp>
      <p:graphicFrame>
        <p:nvGraphicFramePr>
          <p:cNvPr id="9" name="Таблица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93531212"/>
              </p:ext>
            </p:extLst>
          </p:nvPr>
        </p:nvGraphicFramePr>
        <p:xfrm>
          <a:off x="838200" y="3212976"/>
          <a:ext cx="7467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/>
                <a:gridCol w="1866900"/>
                <a:gridCol w="1866900"/>
                <a:gridCol w="186690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</a:rPr>
                        <a:t>Группа, курс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>
                          <a:effectLst/>
                        </a:rPr>
                        <a:t>Год </a:t>
                      </a:r>
                      <a:r>
                        <a:rPr lang="ru-RU" sz="1700" b="1" dirty="0" smtClean="0">
                          <a:effectLst/>
                        </a:rPr>
                        <a:t>выпуска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700" b="1" dirty="0" smtClean="0">
                          <a:effectLst/>
                        </a:rPr>
                        <a:t>Успеваемость 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effectLst/>
                        </a:rPr>
                        <a:t>Качество </a:t>
                      </a:r>
                      <a:endParaRPr lang="ru-RU" sz="17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</a:rPr>
                        <a:t>ЭМ - 331</a:t>
                      </a:r>
                      <a:endParaRPr lang="ru-RU" sz="17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2021-2022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100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76,2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ЭМ - 29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2022-2023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100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91,67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028" marR="84028" marT="42014" marB="42014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42852"/>
            <a:ext cx="85725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Результаты участия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мастера 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214422"/>
            <a:ext cx="85011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5657" r="33211" b="32549"/>
          <a:stretch>
            <a:fillRect/>
          </a:stretch>
        </p:blipFill>
        <p:spPr>
          <a:xfrm rot="5400000">
            <a:off x="3571797" y="1244568"/>
            <a:ext cx="1872048" cy="29197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3800" b="47900"/>
          <a:stretch>
            <a:fillRect/>
          </a:stretch>
        </p:blipFill>
        <p:spPr>
          <a:xfrm>
            <a:off x="86996" y="1768421"/>
            <a:ext cx="2741995" cy="1872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0" y="3933056"/>
            <a:ext cx="1689765" cy="24101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28759" b="30449"/>
          <a:stretch>
            <a:fillRect/>
          </a:stretch>
        </p:blipFill>
        <p:spPr>
          <a:xfrm rot="5400000">
            <a:off x="6343604" y="1400049"/>
            <a:ext cx="1872047" cy="2583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b="50000"/>
          <a:stretch>
            <a:fillRect/>
          </a:stretch>
        </p:blipFill>
        <p:spPr>
          <a:xfrm rot="5400000">
            <a:off x="1457854" y="4282712"/>
            <a:ext cx="2410142" cy="17034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26" y="3929351"/>
            <a:ext cx="1753498" cy="2410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63" y="3929351"/>
            <a:ext cx="1753498" cy="24108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9564" y="3880536"/>
            <a:ext cx="1736949" cy="24552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06" y="1370435"/>
            <a:ext cx="1728192" cy="24428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668" y="1364501"/>
            <a:ext cx="1728192" cy="2442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30" y="1364501"/>
            <a:ext cx="1712713" cy="2442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4"/>
          <a:stretch>
            <a:fillRect/>
          </a:stretch>
        </p:blipFill>
        <p:spPr>
          <a:xfrm rot="5400000">
            <a:off x="6426232" y="1592180"/>
            <a:ext cx="2442874" cy="17562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949734"/>
            <a:ext cx="1728192" cy="24649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"/>
          <a:stretch>
            <a:fillRect/>
          </a:stretch>
        </p:blipFill>
        <p:spPr>
          <a:xfrm>
            <a:off x="3637528" y="3938455"/>
            <a:ext cx="1740405" cy="24875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42" y="3938455"/>
            <a:ext cx="1741762" cy="2464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9592" y="48562"/>
            <a:ext cx="6790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Результаты участия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мастера в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56" t="15755" b="25445"/>
          <a:stretch>
            <a:fillRect/>
          </a:stretch>
        </p:blipFill>
        <p:spPr>
          <a:xfrm>
            <a:off x="490731" y="1097371"/>
            <a:ext cx="1544279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4700" b="21251"/>
          <a:stretch>
            <a:fillRect/>
          </a:stretch>
        </p:blipFill>
        <p:spPr>
          <a:xfrm>
            <a:off x="2267744" y="1156092"/>
            <a:ext cx="1544279" cy="2141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-212556" y="260648"/>
            <a:ext cx="93565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Результаты участия обучающихся в конкурсах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 профессионального мастерства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054256"/>
            <a:ext cx="1656184" cy="2295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184" y="3532492"/>
            <a:ext cx="2141482" cy="2930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3543" y="682914"/>
            <a:ext cx="2141482" cy="2944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18553" b="20549"/>
          <a:stretch>
            <a:fillRect/>
          </a:stretch>
        </p:blipFill>
        <p:spPr>
          <a:xfrm>
            <a:off x="6520472" y="3573016"/>
            <a:ext cx="2075976" cy="2737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11543" r="15459"/>
          <a:stretch>
            <a:fillRect/>
          </a:stretch>
        </p:blipFill>
        <p:spPr>
          <a:xfrm>
            <a:off x="3287636" y="4097544"/>
            <a:ext cx="3072783" cy="194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41</TotalTime>
  <Words>375</Words>
  <Application>Microsoft Office PowerPoint</Application>
  <PresentationFormat>Экран (4:3)</PresentationFormat>
  <Paragraphs>123</Paragraphs>
  <Slides>11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Эркер</vt:lpstr>
      <vt:lpstr>Document</vt:lpstr>
      <vt:lpstr>Волкова  Кристина Анатольевна</vt:lpstr>
      <vt:lpstr>Образование и переподготовка</vt:lpstr>
      <vt:lpstr>Предмет, профессия, группы</vt:lpstr>
      <vt:lpstr>Презентация PowerPoint</vt:lpstr>
      <vt:lpstr>Презентация PowerPoint</vt:lpstr>
      <vt:lpstr>Результаты демонстрационного экзамена по профессии Электромонтажник электрических сетей и электрооборудования</vt:lpstr>
      <vt:lpstr>Презентация PowerPoint</vt:lpstr>
      <vt:lpstr>Презентация PowerPoint</vt:lpstr>
      <vt:lpstr>Презентация PowerPoint</vt:lpstr>
      <vt:lpstr>Обобщение и распространение опыта практических результатов своей профессиональной деятельности, публикация трудов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Республики Саха (Якутия) ГАПОУ РС(Я) «Якутский промышленный техникум  им. Т.Г. Десяткина»</dc:title>
  <dc:creator>огранка</dc:creator>
  <cp:lastModifiedBy>User</cp:lastModifiedBy>
  <cp:revision>186</cp:revision>
  <dcterms:created xsi:type="dcterms:W3CDTF">2023-09-06T05:05:00Z</dcterms:created>
  <dcterms:modified xsi:type="dcterms:W3CDTF">2024-11-07T04:59:16Z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BE294C2FD62943A987BD944EBD559D9B_12</vt:lpwstr>
  </property>
  <property fmtid="{D5CDD505-2E9C-101B-9397-08002B2CF9AE}" pid="3" name="KSOProductBuildVer">
    <vt:lpwstr>1049-12.2.0.18607</vt:lpwstr>
  </property>
</Properties>
</file>